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commentAuthors.xml" ContentType="application/vnd.openxmlformats-officedocument.presentationml.commentAuthors+xml"/>
  <Override PartName="/ppt/notesSlides/notesSlide127.xml" ContentType="application/vnd.openxmlformats-officedocument.presentationml.notesSlide+xml"/>
  <Override PartName="/ppt/notesSlides/notesSlide126.xml" ContentType="application/vnd.openxmlformats-officedocument.presentationml.notesSlide+xml"/>
  <Override PartName="/ppt/notesSlides/notesSlide125.xml" ContentType="application/vnd.openxmlformats-officedocument.presentationml.notesSlide+xml"/>
  <Override PartName="/ppt/notesSlides/notesSlide124.xml" ContentType="application/vnd.openxmlformats-officedocument.presentationml.notesSlide+xml"/>
  <Override PartName="/ppt/notesSlides/notesSlide123.xml" ContentType="application/vnd.openxmlformats-officedocument.presentationml.notesSlide+xml"/>
  <Override PartName="/ppt/notesSlides/notesSlide122.xml" ContentType="application/vnd.openxmlformats-officedocument.presentationml.notesSlide+xml"/>
  <Override PartName="/ppt/notesSlides/notesSlide121.xml" ContentType="application/vnd.openxmlformats-officedocument.presentationml.notesSlide+xml"/>
  <Override PartName="/ppt/notesSlides/notesSlide119.xml" ContentType="application/vnd.openxmlformats-officedocument.presentationml.notesSlide+xml"/>
  <Override PartName="/ppt/notesSlides/notesSlide118.xml" ContentType="application/vnd.openxmlformats-officedocument.presentationml.notesSlide+xml"/>
  <Override PartName="/ppt/notesSlides/notesSlide117.xml" ContentType="application/vnd.openxmlformats-officedocument.presentationml.notesSlide+xml"/>
  <Override PartName="/ppt/notesSlides/notesSlide115.xml" ContentType="application/vnd.openxmlformats-officedocument.presentationml.notesSlide+xml"/>
  <Override PartName="/ppt/notesSlides/notesSlide114.xml" ContentType="application/vnd.openxmlformats-officedocument.presentationml.notesSlide+xml"/>
  <Override PartName="/ppt/notesSlides/notesSlide113.xml" ContentType="application/vnd.openxmlformats-officedocument.presentationml.notesSlide+xml"/>
  <Override PartName="/ppt/notesSlides/notesSlide112.xml" ContentType="application/vnd.openxmlformats-officedocument.presentationml.notesSlide+xml"/>
  <Override PartName="/ppt/notesSlides/notesSlide111.xml" ContentType="application/vnd.openxmlformats-officedocument.presentationml.notesSlide+xml"/>
  <Override PartName="/ppt/notesSlides/notesSlide101.xml" ContentType="application/vnd.openxmlformats-officedocument.presentationml.notesSlide+xml"/>
  <Override PartName="/ppt/notesSlides/notesSlide99.xml" ContentType="application/vnd.openxmlformats-officedocument.presentationml.notesSlide+xml"/>
  <Override PartName="/ppt/notesSlides/notesSlide98.xml" ContentType="application/vnd.openxmlformats-officedocument.presentationml.notesSlide+xml"/>
  <Override PartName="/ppt/notesSlides/notesSlide97.xml" ContentType="application/vnd.openxmlformats-officedocument.presentationml.notesSlide+xml"/>
  <Override PartName="/ppt/notesSlides/notesSlide96.xml" ContentType="application/vnd.openxmlformats-officedocument.presentationml.notesSlide+xml"/>
  <Override PartName="/ppt/notesSlides/notesSlide120.xml" ContentType="application/vnd.openxmlformats-officedocument.presentationml.notesSlide+xml"/>
  <Override PartName="/ppt/notesSlides/notesSlide89.xml" ContentType="application/vnd.openxmlformats-officedocument.presentationml.notesSlide+xml"/>
  <Override PartName="/ppt/notesSlides/notesSlide107.xml" ContentType="application/vnd.openxmlformats-officedocument.presentationml.notesSlide+xml"/>
  <Override PartName="/ppt/notesSlides/notesSlide6.xml" ContentType="application/vnd.openxmlformats-officedocument.presentationml.notesSlide+xml"/>
  <Override PartName="/ppt/notesSlides/notesSlide106.xml" ContentType="application/vnd.openxmlformats-officedocument.presentationml.notesSlide+xml"/>
  <Override PartName="/ppt/notesSlides/notesSlide5.xml" ContentType="application/vnd.openxmlformats-officedocument.presentationml.notesSlide+xml"/>
  <Override PartName="/ppt/notesSlides/notesSlide95.xml" ContentType="application/vnd.openxmlformats-officedocument.presentationml.notesSlide+xml"/>
  <Override PartName="/ppt/notesSlides/notesSlide49.xml" ContentType="application/vnd.openxmlformats-officedocument.presentationml.notesSlide+xml"/>
  <Override PartName="/ppt/notesSlides/notesSlide105.xml" ContentType="application/vnd.openxmlformats-officedocument.presentationml.notesSlide+xml"/>
  <Override PartName="/ppt/notesSlides/notesSlide4.xml" ContentType="application/vnd.openxmlformats-officedocument.presentationml.notesSlide+xml"/>
  <Override PartName="/ppt/notesSlides/notesSlide23.xml" ContentType="application/vnd.openxmlformats-officedocument.presentationml.notesSlide+xml"/>
  <Override PartName="/ppt/notesSlides/notesSlide94.xml" ContentType="application/vnd.openxmlformats-officedocument.presentationml.notesSlide+xml"/>
  <Override PartName="/ppt/notesSlides/notesSlide48.xml" ContentType="application/vnd.openxmlformats-officedocument.presentationml.notesSlide+xml"/>
  <Override PartName="/ppt/notesSlides/notesSlide104.xml" ContentType="application/vnd.openxmlformats-officedocument.presentationml.notesSlide+xml"/>
  <Override PartName="/ppt/notesSlides/notesSlide3.xml" ContentType="application/vnd.openxmlformats-officedocument.presentationml.notesSlide+xml"/>
  <Override PartName="/ppt/notesSlides/notesSlide22.xml" ContentType="application/vnd.openxmlformats-officedocument.presentationml.notesSlide+xml"/>
  <Override PartName="/ppt/notesSlides/notesSlide93.xml" ContentType="application/vnd.openxmlformats-officedocument.presentationml.notesSlide+xml"/>
  <Override PartName="/ppt/notesSlides/notesSlide47.xml" ContentType="application/vnd.openxmlformats-officedocument.presentationml.notesSlide+xml"/>
  <Override PartName="/ppt/notesSlides/notesSlide82.xml" ContentType="application/vnd.openxmlformats-officedocument.presentationml.notesSlide+xml"/>
  <Override PartName="/ppt/notesSlides/notesSlide102.xml" ContentType="application/vnd.openxmlformats-officedocument.presentationml.notesSlide+xml"/>
  <Override PartName="/ppt/notesSlides/notesSlide1.xml" ContentType="application/vnd.openxmlformats-officedocument.presentationml.notesSlide+xml"/>
  <Override PartName="/ppt/notesSlides/notesSlide20.xml" ContentType="application/vnd.openxmlformats-officedocument.presentationml.notesSlide+xml"/>
  <Override PartName="/ppt/notesSlides/notesSlide91.xml" ContentType="application/vnd.openxmlformats-officedocument.presentationml.notesSlide+xml"/>
  <Override PartName="/ppt/notesSlides/notesSlide45.xml" ContentType="application/vnd.openxmlformats-officedocument.presentationml.notesSlide+xml"/>
  <Override PartName="/ppt/notesSlides/notesSlide80.xml" ContentType="application/vnd.openxmlformats-officedocument.presentationml.notesSlide+xml"/>
  <Override PartName="/ppt/notesSlides/notesSlide2.xml" ContentType="application/vnd.openxmlformats-officedocument.presentationml.notesSlide+xml"/>
  <Override PartName="/ppt/notesSlides/notesSlide21.xml" ContentType="application/vnd.openxmlformats-officedocument.presentationml.notesSlide+xml"/>
  <Override PartName="/ppt/notesSlides/notesSlide92.xml" ContentType="application/vnd.openxmlformats-officedocument.presentationml.notesSlide+xml"/>
  <Override PartName="/ppt/notesSlides/notesSlide46.xml" ContentType="application/vnd.openxmlformats-officedocument.presentationml.notesSlide+xml"/>
  <Override PartName="/ppt/notesSlides/notesSlide108.xml" ContentType="application/vnd.openxmlformats-officedocument.presentationml.notesSlide+xml"/>
  <Override PartName="/ppt/notesSlides/notesSlide7.xml" ContentType="application/vnd.openxmlformats-officedocument.presentationml.notesSlide+xml"/>
  <Override PartName="/ppt/notesSlides/notesSlide86.xml" ContentType="application/vnd.openxmlformats-officedocument.presentationml.notesSlide+xml"/>
  <Override PartName="/ppt/notesSlides/notesSlide109.xml" ContentType="application/vnd.openxmlformats-officedocument.presentationml.notesSlide+xml"/>
  <Override PartName="/ppt/notesSlides/notesSlide8.xml" ContentType="application/vnd.openxmlformats-officedocument.presentationml.notesSlide+xml"/>
  <Override PartName="/ppt/notesSlides/notesSlide87.xml" ContentType="application/vnd.openxmlformats-officedocument.presentationml.notesSlide+xml"/>
  <Override PartName="/ppt/notesSlides/notesSlide9.xml" ContentType="application/vnd.openxmlformats-officedocument.presentationml.notesSlide+xml"/>
  <Override PartName="/ppt/notesSlides/notesSlide88.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85.xml" ContentType="application/vnd.openxmlformats-officedocument.presentationml.notesSlide+xml"/>
  <Override PartName="/ppt/notesSlides/notesSlide39.xml" ContentType="application/vnd.openxmlformats-officedocument.presentationml.notesSlide+xml"/>
  <Override PartName="/ppt/notesSlides/notesSlide60.xml" ContentType="application/vnd.openxmlformats-officedocument.presentationml.notesSlide+xml"/>
  <Override PartName="/ppt/notesSlides/notesSlide14.xml" ContentType="application/vnd.openxmlformats-officedocument.presentationml.notesSlide+xml"/>
  <Override PartName="/ppt/notesSlides/notesSlide74.xml" ContentType="application/vnd.openxmlformats-officedocument.presentationml.notesSlide+xml"/>
  <Override PartName="/ppt/notesSlides/notesSlide84.xml" ContentType="application/vnd.openxmlformats-officedocument.presentationml.notesSlide+xml"/>
  <Override PartName="/ppt/notesSlides/notesSlide38.xml" ContentType="application/vnd.openxmlformats-officedocument.presentationml.notesSlide+xml"/>
  <Override PartName="/ppt/notesSlides/notesSlide13.xml" ContentType="application/vnd.openxmlformats-officedocument.presentationml.notesSlide+xml"/>
  <Override PartName="/ppt/notesSlides/notesSlide73.xml" ContentType="application/vnd.openxmlformats-officedocument.presentationml.notesSlide+xml"/>
  <Override PartName="/ppt/notesSlides/notesSlide83.xml" ContentType="application/vnd.openxmlformats-officedocument.presentationml.notesSlide+xml"/>
  <Override PartName="/ppt/notesSlides/notesSlide37.xml" ContentType="application/vnd.openxmlformats-officedocument.presentationml.notesSlide+xml"/>
  <Override PartName="/ppt/notesSlides/notesSlide12.xml" ContentType="application/vnd.openxmlformats-officedocument.presentationml.notesSlide+xml"/>
  <Override PartName="/ppt/notesSlides/notesSlide26.xml" ContentType="application/vnd.openxmlformats-officedocument.presentationml.notesSlide+xml"/>
  <Override PartName="/ppt/notesSlides/notesSlide72.xml" ContentType="application/vnd.openxmlformats-officedocument.presentationml.notesSlide+xml"/>
  <Override PartName="/ppt/notesSlides/notesSlide81.xml" ContentType="application/vnd.openxmlformats-officedocument.presentationml.notesSlide+xml"/>
  <Override PartName="/ppt/notesSlides/notesSlide35.xml" ContentType="application/vnd.openxmlformats-officedocument.presentationml.notesSlide+xml"/>
  <Override PartName="/ppt/notesSlides/notesSlide10.xml" ContentType="application/vnd.openxmlformats-officedocument.presentationml.notesSlide+xml"/>
  <Override PartName="/ppt/notesSlides/notesSlide24.xml" ContentType="application/vnd.openxmlformats-officedocument.presentationml.notesSlide+xml"/>
  <Override PartName="/ppt/notesSlides/notesSlide70.xml" ContentType="application/vnd.openxmlformats-officedocument.presentationml.notesSlide+xml"/>
  <Override PartName="/ppt/notesSlides/notesSlide33.xml" ContentType="application/vnd.openxmlformats-officedocument.presentationml.notesSlide+xml"/>
  <Override PartName="/ppt/notesSlides/notesSlide58.xml" ContentType="application/vnd.openxmlformats-officedocument.presentationml.notesSlide+xml"/>
  <Override PartName="/ppt/notesSlides/notesSlide30.xml" ContentType="application/vnd.openxmlformats-officedocument.presentationml.notesSlide+xml"/>
  <Override PartName="/ppt/notesSlides/notesSlide55.xml" ContentType="application/vnd.openxmlformats-officedocument.presentationml.notesSlide+xml"/>
  <Override PartName="/ppt/notesSlides/notesSlide110.xml" ContentType="application/vnd.openxmlformats-officedocument.presentationml.notesSlide+xml"/>
  <Override PartName="/ppt/notesSlides/notesSlide79.xml" ContentType="application/vnd.openxmlformats-officedocument.presentationml.notesSlide+xml"/>
  <Override PartName="/ppt/notesSlides/notesSlide78.xml" ContentType="application/vnd.openxmlformats-officedocument.presentationml.notesSlide+xml"/>
  <Override PartName="/ppt/notesSlides/notesSlide63.xml" ContentType="application/vnd.openxmlformats-officedocument.presentationml.notesSlide+xml"/>
  <Override PartName="/ppt/notesSlides/notesSlide17.xml" ContentType="application/vnd.openxmlformats-officedocument.presentationml.notesSlide+xml"/>
  <Override PartName="/ppt/notesSlides/notesSlide62.xml" ContentType="application/vnd.openxmlformats-officedocument.presentationml.notesSlide+xml"/>
  <Override PartName="/ppt/notesSlides/notesSlide16.xml" ContentType="application/vnd.openxmlformats-officedocument.presentationml.notesSlide+xml"/>
  <Override PartName="/ppt/notesSlides/notesSlide61.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notesSlides/notesSlide25.xml" ContentType="application/vnd.openxmlformats-officedocument.presentationml.notesSlide+xml"/>
  <Override PartName="/ppt/notesSlides/notesSlide71.xml" ContentType="application/vnd.openxmlformats-officedocument.presentationml.notesSlide+xml"/>
  <Override PartName="/ppt/notesSlides/notesSlide90.xml" ContentType="application/vnd.openxmlformats-officedocument.presentationml.notesSlide+xml"/>
  <Override PartName="/ppt/notesSlides/notesSlide44.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_rels/notesSlide124.xml.rels" ContentType="application/vnd.openxmlformats-package.relationships+xml"/>
  <Override PartName="/ppt/notesSlides/_rels/notesSlide123.xml.rels" ContentType="application/vnd.openxmlformats-package.relationships+xml"/>
  <Override PartName="/ppt/notesSlides/_rels/notesSlide111.xml.rels" ContentType="application/vnd.openxmlformats-package.relationships+xml"/>
  <Override PartName="/ppt/notesSlides/_rels/notesSlide107.xml.rels" ContentType="application/vnd.openxmlformats-package.relationships+xml"/>
  <Override PartName="/ppt/notesSlides/_rels/notesSlide106.xml.rels" ContentType="application/vnd.openxmlformats-package.relationships+xml"/>
  <Override PartName="/ppt/notesSlides/_rels/notesSlide105.xml.rels" ContentType="application/vnd.openxmlformats-package.relationships+xml"/>
  <Override PartName="/ppt/notesSlides/_rels/notesSlide104.xml.rels" ContentType="application/vnd.openxmlformats-package.relationships+xml"/>
  <Override PartName="/ppt/notesSlides/_rels/notesSlide99.xml.rels" ContentType="application/vnd.openxmlformats-package.relationships+xml"/>
  <Override PartName="/ppt/notesSlides/_rels/notesSlide95.xml.rels" ContentType="application/vnd.openxmlformats-package.relationships+xml"/>
  <Override PartName="/ppt/notesSlides/_rels/notesSlide89.xml.rels" ContentType="application/vnd.openxmlformats-package.relationships+xml"/>
  <Override PartName="/ppt/notesSlides/_rels/notesSlide122.xml.rels" ContentType="application/vnd.openxmlformats-package.relationships+xml"/>
  <Override PartName="/ppt/notesSlides/_rels/notesSlide92.xml.rels" ContentType="application/vnd.openxmlformats-package.relationships+xml"/>
  <Override PartName="/ppt/notesSlides/_rels/notesSlide43.xml.rels" ContentType="application/vnd.openxmlformats-package.relationships+xml"/>
  <Override PartName="/ppt/notesSlides/_rels/notesSlide121.xml.rels" ContentType="application/vnd.openxmlformats-package.relationships+xml"/>
  <Override PartName="/ppt/notesSlides/_rels/notesSlide91.xml.rels" ContentType="application/vnd.openxmlformats-package.relationships+xml"/>
  <Override PartName="/ppt/notesSlides/_rels/notesSlide42.xml.rels" ContentType="application/vnd.openxmlformats-package.relationships+xml"/>
  <Override PartName="/ppt/notesSlides/_rels/notesSlide120.xml.rels" ContentType="application/vnd.openxmlformats-package.relationships+xml"/>
  <Override PartName="/ppt/notesSlides/_rels/notesSlide90.xml.rels" ContentType="application/vnd.openxmlformats-package.relationships+xml"/>
  <Override PartName="/ppt/notesSlides/_rels/notesSlide41.xml.rels" ContentType="application/vnd.openxmlformats-package.relationships+xml"/>
  <Override PartName="/ppt/notesSlides/_rels/notesSlide40.xml.rels" ContentType="application/vnd.openxmlformats-package.relationships+xml"/>
  <Override PartName="/ppt/notesSlides/_rels/notesSlide59.xml.rels" ContentType="application/vnd.openxmlformats-package.relationships+xml"/>
  <Override PartName="/ppt/notesSlides/_rels/notesSlide20.xml.rels" ContentType="application/vnd.openxmlformats-package.relationships+xml"/>
  <Override PartName="/ppt/notesSlides/_rels/notesSlide26.xml.rels" ContentType="application/vnd.openxmlformats-package.relationships+xml"/>
  <Override PartName="/ppt/notesSlides/_rels/notesSlide54.xml.rels" ContentType="application/vnd.openxmlformats-package.relationships+xml"/>
  <Override PartName="/ppt/notesSlides/_rels/notesSlide53.xml.rels" ContentType="application/vnd.openxmlformats-package.relationships+xml"/>
  <Override PartName="/ppt/notesSlides/_rels/notesSlide82.xml.rels" ContentType="application/vnd.openxmlformats-package.relationships+xml"/>
  <Override PartName="/ppt/notesSlides/_rels/notesSlide118.xml.rels" ContentType="application/vnd.openxmlformats-package.relationships+xml"/>
  <Override PartName="/ppt/notesSlides/_rels/notesSlide6.xml.rels" ContentType="application/vnd.openxmlformats-package.relationships+xml"/>
  <Override PartName="/ppt/notesSlides/_rels/notesSlide112.xml.rels" ContentType="application/vnd.openxmlformats-package.relationships+xml"/>
  <Override PartName="/ppt/notesSlides/_rels/notesSlide33.xml.rels" ContentType="application/vnd.openxmlformats-package.relationships+xml"/>
  <Override PartName="/ppt/notesSlides/_rels/notesSlide117.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102.xml.rels" ContentType="application/vnd.openxmlformats-package.relationships+xml"/>
  <Override PartName="/ppt/notesSlides/_rels/notesSlide72.xml.rels" ContentType="application/vnd.openxmlformats-package.relationships+xml"/>
  <Override PartName="/ppt/notesSlides/_rels/notesSlide23.xml.rels" ContentType="application/vnd.openxmlformats-package.relationships+xml"/>
  <Override PartName="/ppt/notesSlides/_rels/notesSlide66.xml.rels" ContentType="application/vnd.openxmlformats-package.relationships+xml"/>
  <Override PartName="/ppt/notesSlides/_rels/notesSlide17.xml.rels" ContentType="application/vnd.openxmlformats-package.relationships+xml"/>
  <Override PartName="/ppt/notesSlides/_rels/notesSlide110.xml.rels" ContentType="application/vnd.openxmlformats-package.relationships+xml"/>
  <Override PartName="/ppt/notesSlides/_rels/notesSlide80.xml.rels" ContentType="application/vnd.openxmlformats-package.relationships+xml"/>
  <Override PartName="/ppt/notesSlides/_rels/notesSlide113.xml.rels" ContentType="application/vnd.openxmlformats-package.relationships+xml"/>
  <Override PartName="/ppt/notesSlides/_rels/notesSlide1.xml.rels" ContentType="application/vnd.openxmlformats-package.relationships+xml"/>
  <Override PartName="/ppt/notesSlides/_rels/notesSlide30.xml.rels" ContentType="application/vnd.openxmlformats-package.relationships+xml"/>
  <Override PartName="/ppt/notesSlides/_rels/notesSlide98.xml.rels" ContentType="application/vnd.openxmlformats-package.relationships+xml"/>
  <Override PartName="/ppt/notesSlides/_rels/notesSlide49.xml.rels" ContentType="application/vnd.openxmlformats-package.relationships+xml"/>
  <Override PartName="/ppt/notesSlides/_rels/notesSlide3.xml.rels" ContentType="application/vnd.openxmlformats-package.relationships+xml"/>
  <Override PartName="/ppt/notesSlides/_rels/notesSlide101.xml.rels" ContentType="application/vnd.openxmlformats-package.relationships+xml"/>
  <Override PartName="/ppt/notesSlides/_rels/notesSlide71.xml.rels" ContentType="application/vnd.openxmlformats-package.relationships+xml"/>
  <Override PartName="/ppt/notesSlides/_rels/notesSlide22.xml.rels" ContentType="application/vnd.openxmlformats-package.relationships+xml"/>
  <Override PartName="/ppt/notesSlides/_rels/notesSlide65.xml.rels" ContentType="application/vnd.openxmlformats-package.relationships+xml"/>
  <Override PartName="/ppt/notesSlides/_rels/notesSlide16.xml.rels" ContentType="application/vnd.openxmlformats-package.relationships+xml"/>
  <Override PartName="/ppt/notesSlides/_rels/notesSlide51.xml.rels" ContentType="application/vnd.openxmlformats-package.relationships+xml"/>
  <Override PartName="/ppt/notesSlides/_rels/notesSlide52.xml.rels" ContentType="application/vnd.openxmlformats-package.relationships+xml"/>
  <Override PartName="/ppt/notesSlides/_rels/notesSlide67.xml.rels" ContentType="application/vnd.openxmlformats-package.relationships+xml"/>
  <Override PartName="/ppt/notesSlides/_rels/notesSlide18.xml.rels" ContentType="application/vnd.openxmlformats-package.relationships+xml"/>
  <Override PartName="/ppt/notesSlides/_rels/notesSlide81.xml.rels" ContentType="application/vnd.openxmlformats-package.relationships+xml"/>
  <Override PartName="/ppt/notesSlides/_rels/notesSlide100.xml.rels" ContentType="application/vnd.openxmlformats-package.relationships+xml"/>
  <Override PartName="/ppt/notesSlides/_rels/notesSlide21.xml.rels" ContentType="application/vnd.openxmlformats-package.relationships+xml"/>
  <Override PartName="/ppt/notesSlides/_rels/notesSlide15.xml.rels" ContentType="application/vnd.openxmlformats-package.relationships+xml"/>
  <Override PartName="/ppt/notesSlides/_rels/notesSlide50.xml.rels" ContentType="application/vnd.openxmlformats-package.relationships+xml"/>
  <Override PartName="/ppt/notesSlides/_rels/notesSlide119.xml.rels" ContentType="application/vnd.openxmlformats-package.relationships+xml"/>
  <Override PartName="/ppt/notesSlides/_rels/notesSlide7.xml.rels" ContentType="application/vnd.openxmlformats-package.relationships+xml"/>
  <Override PartName="/ppt/notesSlides/_rels/notesSlide24.xml.rels" ContentType="application/vnd.openxmlformats-package.relationships+xml"/>
  <Override PartName="/ppt/notesSlides/_rels/notesSlide73.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25.xml.rels" ContentType="application/vnd.openxmlformats-package.relationships+xml"/>
  <Override PartName="/ppt/notesSlides/_rels/notesSlide74.xml.rels" ContentType="application/vnd.openxmlformats-package.relationships+xml"/>
  <Override PartName="/ppt/notesSlides/_rels/notesSlide10.xml.rels" ContentType="application/vnd.openxmlformats-package.relationships+xml"/>
  <Override PartName="/ppt/notesSlides/_rels/notesSlide93.xml.rels" ContentType="application/vnd.openxmlformats-package.relationships+xml"/>
  <Override PartName="/ppt/notesSlides/_rels/notesSlide44.xml.rels" ContentType="application/vnd.openxmlformats-package.relationships+xml"/>
  <Override PartName="/ppt/notesSlides/_rels/notesSlide94.xml.rels" ContentType="application/vnd.openxmlformats-package.relationships+xml"/>
  <Override PartName="/ppt/notesSlides/_rels/notesSlide45.xml.rels" ContentType="application/vnd.openxmlformats-package.relationships+xml"/>
  <Override PartName="/ppt/notesSlides/_rels/notesSlide125.xml.rels" ContentType="application/vnd.openxmlformats-package.relationships+xml"/>
  <Override PartName="/ppt/notesSlides/_rels/notesSlide46.xml.rels" ContentType="application/vnd.openxmlformats-package.relationships+xml"/>
  <Override PartName="/ppt/notesSlides/_rels/notesSlide126.xml.rels" ContentType="application/vnd.openxmlformats-package.relationships+xml"/>
  <Override PartName="/ppt/notesSlides/_rels/notesSlide96.xml.rels" ContentType="application/vnd.openxmlformats-package.relationships+xml"/>
  <Override PartName="/ppt/notesSlides/_rels/notesSlide47.xml.rels" ContentType="application/vnd.openxmlformats-package.relationships+xml"/>
  <Override PartName="/ppt/notesSlides/_rels/notesSlide127.xml.rels" ContentType="application/vnd.openxmlformats-package.relationships+xml"/>
  <Override PartName="/ppt/notesSlides/_rels/notesSlide97.xml.rels" ContentType="application/vnd.openxmlformats-package.relationships+xml"/>
  <Override PartName="/ppt/notesSlides/_rels/notesSlide48.xml.rels" ContentType="application/vnd.openxmlformats-package.relationships+xml"/>
  <Override PartName="/ppt/notesSlides/_rels/notesSlide55.xml.rels" ContentType="application/vnd.openxmlformats-package.relationships+xml"/>
  <Override PartName="/ppt/notesSlides/_rels/notesSlide56.xml.rels" ContentType="application/vnd.openxmlformats-package.relationships+xml"/>
  <Override PartName="/ppt/notesSlides/_rels/notesSlide57.xml.rels" ContentType="application/vnd.openxmlformats-package.relationships+xml"/>
  <Override PartName="/ppt/notesSlides/_rels/notesSlide58.xml.rels" ContentType="application/vnd.openxmlformats-package.relationships+xml"/>
  <Override PartName="/ppt/notesSlides/_rels/notesSlide11.xml.rels" ContentType="application/vnd.openxmlformats-package.relationships+xml"/>
  <Override PartName="/ppt/notesSlides/_rels/notesSlide60.xml.rels" ContentType="application/vnd.openxmlformats-package.relationships+xml"/>
  <Override PartName="/ppt/notesSlides/_rels/notesSlide12.xml.rels" ContentType="application/vnd.openxmlformats-package.relationships+xml"/>
  <Override PartName="/ppt/notesSlides/_rels/notesSlide61.xml.rels" ContentType="application/vnd.openxmlformats-package.relationships+xml"/>
  <Override PartName="/ppt/notesSlides/_rels/notesSlide13.xml.rels" ContentType="application/vnd.openxmlformats-package.relationships+xml"/>
  <Override PartName="/ppt/notesSlides/_rels/notesSlide62.xml.rels" ContentType="application/vnd.openxmlformats-package.relationships+xml"/>
  <Override PartName="/ppt/notesSlides/_rels/notesSlide14.xml.rels" ContentType="application/vnd.openxmlformats-package.relationships+xml"/>
  <Override PartName="/ppt/notesSlides/_rels/notesSlide63.xml.rels" ContentType="application/vnd.openxmlformats-package.relationships+xml"/>
  <Override PartName="/ppt/notesSlides/_rels/notesSlide64.xml.rels" ContentType="application/vnd.openxmlformats-package.relationships+xml"/>
  <Override PartName="/ppt/notesSlides/_rels/notesSlide19.xml.rels" ContentType="application/vnd.openxmlformats-package.relationships+xml"/>
  <Override PartName="/ppt/notesSlides/_rels/notesSlide68.xml.rels" ContentType="application/vnd.openxmlformats-package.relationships+xml"/>
  <Override PartName="/ppt/notesSlides/_rels/notesSlide69.xml.rels" ContentType="application/vnd.openxmlformats-package.relationships+xml"/>
  <Override PartName="/ppt/notesSlides/_rels/notesSlide70.xml.rels" ContentType="application/vnd.openxmlformats-package.relationships+xml"/>
  <Override PartName="/ppt/notesSlides/_rels/notesSlide108.xml.rels" ContentType="application/vnd.openxmlformats-package.relationships+xml"/>
  <Override PartName="/ppt/notesSlides/_rels/notesSlide78.xml.rels" ContentType="application/vnd.openxmlformats-package.relationships+xml"/>
  <Override PartName="/ppt/notesSlides/_rels/notesSlide109.xml.rels" ContentType="application/vnd.openxmlformats-package.relationships+xml"/>
  <Override PartName="/ppt/notesSlides/_rels/notesSlide79.xml.rels" ContentType="application/vnd.openxmlformats-package.relationships+xml"/>
  <Override PartName="/ppt/notesSlides/_rels/notesSlide83.xml.rels" ContentType="application/vnd.openxmlformats-package.relationships+xml"/>
  <Override PartName="/ppt/notesSlides/_rels/notesSlide114.xml.rels" ContentType="application/vnd.openxmlformats-package.relationships+xml"/>
  <Override PartName="/ppt/notesSlides/_rels/notesSlide2.xml.rels" ContentType="application/vnd.openxmlformats-package.relationships+xml"/>
  <Override PartName="/ppt/notesSlides/_rels/notesSlide35.xml.rels" ContentType="application/vnd.openxmlformats-package.relationships+xml"/>
  <Override PartName="/ppt/notesSlides/_rels/notesSlide84.xml.rels" ContentType="application/vnd.openxmlformats-package.relationships+xml"/>
  <Override PartName="/ppt/notesSlides/_rels/notesSlide115.xml.rels" ContentType="application/vnd.openxmlformats-package.relationships+xml"/>
  <Override PartName="/ppt/notesSlides/_rels/notesSlide85.xml.rels" ContentType="application/vnd.openxmlformats-package.relationships+xml"/>
  <Override PartName="/ppt/notesSlides/_rels/notesSlide37.xml.rels" ContentType="application/vnd.openxmlformats-package.relationships+xml"/>
  <Override PartName="/ppt/notesSlides/_rels/notesSlide86.xml.rels" ContentType="application/vnd.openxmlformats-package.relationships+xml"/>
  <Override PartName="/ppt/notesSlides/_rels/notesSlide38.xml.rels" ContentType="application/vnd.openxmlformats-package.relationships+xml"/>
  <Override PartName="/ppt/notesSlides/_rels/notesSlide87.xml.rels" ContentType="application/vnd.openxmlformats-package.relationships+xml"/>
  <Override PartName="/ppt/notesSlides/_rels/notesSlide39.xml.rels" ContentType="application/vnd.openxmlformats-package.relationships+xml"/>
  <Override PartName="/ppt/notesSlides/_rels/notesSlide88.xml.rels" ContentType="application/vnd.openxmlformats-package.relationship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9.xml" ContentType="application/vnd.openxmlformats-officedocument.presentationml.notesSlide+xml"/>
  <Override PartName="/ppt/notesSlides/notesSlide18.xml" ContentType="application/vnd.openxmlformats-officedocument.presentationml.notesSlide+xml"/>
  <Override PartName="/ppt/notesSlides/notesSlide64.xml" ContentType="application/vnd.openxmlformats-officedocument.presentationml.notesSlide+xml"/>
  <Override PartName="/ppt/notesSlides/notesSlide19.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100.xml" ContentType="application/vnd.openxmlformats-officedocument.presentationml.notesSlide+xml"/>
  <Override PartName="/ppt/notesSlides/notesSlide69.xml" ContentType="application/vnd.openxmlformats-officedocument.presentationml.notesSlide+xml"/>
  <Override PartName="/ppt/comments/comment74.xml" ContentType="application/vnd.openxmlformats-officedocument.presentationml.comments+xml"/>
  <Override PartName="/ppt/comments/comment46.xml" ContentType="application/vnd.openxmlformats-officedocument.presentationml.comments+xml"/>
  <Override PartName="/ppt/comments/comment25.xml" ContentType="application/vnd.openxmlformats-officedocument.presentationml.comments+xml"/>
  <Override PartName="/ppt/comments/comment73.xml" ContentType="application/vnd.openxmlformats-officedocument.presentationml.comments+xml"/>
  <Override PartName="/ppt/comments/comment47.xml" ContentType="application/vnd.openxmlformats-officedocument.presentationml.comments+xml"/>
  <Override PartName="/ppt/comments/comment48.xml" ContentType="application/vnd.openxmlformats-officedocument.presentationml.comments+xml"/>
  <Override PartName="/ppt/comments/comment56.xml" ContentType="application/vnd.openxmlformats-officedocument.presentationml.comments+xml"/>
  <Override PartName="/ppt/media/image2.wmf" ContentType="image/x-wmf"/>
  <Override PartName="/ppt/media/image6.png" ContentType="image/png"/>
  <Override PartName="/ppt/media/image1.png" ContentType="image/png"/>
  <Override PartName="/ppt/media/image7.png" ContentType="image/png"/>
  <Override PartName="/ppt/media/image8.png" ContentType="image/png"/>
  <Override PartName="/ppt/media/image9.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5.jpeg" ContentType="image/jpeg"/>
  <Override PartName="/ppt/media/image4.jpeg" ContentType="image/jpeg"/>
  <Override PartName="/ppt/media/image14.png" ContentType="image/png"/>
  <Override PartName="/ppt/media/image3.jpeg" ContentType="image/jpeg"/>
  <Override PartName="/ppt/media/image11.png" ContentType="image/png"/>
  <Override PartName="/ppt/media/image15.png" ContentType="image/png"/>
  <Override PartName="/ppt/media/image10.png" ContentType="image/png"/>
  <Override PartName="/ppt/media/image12.png" ContentType="image/png"/>
  <Override PartName="/ppt/media/image13.png" ContentType="image/png"/>
  <Override PartName="/ppt/media/image16.png" ContentType="image/png"/>
  <Override PartName="/ppt/slideMasters/_rels/slideMaster14.xml.rels" ContentType="application/vnd.openxmlformats-package.relationships+xml"/>
  <Override PartName="/ppt/slideMasters/_rels/slideMaster13.xml.rels" ContentType="application/vnd.openxmlformats-package.relationships+xml"/>
  <Override PartName="/ppt/slideMasters/_rels/slideMaster12.xml.rels" ContentType="application/vnd.openxmlformats-package.relationships+xml"/>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14.xml" ContentType="application/vnd.openxmlformats-officedocument.presentationml.slideMaster+xml"/>
  <Override PartName="/ppt/slideMasters/slideMaster13.xml" ContentType="application/vnd.openxmlformats-officedocument.presentationml.slideMaster+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15.xml" ContentType="application/vnd.openxmlformats-officedocument.theme+xml"/>
  <Override PartName="/ppt/theme/theme14.xml" ContentType="application/vnd.openxmlformats-officedocument.theme+xml"/>
  <Override PartName="/ppt/theme/theme13.xml" ContentType="application/vnd.openxmlformats-officedocument.theme+xml"/>
  <Override PartName="/ppt/theme/theme12.xml" ContentType="application/vnd.openxmlformats-officedocument.theme+xml"/>
  <Override PartName="/ppt/theme/theme9.xml" ContentType="application/vnd.openxmlformats-officedocument.theme+xml"/>
  <Override PartName="/ppt/theme/theme11.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s/slide127.xml" ContentType="application/vnd.openxmlformats-officedocument.presentationml.slide+xml"/>
  <Override PartName="/ppt/slides/slide126.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123.xml" ContentType="application/vnd.openxmlformats-officedocument.presentationml.slide+xml"/>
  <Override PartName="/ppt/slides/slide122.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121.xml" ContentType="application/vnd.openxmlformats-officedocument.presentationml.slide+xml"/>
  <Override PartName="/ppt/slides/slide7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slides/slide109.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101.xml" ContentType="application/vnd.openxmlformats-officedocument.presentationml.slide+xml"/>
  <Override PartName="/ppt/slides/slide59.xml" ContentType="application/vnd.openxmlformats-officedocument.presentationml.slide+xml"/>
  <Override PartName="/ppt/slides/slide33.xml" ContentType="application/vnd.openxmlformats-officedocument.presentationml.slide+xml"/>
  <Override PartName="/ppt/slides/slide100.xml" ContentType="application/vnd.openxmlformats-officedocument.presentationml.slide+xml"/>
  <Override PartName="/ppt/slides/slide58.xml" ContentType="application/vnd.openxmlformats-officedocument.presentationml.slide+xml"/>
  <Override PartName="/ppt/slides/slide32.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56.xml" ContentType="application/vnd.openxmlformats-officedocument.presentationml.slide+xml"/>
  <Override PartName="/ppt/slides/slide30.xml" ContentType="application/vnd.openxmlformats-officedocument.presentationml.slide+xml"/>
  <Override PartName="/ppt/slides/slide5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23.xml" ContentType="application/vnd.openxmlformats-officedocument.presentationml.slide+xml"/>
  <Override PartName="/ppt/slides/slide48.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21.xml" ContentType="application/vnd.openxmlformats-officedocument.presentationml.slide+xml"/>
  <Override PartName="/ppt/slides/_rels/slide127.xml.rels" ContentType="application/vnd.openxmlformats-package.relationships+xml"/>
  <Override PartName="/ppt/slides/_rels/slide122.xml.rels" ContentType="application/vnd.openxmlformats-package.relationships+xml"/>
  <Override PartName="/ppt/slides/_rels/slide121.xml.rels" ContentType="application/vnd.openxmlformats-package.relationships+xml"/>
  <Override PartName="/ppt/slides/_rels/slide120.xml.rels" ContentType="application/vnd.openxmlformats-package.relationships+xml"/>
  <Override PartName="/ppt/slides/_rels/slide119.xml.rels" ContentType="application/vnd.openxmlformats-package.relationships+xml"/>
  <Override PartName="/ppt/slides/_rels/slide118.xml.rels" ContentType="application/vnd.openxmlformats-package.relationships+xml"/>
  <Override PartName="/ppt/slides/_rels/slide109.xml.rels" ContentType="application/vnd.openxmlformats-package.relationships+xml"/>
  <Override PartName="/ppt/slides/_rels/slide108.xml.rels" ContentType="application/vnd.openxmlformats-package.relationships+xml"/>
  <Override PartName="/ppt/slides/_rels/slide107.xml.rels" ContentType="application/vnd.openxmlformats-package.relationships+xml"/>
  <Override PartName="/ppt/slides/_rels/slide106.xml.rels" ContentType="application/vnd.openxmlformats-package.relationships+xml"/>
  <Override PartName="/ppt/slides/_rels/slide126.xml.rels" ContentType="application/vnd.openxmlformats-package.relationships+xml"/>
  <Override PartName="/ppt/slides/_rels/slide99.xml.rels" ContentType="application/vnd.openxmlformats-package.relationships+xml"/>
  <Override PartName="/ppt/slides/_rels/slide95.xml.rels" ContentType="application/vnd.openxmlformats-package.relationships+xml"/>
  <Override PartName="/ppt/slides/_rels/slide116.xml.rels" ContentType="application/vnd.openxmlformats-package.relationships+xml"/>
  <Override PartName="/ppt/slides/_rels/slide89.xml.rels" ContentType="application/vnd.openxmlformats-package.relationships+xml"/>
  <Override PartName="/ppt/slides/_rels/slide82.xml.rels" ContentType="application/vnd.openxmlformats-package.relationships+xml"/>
  <Override PartName="/ppt/slides/_rels/slide79.xml.rels" ContentType="application/vnd.openxmlformats-package.relationships+xml"/>
  <Override PartName="/ppt/slides/_rels/slide10.xml.rels" ContentType="application/vnd.openxmlformats-package.relationships+xml"/>
  <Override PartName="/ppt/slides/_rels/slide81.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80.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77.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23.xml.rels" ContentType="application/vnd.openxmlformats-package.relationships+xml"/>
  <Override PartName="/ppt/slides/_rels/slide96.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102.xml.rels" ContentType="application/vnd.openxmlformats-package.relationships+xml"/>
  <Override PartName="/ppt/slides/_rels/slide26.xml.rels" ContentType="application/vnd.openxmlformats-package.relationships+xml"/>
  <Override PartName="/ppt/slides/_rels/slide75.xml.rels" ContentType="application/vnd.openxmlformats-package.relationships+xml"/>
  <Override PartName="/ppt/slides/_rels/slide112.xml.rels" ContentType="application/vnd.openxmlformats-package.relationships+xml"/>
  <Override PartName="/ppt/slides/_rels/slide85.xml.rels" ContentType="application/vnd.openxmlformats-package.relationships+xml"/>
  <Override PartName="/ppt/slides/_rels/slide36.xml.rels" ContentType="application/vnd.openxmlformats-package.relationships+xml"/>
  <Override PartName="/ppt/slides/_rels/slide5.xml.rels" ContentType="application/vnd.openxmlformats-package.relationships+xml"/>
  <Override PartName="/ppt/slides/_rels/slide101.xml.rels" ContentType="application/vnd.openxmlformats-package.relationships+xml"/>
  <Override PartName="/ppt/slides/_rels/slide25.xml.rels" ContentType="application/vnd.openxmlformats-package.relationships+xml"/>
  <Override PartName="/ppt/slides/_rels/slide74.xml.rels" ContentType="application/vnd.openxmlformats-package.relationships+xml"/>
  <Override PartName="/ppt/slides/_rels/slide111.xml.rels" ContentType="application/vnd.openxmlformats-package.relationships+xml"/>
  <Override PartName="/ppt/slides/_rels/slide84.xml.rels" ContentType="application/vnd.openxmlformats-package.relationships+xml"/>
  <Override PartName="/ppt/slides/_rels/slide35.xml.rels" ContentType="application/vnd.openxmlformats-package.relationships+xml"/>
  <Override PartName="/ppt/slides/_rels/slide70.xml.rels" ContentType="application/vnd.openxmlformats-package.relationships+xml"/>
  <Override PartName="/ppt/slides/_rels/slide4.xml.rels" ContentType="application/vnd.openxmlformats-package.relationships+xml"/>
  <Override PartName="/ppt/slides/_rels/slide94.xml.rels" ContentType="application/vnd.openxmlformats-package.relationships+xml"/>
  <Override PartName="/ppt/slides/_rels/slide45.xml.rels" ContentType="application/vnd.openxmlformats-package.relationships+xml"/>
  <Override PartName="/ppt/slides/_rels/slide100.xml.rels" ContentType="application/vnd.openxmlformats-package.relationships+xml"/>
  <Override PartName="/ppt/slides/_rels/slide24.xml.rels" ContentType="application/vnd.openxmlformats-package.relationships+xml"/>
  <Override PartName="/ppt/slides/_rels/slide7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110.xml.rels" ContentType="application/vnd.openxmlformats-package.relationships+xml"/>
  <Override PartName="/ppt/slides/_rels/slide83.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03.xml.rels" ContentType="application/vnd.openxmlformats-package.relationships+xml"/>
  <Override PartName="/ppt/slides/_rels/slide76.xml.rels" ContentType="application/vnd.openxmlformats-package.relationships+xml"/>
  <Override PartName="/ppt/slides/_rels/slide8.xml.rels" ContentType="application/vnd.openxmlformats-package.relationships+xml"/>
  <Override PartName="/ppt/slides/_rels/slide60.xml.rels" ContentType="application/vnd.openxmlformats-package.relationships+xml"/>
  <Override PartName="/ppt/slides/_rels/slide11.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13.xml.rels" ContentType="application/vnd.openxmlformats-package.relationships+xml"/>
  <Override PartName="/ppt/slides/_rels/slide86.xml.rels" ContentType="application/vnd.openxmlformats-package.relationships+xml"/>
  <Override PartName="/ppt/slides/_rels/slide37.xml.rels" ContentType="application/vnd.openxmlformats-package.relationships+xml"/>
  <Override PartName="/ppt/slides/_rels/slide114.xml.rels" ContentType="application/vnd.openxmlformats-package.relationships+xml"/>
  <Override PartName="/ppt/slides/_rels/slide87.xml.rels" ContentType="application/vnd.openxmlformats-package.relationships+xml"/>
  <Override PartName="/ppt/slides/_rels/slide38.xml.rels" ContentType="application/vnd.openxmlformats-package.relationships+xml"/>
  <Override PartName="/ppt/slides/_rels/slide115.xml.rels" ContentType="application/vnd.openxmlformats-package.relationships+xml"/>
  <Override PartName="/ppt/slides/_rels/slide8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90.xml.rels" ContentType="application/vnd.openxmlformats-package.relationships+xml"/>
  <Override PartName="/ppt/slides/_rels/slide41.xml.rels" ContentType="application/vnd.openxmlformats-package.relationships+xml"/>
  <Override PartName="/ppt/slides/_rels/slide91.xml.rels" ContentType="application/vnd.openxmlformats-package.relationships+xml"/>
  <Override PartName="/ppt/slides/_rels/slide42.xml.rels" ContentType="application/vnd.openxmlformats-package.relationships+xml"/>
  <Override PartName="/ppt/slides/_rels/slide92.xml.rels" ContentType="application/vnd.openxmlformats-package.relationships+xml"/>
  <Override PartName="/ppt/slides/_rels/slide43.xml.rels" ContentType="application/vnd.openxmlformats-package.relationships+xml"/>
  <Override PartName="/ppt/slides/_rels/slide22.xml.rels" ContentType="application/vnd.openxmlformats-package.relationships+xml"/>
  <Override PartName="/ppt/slides/_rels/slide71.xml.rels" ContentType="application/vnd.openxmlformats-package.relationships+xml"/>
  <Override PartName="/ppt/slides/_rels/slide93.xml.rels" ContentType="application/vnd.openxmlformats-package.relationships+xml"/>
  <Override PartName="/ppt/slides/_rels/slide44.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124.xml.rels" ContentType="application/vnd.openxmlformats-package.relationships+xml"/>
  <Override PartName="/ppt/slides/_rels/slide97.xml.rels" ContentType="application/vnd.openxmlformats-package.relationships+xml"/>
  <Override PartName="/ppt/slides/_rels/slide48.xml.rels" ContentType="application/vnd.openxmlformats-package.relationships+xml"/>
  <Override PartName="/ppt/slides/_rels/slide125.xml.rels" ContentType="application/vnd.openxmlformats-package.relationships+xml"/>
  <Override PartName="/ppt/slides/_rels/slide9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117.xml.rels" ContentType="application/vnd.openxmlformats-package.relationships+xml"/>
  <Override PartName="/ppt/slides/_rels/slide69.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104.xml.rels" ContentType="application/vnd.openxmlformats-package.relationships+xml"/>
  <Override PartName="/ppt/slides/_rels/slide56.xml.rels" ContentType="application/vnd.openxmlformats-package.relationships+xml"/>
  <Override PartName="/ppt/slides/_rels/slide105.xml.rels" ContentType="application/vnd.openxmlformats-package.relationships+xml"/>
  <Override PartName="/ppt/slides/_rels/slide57.xml.rels" ContentType="application/vnd.openxmlformats-package.relationships+xml"/>
  <Override PartName="/ppt/slides/_rels/slide12.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16.xml.rels" ContentType="application/vnd.openxmlformats-package.relationships+xml"/>
  <Override PartName="/ppt/slides/_rels/slide65.xml.rels" ContentType="application/vnd.openxmlformats-package.relationships+xml"/>
  <Override PartName="/ppt/slides/_rels/slide17.xml.rels" ContentType="application/vnd.openxmlformats-package.relationships+xml"/>
  <Override PartName="/ppt/slides/_rels/slide66.xml.rels" ContentType="application/vnd.openxmlformats-package.relationships+xml"/>
  <Override PartName="/ppt/slides/_rels/slide18.xml.rels" ContentType="application/vnd.openxmlformats-package.relationships+xml"/>
  <Override PartName="/ppt/slides/_rels/slide67.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slide46.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40.xml" ContentType="application/vnd.openxmlformats-officedocument.presentationml.slide+xml"/>
  <Override PartName="/ppt/slides/slide65.xml" ContentType="application/vnd.openxmlformats-officedocument.presentationml.slide+xml"/>
  <Override PartName="/ppt/slides/slide41.xml" ContentType="application/vnd.openxmlformats-officedocument.presentationml.slide+xml"/>
  <Override PartName="/ppt/slides/slide66.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43.xml" ContentType="application/vnd.openxmlformats-officedocument.presentationml.slide+xml"/>
  <Override PartName="/ppt/slides/slide110.xml" ContentType="application/vnd.openxmlformats-officedocument.presentationml.slide+xml"/>
  <Override PartName="/ppt/slides/slide68.xml" ContentType="application/vnd.openxmlformats-officedocument.presentationml.slide+xml"/>
  <Override PartName="/ppt/slides/slide44.xml" ContentType="application/vnd.openxmlformats-officedocument.presentationml.slide+xml"/>
  <Override PartName="/ppt/slides/slide111.xml" ContentType="application/vnd.openxmlformats-officedocument.presentationml.slide+xml"/>
  <Override PartName="/ppt/slides/slide69.xml" ContentType="application/vnd.openxmlformats-officedocument.presentationml.slide+xml"/>
  <Override PartName="/ppt/slides/slide50.xml" ContentType="application/vnd.openxmlformats-officedocument.presentationml.slide+xml"/>
  <Override PartName="/ppt/slides/slide75.xml" ContentType="application/vnd.openxmlformats-officedocument.presentationml.slide+xml"/>
  <Override PartName="/ppt/slides/slide51.xml" ContentType="application/vnd.openxmlformats-officedocument.presentationml.slide+xml"/>
  <Override PartName="/ppt/slides/slide76.xml" ContentType="application/vnd.openxmlformats-officedocument.presentationml.slide+xml"/>
  <Override PartName="/ppt/slides/slide52.xml" ContentType="application/vnd.openxmlformats-officedocument.presentationml.slide+xml"/>
  <Override PartName="/ppt/slides/slide77.xml" ContentType="application/vnd.openxmlformats-officedocument.presentationml.slide+xml"/>
  <Override PartName="/ppt/slides/slide53.xml" ContentType="application/vnd.openxmlformats-officedocument.presentationml.slide+xml"/>
  <Override PartName="/ppt/slides/slide120.xml" ContentType="application/vnd.openxmlformats-officedocument.presentationml.slide+xml"/>
  <Override PartName="/ppt/slides/slide78.xml" ContentType="application/vnd.openxmlformats-officedocument.presentationml.slide+xml"/>
  <Override PartName="/ppt/slides/slide5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161.xml" ContentType="application/vnd.openxmlformats-officedocument.presentationml.slideLayout+xml"/>
  <Override PartName="/ppt/slideLayouts/slideLayout70.xml" ContentType="application/vnd.openxmlformats-officedocument.presentationml.slideLayout+xml"/>
  <Override PartName="/ppt/slideLayouts/slideLayout160.xml" ContentType="application/vnd.openxmlformats-officedocument.presentationml.slideLayout+xml"/>
  <Override PartName="/ppt/slideLayouts/slideLayout61.xml" ContentType="application/vnd.openxmlformats-officedocument.presentationml.slideLayout+xml"/>
  <Override PartName="/ppt/slideLayouts/slideLayout151.xml" ContentType="application/vnd.openxmlformats-officedocument.presentationml.slideLayout+xml"/>
  <Override PartName="/ppt/slideLayouts/slideLayout60.xml" ContentType="application/vnd.openxmlformats-officedocument.presentationml.slideLayout+xml"/>
  <Override PartName="/ppt/slideLayouts/slideLayout150.xml" ContentType="application/vnd.openxmlformats-officedocument.presentationml.slideLayout+xml"/>
  <Override PartName="/ppt/slideLayouts/slideLayout54.xml" ContentType="application/vnd.openxmlformats-officedocument.presentationml.slideLayout+xml"/>
  <Override PartName="/ppt/slideLayouts/slideLayout168.xml" ContentType="application/vnd.openxmlformats-officedocument.presentationml.slideLayout+xml"/>
  <Override PartName="/ppt/slideLayouts/slideLayout144.xml" ContentType="application/vnd.openxmlformats-officedocument.presentationml.slideLayout+xml"/>
  <Override PartName="/ppt/slideLayouts/slideLayout78.xml" ContentType="application/vnd.openxmlformats-officedocument.presentationml.slideLayout+xml"/>
  <Override PartName="/ppt/slideLayouts/slideLayout53.xml" ContentType="application/vnd.openxmlformats-officedocument.presentationml.slideLayout+xml"/>
  <Override PartName="/ppt/slideLayouts/slideLayout167.xml" ContentType="application/vnd.openxmlformats-officedocument.presentationml.slideLayout+xml"/>
  <Override PartName="/ppt/slideLayouts/slideLayout143.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02.xml" ContentType="application/vnd.openxmlformats-officedocument.presentationml.slideLayout+xml"/>
  <Override PartName="/ppt/slideLayouts/slideLayout16.xml" ContentType="application/vnd.openxmlformats-officedocument.presentationml.slideLayout+xml"/>
  <Override PartName="/ppt/slideLayouts/slideLayout3.xml" ContentType="application/vnd.openxmlformats-officedocument.presentationml.slideLayout+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18.xml" ContentType="application/vnd.openxmlformats-officedocument.presentationml.slideLayout+xml"/>
  <Override PartName="/ppt/slideLayouts/slideLayout5.xml" ContentType="application/vnd.openxmlformats-officedocument.presentationml.slideLayout+xml"/>
  <Override PartName="/ppt/slideLayouts/slideLayout19.xml" ContentType="application/vnd.openxmlformats-officedocument.presentationml.slideLayout+xml"/>
  <Override PartName="/ppt/slideLayouts/slideLayout6.xml" ContentType="application/vnd.openxmlformats-officedocument.presentationml.slideLayout+xml"/>
  <Override PartName="/ppt/slideLayouts/slideLayout46.xml" ContentType="application/vnd.openxmlformats-officedocument.presentationml.slideLayout+xml"/>
  <Override PartName="/ppt/slideLayouts/slideLayout136.xml" ContentType="application/vnd.openxmlformats-officedocument.presentationml.slideLayout+xml"/>
  <Override PartName="/ppt/slideLayouts/slideLayout128.xml" ContentType="application/vnd.openxmlformats-officedocument.presentationml.slideLayout+xml"/>
  <Override PartName="/ppt/slideLayouts/slideLayout21.xml" ContentType="application/vnd.openxmlformats-officedocument.presentationml.slideLayout+xml"/>
  <Override PartName="/ppt/slideLayouts/slideLayout111.xml" ContentType="application/vnd.openxmlformats-officedocument.presentationml.slideLayout+xml"/>
  <Override PartName="/ppt/slideLayouts/slideLayout47.xml" ContentType="application/vnd.openxmlformats-officedocument.presentationml.slideLayout+xml"/>
  <Override PartName="/ppt/slideLayouts/slideLayout129.xml" ContentType="application/vnd.openxmlformats-officedocument.presentationml.slideLayout+xml"/>
  <Override PartName="/ppt/slideLayouts/slideLayout22.xml" ContentType="application/vnd.openxmlformats-officedocument.presentationml.slideLayout+xml"/>
  <Override PartName="/ppt/slideLayouts/slideLayout11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11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114.xml" ContentType="application/vnd.openxmlformats-officedocument.presentationml.slideLayout+xml"/>
  <Override PartName="/ppt/slideLayouts/slideLayout25.xml" ContentType="application/vnd.openxmlformats-officedocument.presentationml.slideLayout+xml"/>
  <Override PartName="/ppt/slideLayouts/slideLayout115.xml" ContentType="application/vnd.openxmlformats-officedocument.presentationml.slideLayout+xml"/>
  <Override PartName="/ppt/slideLayouts/slideLayout26.xml" ContentType="application/vnd.openxmlformats-officedocument.presentationml.slideLayout+xml"/>
  <Override PartName="/ppt/slideLayouts/slideLayout11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2.xml" ContentType="application/vnd.openxmlformats-officedocument.presentationml.slideLayout+xml"/>
  <Override PartName="/ppt/slideLayouts/slideLayout119.xml" ContentType="application/vnd.openxmlformats-officedocument.presentationml.slideLayout+xml"/>
  <Override PartName="/ppt/slideLayouts/slideLayout55.xml" ContentType="application/vnd.openxmlformats-officedocument.presentationml.slideLayout+xml"/>
  <Override PartName="/ppt/slideLayouts/slideLayout145.xml" ContentType="application/vnd.openxmlformats-officedocument.presentationml.slideLayout+xml"/>
  <Override PartName="/ppt/slideLayouts/slideLayout137.xml" ContentType="application/vnd.openxmlformats-officedocument.presentationml.slideLayout+xml"/>
  <Override PartName="/ppt/slideLayouts/slideLayout30.xml" ContentType="application/vnd.openxmlformats-officedocument.presentationml.slideLayout+xml"/>
  <Override PartName="/ppt/slideLayouts/slideLayout120.xml" ContentType="application/vnd.openxmlformats-officedocument.presentationml.slideLayout+xml"/>
  <Override PartName="/ppt/slideLayouts/slideLayout56.xml" ContentType="application/vnd.openxmlformats-officedocument.presentationml.slideLayout+xml"/>
  <Override PartName="/ppt/slideLayouts/slideLayout146.xml" ContentType="application/vnd.openxmlformats-officedocument.presentationml.slideLayout+xml"/>
  <Override PartName="/ppt/slideLayouts/slideLayout138.xml" ContentType="application/vnd.openxmlformats-officedocument.presentationml.slideLayout+xml"/>
  <Override PartName="/ppt/slideLayouts/slideLayout31.xml" ContentType="application/vnd.openxmlformats-officedocument.presentationml.slideLayout+xml"/>
  <Override PartName="/ppt/slideLayouts/slideLayout121.xml" ContentType="application/vnd.openxmlformats-officedocument.presentationml.slideLayout+xml"/>
  <Override PartName="/ppt/slideLayouts/slideLayout57.xml" ContentType="application/vnd.openxmlformats-officedocument.presentationml.slideLayout+xml"/>
  <Override PartName="/ppt/slideLayouts/slideLayout139.xml" ContentType="application/vnd.openxmlformats-officedocument.presentationml.slideLayout+xml"/>
  <Override PartName="/ppt/slideLayouts/slideLayout32.xml" ContentType="application/vnd.openxmlformats-officedocument.presentationml.slideLayout+xml"/>
  <Override PartName="/ppt/slideLayouts/slideLayout12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12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24.xml" ContentType="application/vnd.openxmlformats-officedocument.presentationml.slideLayout+xml"/>
  <Override PartName="/ppt/slideLayouts/slideLayout117.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35.xml" ContentType="application/vnd.openxmlformats-officedocument.presentationml.slideLayout+xml"/>
  <Override PartName="/ppt/slideLayouts/slideLayout125.xml" ContentType="application/vnd.openxmlformats-officedocument.presentationml.slideLayout+xml"/>
  <Override PartName="/ppt/slideLayouts/slideLayout118.xml" ContentType="application/vnd.openxmlformats-officedocument.presentationml.slideLayout+xml"/>
  <Override PartName="/ppt/slideLayouts/slideLayout11.xml" ContentType="application/vnd.openxmlformats-officedocument.presentationml.slideLayout+xml"/>
  <Override PartName="/ppt/slideLayouts/slideLayout101.xml" ContentType="application/vnd.openxmlformats-officedocument.presentationml.slideLayout+xml"/>
  <Override PartName="/ppt/slideLayouts/slideLayout36.xml" ContentType="application/vnd.openxmlformats-officedocument.presentationml.slideLayout+xml"/>
  <Override PartName="/ppt/slideLayouts/slideLayout126.xml" ContentType="application/vnd.openxmlformats-officedocument.presentationml.slideLayout+xml"/>
  <Override PartName="/ppt/slideLayouts/slideLayout45.xml" ContentType="application/vnd.openxmlformats-officedocument.presentationml.slideLayout+xml"/>
  <Override PartName="/ppt/slideLayouts/slideLayout135.xml" ContentType="application/vnd.openxmlformats-officedocument.presentationml.slideLayout+xml"/>
  <Override PartName="/ppt/slideLayouts/slideLayout127.xml" ContentType="application/vnd.openxmlformats-officedocument.presentationml.slideLayout+xml"/>
  <Override PartName="/ppt/slideLayouts/slideLayout20.xml" ContentType="application/vnd.openxmlformats-officedocument.presentationml.slideLayout+xml"/>
  <Override PartName="/ppt/slideLayouts/slideLayout110.xml" ContentType="application/vnd.openxmlformats-officedocument.presentationml.slideLayout+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ppt/slideLayouts/slideLayout52.xml" ContentType="application/vnd.openxmlformats-officedocument.presentationml.slideLayout+xml"/>
  <Override PartName="/ppt/slideLayouts/slideLayout159.xml" ContentType="application/vnd.openxmlformats-officedocument.presentationml.slideLayout+xml"/>
  <Override PartName="/ppt/slideLayouts/slideLayout44.xml" ContentType="application/vnd.openxmlformats-officedocument.presentationml.slideLayout+xml"/>
  <Override PartName="/ppt/slideLayouts/slideLayout134.xml" ContentType="application/vnd.openxmlformats-officedocument.presentationml.slideLayout+xml"/>
  <Override PartName="/ppt/slideLayouts/slideLayout8.xml" ContentType="application/vnd.openxmlformats-officedocument.presentationml.slideLayout+xml"/>
  <Override PartName="/ppt/slideLayouts/slideLayout68.xml" ContentType="application/vnd.openxmlformats-officedocument.presentationml.slideLayout+xml"/>
  <Override PartName="/ppt/slideLayouts/slideLayout51.xml" ContentType="application/vnd.openxmlformats-officedocument.presentationml.slideLayout+xml"/>
  <Override PartName="/ppt/slideLayouts/slideLayout158.xml" ContentType="application/vnd.openxmlformats-officedocument.presentationml.slideLayout+xml"/>
  <Override PartName="/ppt/slideLayouts/slideLayout43.xml" ContentType="application/vnd.openxmlformats-officedocument.presentationml.slideLayout+xml"/>
  <Override PartName="/ppt/slideLayouts/slideLayout133.xml" ContentType="application/vnd.openxmlformats-officedocument.presentationml.slideLayout+xml"/>
  <Override PartName="/ppt/slideLayouts/slideLayout7.xml" ContentType="application/vnd.openxmlformats-officedocument.presentationml.slideLayout+xml"/>
  <Override PartName="/ppt/slideLayouts/slideLayout63.xml" ContentType="application/vnd.openxmlformats-officedocument.presentationml.slideLayout+xml"/>
  <Override PartName="/ppt/slideLayouts/slideLayout153.xml" ContentType="application/vnd.openxmlformats-officedocument.presentationml.slideLayout+xml"/>
  <Override PartName="/ppt/slideLayouts/slideLayout62.xml" ContentType="application/vnd.openxmlformats-officedocument.presentationml.slideLayout+xml"/>
  <Override PartName="/ppt/slideLayouts/slideLayout152.xml" ContentType="application/vnd.openxmlformats-officedocument.presentationml.slideLayout+xml"/>
  <Override PartName="/ppt/slideLayouts/slideLayout64.xml" ContentType="application/vnd.openxmlformats-officedocument.presentationml.slideLayout+xml"/>
  <Override PartName="/ppt/slideLayouts/slideLayout154.xml" ContentType="application/vnd.openxmlformats-officedocument.presentationml.slideLayout+xml"/>
  <Override PartName="/ppt/slideLayouts/slideLayout65.xml" ContentType="application/vnd.openxmlformats-officedocument.presentationml.slideLayout+xml"/>
  <Override PartName="/ppt/slideLayouts/slideLayout155.xml" ContentType="application/vnd.openxmlformats-officedocument.presentationml.slideLayout+xml"/>
  <Override PartName="/ppt/slideLayouts/slideLayout147.xml" ContentType="application/vnd.openxmlformats-officedocument.presentationml.slideLayout+xml"/>
  <Override PartName="/ppt/slideLayouts/slideLayout40.xml" ContentType="application/vnd.openxmlformats-officedocument.presentationml.slideLayout+xml"/>
  <Override PartName="/ppt/slideLayouts/slideLayout130.xml" ContentType="application/vnd.openxmlformats-officedocument.presentationml.slideLayout+xml"/>
  <Override PartName="/ppt/slideLayouts/slideLayout66.xml" ContentType="application/vnd.openxmlformats-officedocument.presentationml.slideLayout+xml"/>
  <Override PartName="/ppt/slideLayouts/slideLayout156.xml" ContentType="application/vnd.openxmlformats-officedocument.presentationml.slideLayout+xml"/>
  <Override PartName="/ppt/slideLayouts/slideLayout148.xml" ContentType="application/vnd.openxmlformats-officedocument.presentationml.slideLayout+xml"/>
  <Override PartName="/ppt/slideLayouts/slideLayout41.xml" ContentType="application/vnd.openxmlformats-officedocument.presentationml.slideLayout+xml"/>
  <Override PartName="/ppt/slideLayouts/slideLayout131.xml" ContentType="application/vnd.openxmlformats-officedocument.presentationml.slideLayout+xml"/>
  <Override PartName="/ppt/slideLayouts/slideLayout67.xml" ContentType="application/vnd.openxmlformats-officedocument.presentationml.slideLayout+xml"/>
  <Override PartName="/ppt/slideLayouts/slideLayout50.xml" ContentType="application/vnd.openxmlformats-officedocument.presentationml.slideLayout+xml"/>
  <Override PartName="/ppt/slideLayouts/slideLayout157.xml" ContentType="application/vnd.openxmlformats-officedocument.presentationml.slideLayout+xml"/>
  <Override PartName="/ppt/slideLayouts/slideLayout149.xml" ContentType="application/vnd.openxmlformats-officedocument.presentationml.slideLayout+xml"/>
  <Override PartName="/ppt/slideLayouts/slideLayout42.xml" ContentType="application/vnd.openxmlformats-officedocument.presentationml.slideLayout+xml"/>
  <Override PartName="/ppt/slideLayouts/slideLayout132.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3.xml" ContentType="application/vnd.openxmlformats-officedocument.presentationml.slideLayout+xml"/>
  <Override PartName="/ppt/slideLayouts/slideLayout90.xml" ContentType="application/vnd.openxmlformats-officedocument.presentationml.slideLayout+xml"/>
  <Override PartName="/ppt/slideLayouts/slideLayout104.xml" ContentType="application/vnd.openxmlformats-officedocument.presentationml.slideLayout+xml"/>
  <Override PartName="/ppt/slideLayouts/slideLayout91.xml" ContentType="application/vnd.openxmlformats-officedocument.presentationml.slideLayout+xml"/>
  <Override PartName="/ppt/slideLayouts/slideLayout105.xml" ContentType="application/vnd.openxmlformats-officedocument.presentationml.slideLayout+xml"/>
  <Override PartName="/ppt/slideLayouts/slideLayout92.xml" ContentType="application/vnd.openxmlformats-officedocument.presentationml.slideLayout+xml"/>
  <Override PartName="/ppt/slideLayouts/slideLayout106.xml" ContentType="application/vnd.openxmlformats-officedocument.presentationml.slideLayout+xml"/>
  <Override PartName="/ppt/slideLayouts/slideLayout93.xml" ContentType="application/vnd.openxmlformats-officedocument.presentationml.slideLayout+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111.xml.rels" ContentType="application/vnd.openxmlformats-package.relationships+xml"/>
  <Override PartName="/ppt/slideLayouts/_rels/slideLayout68.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64.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57.xml.rels" ContentType="application/vnd.openxmlformats-package.relationships+xml"/>
  <Override PartName="/ppt/slideLayouts/_rels/slideLayout164.xml.rels" ContentType="application/vnd.openxmlformats-package.relationships+xml"/>
  <Override PartName="/ppt/slideLayouts/_rels/slideLayout56.xml.rels" ContentType="application/vnd.openxmlformats-package.relationships+xml"/>
  <Override PartName="/ppt/slideLayouts/_rels/slideLayout114.xml.rels" ContentType="application/vnd.openxmlformats-package.relationships+xml"/>
  <Override PartName="/ppt/slideLayouts/_rels/slideLayout163.xml.rels" ContentType="application/vnd.openxmlformats-package.relationships+xml"/>
  <Override PartName="/ppt/slideLayouts/_rels/slideLayout55.xml.rels" ContentType="application/vnd.openxmlformats-package.relationships+xml"/>
  <Override PartName="/ppt/slideLayouts/_rels/slideLayout113.xml.rels" ContentType="application/vnd.openxmlformats-package.relationships+xml"/>
  <Override PartName="/ppt/slideLayouts/_rels/slideLayout112.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69.xml.rels" ContentType="application/vnd.openxmlformats-package.relationships+xml"/>
  <Override PartName="/ppt/slideLayouts/_rels/slideLayout24.xml.rels" ContentType="application/vnd.openxmlformats-package.relationships+xml"/>
  <Override PartName="/ppt/slideLayouts/_rels/slideLayout110.xml.rels" ContentType="application/vnd.openxmlformats-package.relationships+xml"/>
  <Override PartName="/ppt/slideLayouts/_rels/slideLayout45.xml.rels" ContentType="application/vnd.openxmlformats-package.relationships+xml"/>
  <Override PartName="/ppt/slideLayouts/_rels/slideLayout103.xml.rels" ContentType="application/vnd.openxmlformats-package.relationships+xml"/>
  <Override PartName="/ppt/slideLayouts/_rels/slideLayout152.xml.rels" ContentType="application/vnd.openxmlformats-package.relationships+xml"/>
  <Override PartName="/ppt/slideLayouts/_rels/slideLayout72.xml.rels" ContentType="application/vnd.openxmlformats-package.relationships+xml"/>
  <Override PartName="/ppt/slideLayouts/_rels/slideLayout23.xml.rels" ContentType="application/vnd.openxmlformats-package.relationships+xml"/>
  <Override PartName="/ppt/slideLayouts/_rels/slideLayout102.xml.rels" ContentType="application/vnd.openxmlformats-package.relationships+xml"/>
  <Override PartName="/ppt/slideLayouts/_rels/slideLayout151.xml.rels" ContentType="application/vnd.openxmlformats-package.relationships+xml"/>
  <Override PartName="/ppt/slideLayouts/_rels/slideLayout71.xml.rels" ContentType="application/vnd.openxmlformats-package.relationships+xml"/>
  <Override PartName="/ppt/slideLayouts/_rels/slideLayout22.xml.rels" ContentType="application/vnd.openxmlformats-package.relationships+xml"/>
  <Override PartName="/ppt/slideLayouts/_rels/slideLayout101.xml.rels" ContentType="application/vnd.openxmlformats-package.relationships+xml"/>
  <Override PartName="/ppt/slideLayouts/_rels/slideLayout21.xml.rels" ContentType="application/vnd.openxmlformats-package.relationships+xml"/>
  <Override PartName="/ppt/slideLayouts/_rels/slideLayout167.xml.rels" ContentType="application/vnd.openxmlformats-package.relationships+xml"/>
  <Override PartName="/ppt/slideLayouts/_rels/slideLayout8.xml.rels" ContentType="application/vnd.openxmlformats-package.relationships+xml"/>
  <Override PartName="/ppt/slideLayouts/_rels/slideLayout91.xml.rels" ContentType="application/vnd.openxmlformats-package.relationships+xml"/>
  <Override PartName="/ppt/slideLayouts/_rels/slideLayout100.xml.rels" ContentType="application/vnd.openxmlformats-package.relationships+xml"/>
  <Override PartName="/ppt/slideLayouts/_rels/slideLayout41.xml.rels" ContentType="application/vnd.openxmlformats-package.relationships+xml"/>
  <Override PartName="/ppt/slideLayouts/_rels/slideLayout90.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87.xml.rels" ContentType="application/vnd.openxmlformats-package.relationships+xml"/>
  <Override PartName="/ppt/slideLayouts/_rels/slideLayout37.xml.rels" ContentType="application/vnd.openxmlformats-package.relationships+xml"/>
  <Override PartName="/ppt/slideLayouts/_rels/slideLayout86.xml.rels" ContentType="application/vnd.openxmlformats-package.relationships+xml"/>
  <Override PartName="/ppt/slideLayouts/_rels/slideLayout168.xml.rels" ContentType="application/vnd.openxmlformats-package.relationships+xml"/>
  <Override PartName="/ppt/slideLayouts/_rels/slideLayout9.xml.rels" ContentType="application/vnd.openxmlformats-package.relationships+xml"/>
  <Override PartName="/ppt/slideLayouts/_rels/slideLayout20.xml.rels" ContentType="application/vnd.openxmlformats-package.relationships+xml"/>
  <Override PartName="/ppt/slideLayouts/_rels/slideLayout73.xml.rels" ContentType="application/vnd.openxmlformats-package.relationships+xml"/>
  <Override PartName="/ppt/slideLayouts/_rels/slideLayout58.xml.rels" ContentType="application/vnd.openxmlformats-package.relationships+xml"/>
  <Override PartName="/ppt/slideLayouts/_rels/slideLayout144.xml.rels" ContentType="application/vnd.openxmlformats-package.relationships+xml"/>
  <Override PartName="/ppt/slideLayouts/_rels/slideLayout11.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4.xml.rels" ContentType="application/vnd.openxmlformats-package.relationships+xml"/>
  <Override PartName="/ppt/slideLayouts/_rels/slideLayout59.xml.rels" ContentType="application/vnd.openxmlformats-package.relationships+xml"/>
  <Override PartName="/ppt/slideLayouts/_rels/slideLayout160.xml.rels" ContentType="application/vnd.openxmlformats-package.relationships+xml"/>
  <Override PartName="/ppt/slideLayouts/_rels/slideLayout145.xml.rels" ContentType="application/vnd.openxmlformats-package.relationships+xml"/>
  <Override PartName="/ppt/slideLayouts/_rels/slideLayout63.xml.rels" ContentType="application/vnd.openxmlformats-package.relationships+xml"/>
  <Override PartName="/ppt/slideLayouts/_rels/slideLayout48.xml.rels" ContentType="application/vnd.openxmlformats-package.relationships+xml"/>
  <Override PartName="/ppt/slideLayouts/_rels/slideLayout97.xml.rels" ContentType="application/vnd.openxmlformats-package.relationships+xml"/>
  <Override PartName="/ppt/slideLayouts/_rels/slideLayout4.xml.rels" ContentType="application/vnd.openxmlformats-package.relationships+xml"/>
  <Override PartName="/ppt/slideLayouts/_rels/slideLayout61.xml.rels" ContentType="application/vnd.openxmlformats-package.relationships+xml"/>
  <Override PartName="/ppt/slideLayouts/_rels/slideLayout46.xml.rels" ContentType="application/vnd.openxmlformats-package.relationships+xml"/>
  <Override PartName="/ppt/slideLayouts/_rels/slideLayout132.xml.rels" ContentType="application/vnd.openxmlformats-package.relationships+xml"/>
  <Override PartName="/ppt/slideLayouts/_rels/slideLayout2.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98.xml.rels" ContentType="application/vnd.openxmlformats-package.relationships+xml"/>
  <Override PartName="/ppt/slideLayouts/_rels/slideLayout135.xml.rels" ContentType="application/vnd.openxmlformats-package.relationships+xml"/>
  <Override PartName="/ppt/slideLayouts/_rels/slideLayout5.xml.rels" ContentType="application/vnd.openxmlformats-package.relationships+xml"/>
  <Override PartName="/ppt/slideLayouts/_rels/slideLayout62.xml.rels" ContentType="application/vnd.openxmlformats-package.relationships+xml"/>
  <Override PartName="/ppt/slideLayouts/_rels/slideLayout47.xml.rels" ContentType="application/vnd.openxmlformats-package.relationships+xml"/>
  <Override PartName="/ppt/slideLayouts/_rels/slideLayout96.xml.rels" ContentType="application/vnd.openxmlformats-package.relationships+xml"/>
  <Override PartName="/ppt/slideLayouts/_rels/slideLayout133.xml.rels" ContentType="application/vnd.openxmlformats-package.relationships+xml"/>
  <Override PartName="/ppt/slideLayouts/_rels/slideLayout3.xml.rels" ContentType="application/vnd.openxmlformats-package.relationships+xml"/>
  <Override PartName="/ppt/slideLayouts/_rels/slideLayout54.xml.rels" ContentType="application/vnd.openxmlformats-package.relationships+xml"/>
  <Override PartName="/ppt/slideLayouts/_rels/slideLayout39.xml.rels" ContentType="application/vnd.openxmlformats-package.relationships+xml"/>
  <Override PartName="/ppt/slideLayouts/_rels/slideLayout92.xml.rels" ContentType="application/vnd.openxmlformats-package.relationships+xml"/>
  <Override PartName="/ppt/slideLayouts/_rels/slideLayout77.xml.rels" ContentType="application/vnd.openxmlformats-package.relationships+xml"/>
  <Override PartName="/ppt/slideLayouts/_rels/slideLayout43.xml.rels" ContentType="application/vnd.openxmlformats-package.relationships+xml"/>
  <Override PartName="/ppt/slideLayouts/_rels/slideLayout28.xml.rels" ContentType="application/vnd.openxmlformats-package.relationships+xml"/>
  <Override PartName="/ppt/slideLayouts/_rels/slideLayout15.xml.rels" ContentType="application/vnd.openxmlformats-package.relationships+xml"/>
  <Override PartName="/ppt/slideLayouts/_rels/slideLayout30.xml.rels" ContentType="application/vnd.openxmlformats-package.relationships+xml"/>
  <Override PartName="/ppt/slideLayouts/_rels/slideLayout93.xml.rels" ContentType="application/vnd.openxmlformats-package.relationships+xml"/>
  <Override PartName="/ppt/slideLayouts/_rels/slideLayout78.xml.rels" ContentType="application/vnd.openxmlformats-package.relationships+xml"/>
  <Override PartName="/ppt/slideLayouts/_rels/slideLayout44.xml.rels" ContentType="application/vnd.openxmlformats-package.relationships+xml"/>
  <Override PartName="/ppt/slideLayouts/_rels/slideLayout29.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65.xml.rels" ContentType="application/vnd.openxmlformats-package.relationships+xml"/>
  <Override PartName="/ppt/slideLayouts/_rels/slideLayout80.xml.rels" ContentType="application/vnd.openxmlformats-package.relationships+xml"/>
  <Override PartName="/ppt/slideLayouts/_rels/slideLayout42.xml.rels" ContentType="application/vnd.openxmlformats-package.relationships+xml"/>
  <Override PartName="/ppt/slideLayouts/_rels/slideLayout27.xml.rels" ContentType="application/vnd.openxmlformats-package.relationships+xml"/>
  <Override PartName="/ppt/slideLayouts/_rels/slideLayout17.xml.rels" ContentType="application/vnd.openxmlformats-package.relationships+xml"/>
  <Override PartName="/ppt/slideLayouts/_rels/slideLayout32.xml.rels" ContentType="application/vnd.openxmlformats-package.relationships+xml"/>
  <Override PartName="/ppt/slideLayouts/_rels/slideLayout66.xml.rels" ContentType="application/vnd.openxmlformats-package.relationships+xml"/>
  <Override PartName="/ppt/slideLayouts/_rels/slideLayout81.xml.rels" ContentType="application/vnd.openxmlformats-package.relationships+xml"/>
  <Override PartName="/ppt/slideLayouts/_rels/slideLayout10.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120.xml.rels" ContentType="application/vnd.openxmlformats-package.relationships+xml"/>
  <Override PartName="/ppt/slideLayouts/_rels/slideLayout50.xml.rels" ContentType="application/vnd.openxmlformats-package.relationships+xml"/>
  <Override PartName="/ppt/slideLayouts/_rels/slideLayout35.xml.rels" ContentType="application/vnd.openxmlformats-package.relationships+xml"/>
  <Override PartName="/ppt/slideLayouts/_rels/slideLayout84.xml.rels" ContentType="application/vnd.openxmlformats-package.relationships+xml"/>
  <Override PartName="/ppt/slideLayouts/_rels/slideLayout51.xml.rels" ContentType="application/vnd.openxmlformats-package.relationships+xml"/>
  <Override PartName="/ppt/slideLayouts/_rels/slideLayout36.xml.rels" ContentType="application/vnd.openxmlformats-package.relationships+xml"/>
  <Override PartName="/ppt/slideLayouts/_rels/slideLayout85.xml.rels" ContentType="application/vnd.openxmlformats-package.relationships+xml"/>
  <Override PartName="/ppt/slideLayouts/_rels/slideLayout94.xml.rels" ContentType="application/vnd.openxmlformats-package.relationships+xml"/>
  <Override PartName="/ppt/slideLayouts/_rels/slideLayout79.xml.rels" ContentType="application/vnd.openxmlformats-package.relationships+xml"/>
  <Override PartName="/ppt/slideLayouts/_rels/slideLayout67.xml.rels" ContentType="application/vnd.openxmlformats-package.relationships+xml"/>
  <Override PartName="/ppt/slideLayouts/_rels/slideLayout82.xml.rels" ContentType="application/vnd.openxmlformats-package.relationships+xml"/>
  <Override PartName="/ppt/slideLayouts/_rels/slideLayout125.xml.rels" ContentType="application/vnd.openxmlformats-package.relationships+xml"/>
  <Override PartName="/ppt/slideLayouts/_rels/slideLayout140.xml.rels" ContentType="application/vnd.openxmlformats-package.relationships+xml"/>
  <Override PartName="/ppt/slideLayouts/_rels/slideLayout88.xml.rels" ContentType="application/vnd.openxmlformats-package.relationships+xml"/>
  <Override PartName="/ppt/slideLayouts/_rels/slideLayout150.xml.rels" ContentType="application/vnd.openxmlformats-package.relationships+xml"/>
  <Override PartName="/ppt/slideLayouts/_rels/slideLayout89.xml.rels" ContentType="application/vnd.openxmlformats-package.relationships+xml"/>
  <Override PartName="/ppt/slideLayouts/_rels/slideLayout95.xml.rels" ContentType="application/vnd.openxmlformats-package.relationships+xml"/>
  <Override PartName="/ppt/slideLayouts/_rels/slideLayout104.xml.rels" ContentType="application/vnd.openxmlformats-package.relationships+xml"/>
  <Override PartName="/ppt/slideLayouts/_rels/slideLayout138.xml.rels" ContentType="application/vnd.openxmlformats-package.relationships+xml"/>
  <Override PartName="/ppt/slideLayouts/_rels/slideLayout153.xml.rels" ContentType="application/vnd.openxmlformats-package.relationships+xml"/>
  <Override PartName="/ppt/slideLayouts/_rels/slideLayout99.xml.rels" ContentType="application/vnd.openxmlformats-package.relationships+xml"/>
  <Override PartName="/ppt/slideLayouts/_rels/slideLayout136.xml.rels" ContentType="application/vnd.openxmlformats-package.relationships+xml"/>
  <Override PartName="/ppt/slideLayouts/_rels/slideLayout105.xml.rels" ContentType="application/vnd.openxmlformats-package.relationships+xml"/>
  <Override PartName="/ppt/slideLayouts/_rels/slideLayout139.xml.rels" ContentType="application/vnd.openxmlformats-package.relationships+xml"/>
  <Override PartName="/ppt/slideLayouts/_rels/slideLayout154.xml.rels" ContentType="application/vnd.openxmlformats-package.relationships+xml"/>
  <Override PartName="/ppt/slideLayouts/_rels/slideLayout121.xml.rels" ContentType="application/vnd.openxmlformats-package.relationships+xml"/>
  <Override PartName="/ppt/slideLayouts/_rels/slideLayout106.xml.rels" ContentType="application/vnd.openxmlformats-package.relationships+xml"/>
  <Override PartName="/ppt/slideLayouts/_rels/slideLayout122.xml.rels" ContentType="application/vnd.openxmlformats-package.relationships+xml"/>
  <Override PartName="/ppt/slideLayouts/_rels/slideLayout107.xml.rels" ContentType="application/vnd.openxmlformats-package.relationships+xml"/>
  <Override PartName="/ppt/slideLayouts/_rels/slideLayout156.xml.rels" ContentType="application/vnd.openxmlformats-package.relationships+xml"/>
  <Override PartName="/ppt/slideLayouts/_rels/slideLayout123.xml.rels" ContentType="application/vnd.openxmlformats-package.relationships+xml"/>
  <Override PartName="/ppt/slideLayouts/_rels/slideLayout108.xml.rels" ContentType="application/vnd.openxmlformats-package.relationships+xml"/>
  <Override PartName="/ppt/slideLayouts/_rels/slideLayout157.xml.rels" ContentType="application/vnd.openxmlformats-package.relationships+xml"/>
  <Override PartName="/ppt/slideLayouts/_rels/slideLayout70.xml.rels" ContentType="application/vnd.openxmlformats-package.relationships+xml"/>
  <Override PartName="/ppt/slideLayouts/_rels/slideLayout124.xml.rels" ContentType="application/vnd.openxmlformats-package.relationships+xml"/>
  <Override PartName="/ppt/slideLayouts/_rels/slideLayout109.xml.rels" ContentType="application/vnd.openxmlformats-package.relationships+xml"/>
  <Override PartName="/ppt/slideLayouts/_rels/slideLayout158.xml.rels" ContentType="application/vnd.openxmlformats-package.relationships+xml"/>
  <Override PartName="/ppt/slideLayouts/_rels/slideLayout116.xml.rels" ContentType="application/vnd.openxmlformats-package.relationships+xml"/>
  <Override PartName="/ppt/slideLayouts/_rels/slideLayout6.xml.rels" ContentType="application/vnd.openxmlformats-package.relationships+xml"/>
  <Override PartName="/ppt/slideLayouts/_rels/slideLayout165.xml.rels" ContentType="application/vnd.openxmlformats-package.relationships+xml"/>
  <Override PartName="/ppt/slideLayouts/_rels/slideLayout117.xml.rels" ContentType="application/vnd.openxmlformats-package.relationships+xml"/>
  <Override PartName="/ppt/slideLayouts/_rels/slideLayout7.xml.rels" ContentType="application/vnd.openxmlformats-package.relationships+xml"/>
  <Override PartName="/ppt/slideLayouts/_rels/slideLayout166.xml.rels" ContentType="application/vnd.openxmlformats-package.relationships+xml"/>
  <Override PartName="/ppt/slideLayouts/_rels/slideLayout118.xml.rels" ContentType="application/vnd.openxmlformats-package.relationships+xml"/>
  <Override PartName="/ppt/slideLayouts/_rels/slideLayout134.xml.rels" ContentType="application/vnd.openxmlformats-package.relationships+xml"/>
  <Override PartName="/ppt/slideLayouts/_rels/slideLayout119.xml.rels" ContentType="application/vnd.openxmlformats-package.relationships+xml"/>
  <Override PartName="/ppt/slideLayouts/_rels/slideLayout129.xml.rels" ContentType="application/vnd.openxmlformats-package.relationships+xml"/>
  <Override PartName="/ppt/slideLayouts/_rels/slideLayout115.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83.xml.rels" ContentType="application/vnd.openxmlformats-package.relationships+xml"/>
  <Override PartName="/ppt/slideLayouts/_rels/slideLayout137.xml.rels" ContentType="application/vnd.openxmlformats-package.relationships+xml"/>
  <Override PartName="/ppt/slideLayouts/_rels/slideLayout126.xml.rels" ContentType="application/vnd.openxmlformats-package.relationships+xml"/>
  <Override PartName="/ppt/slideLayouts/_rels/slideLayout141.xml.rels" ContentType="application/vnd.openxmlformats-package.relationships+xml"/>
  <Override PartName="/ppt/slideLayouts/_rels/slideLayout127.xml.rels" ContentType="application/vnd.openxmlformats-package.relationships+xml"/>
  <Override PartName="/ppt/slideLayouts/_rels/slideLayout142.xml.rels" ContentType="application/vnd.openxmlformats-package.relationships+xml"/>
  <Override PartName="/ppt/slideLayouts/_rels/slideLayout128.xml.rels" ContentType="application/vnd.openxmlformats-package.relationships+xml"/>
  <Override PartName="/ppt/slideLayouts/_rels/slideLayout143.xml.rels" ContentType="application/vnd.openxmlformats-package.relationships+xml"/>
  <Override PartName="/ppt/slideLayouts/_rels/slideLayout161.xml.rels" ContentType="application/vnd.openxmlformats-package.relationships+xml"/>
  <Override PartName="/ppt/slideLayouts/_rels/slideLayout146.xml.rels" ContentType="application/vnd.openxmlformats-package.relationships+xml"/>
  <Override PartName="/ppt/slideLayouts/_rels/slideLayout162.xml.rels" ContentType="application/vnd.openxmlformats-package.relationships+xml"/>
  <Override PartName="/ppt/slideLayouts/_rels/slideLayout147.xml.rels" ContentType="application/vnd.openxmlformats-package.relationships+xml"/>
  <Override PartName="/ppt/slideLayouts/_rels/slideLayout148.xml.rels" ContentType="application/vnd.openxmlformats-package.relationships+xml"/>
  <Override PartName="/ppt/slideLayouts/_rels/slideLayout149.xml.rels" ContentType="application/vnd.openxmlformats-package.relationships+xml"/>
  <Override PartName="/ppt/slideLayouts/_rels/slideLayout155.xml.rels" ContentType="application/vnd.openxmlformats-package.relationships+xml"/>
  <Override PartName="/ppt/slideLayouts/_rels/slideLayout159.xml.rels" ContentType="application/vnd.openxmlformats-package.relationships+xml"/>
  <Override PartName="/ppt/slideLayouts/slideLayout107.xml" ContentType="application/vnd.openxmlformats-officedocument.presentationml.slideLayout+xml"/>
  <Override PartName="/ppt/slideLayouts/slideLayout94.xml" ContentType="application/vnd.openxmlformats-officedocument.presentationml.slideLayout+xml"/>
  <Override PartName="/ppt/slideLayouts/slideLayout108.xml" ContentType="application/vnd.openxmlformats-officedocument.presentationml.slideLayout+xml"/>
  <Override PartName="/ppt/slideLayouts/slideLayout95.xml" ContentType="application/vnd.openxmlformats-officedocument.presentationml.slideLayout+xml"/>
  <Override PartName="/ppt/slideLayouts/slideLayout109.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40.xml" ContentType="application/vnd.openxmlformats-officedocument.presentationml.slideLayout+xml"/>
  <Override PartName="/ppt/slideLayouts/slideLayout164.xml" ContentType="application/vnd.openxmlformats-officedocument.presentationml.slideLayout+xml"/>
  <Override PartName="/ppt/slideLayouts/slideLayout141.xml" ContentType="application/vnd.openxmlformats-officedocument.presentationml.slideLayout+xml"/>
  <Override PartName="/ppt/slideLayouts/slideLayout165.xml" ContentType="application/vnd.openxmlformats-officedocument.presentationml.slideLayout+xml"/>
  <Override PartName="/ppt/slideLayouts/slideLayout142.xml" ContentType="application/vnd.openxmlformats-officedocument.presentationml.slideLayout+xml"/>
  <Override PartName="/ppt/slideLayouts/slideLayout16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316" r:id="rId77"/>
    <p:sldId id="317" r:id="rId78"/>
    <p:sldId id="318" r:id="rId79"/>
    <p:sldId id="319" r:id="rId80"/>
    <p:sldId id="320" r:id="rId81"/>
    <p:sldId id="321" r:id="rId82"/>
    <p:sldId id="322" r:id="rId83"/>
    <p:sldId id="323" r:id="rId84"/>
    <p:sldId id="324" r:id="rId85"/>
    <p:sldId id="325" r:id="rId86"/>
    <p:sldId id="326" r:id="rId87"/>
    <p:sldId id="327" r:id="rId88"/>
    <p:sldId id="328" r:id="rId89"/>
    <p:sldId id="329" r:id="rId90"/>
    <p:sldId id="330" r:id="rId91"/>
    <p:sldId id="331" r:id="rId92"/>
    <p:sldId id="332" r:id="rId93"/>
    <p:sldId id="333" r:id="rId94"/>
    <p:sldId id="334" r:id="rId95"/>
    <p:sldId id="335" r:id="rId96"/>
    <p:sldId id="336" r:id="rId97"/>
    <p:sldId id="337" r:id="rId98"/>
    <p:sldId id="338" r:id="rId99"/>
    <p:sldId id="339" r:id="rId100"/>
    <p:sldId id="340" r:id="rId101"/>
    <p:sldId id="341" r:id="rId102"/>
    <p:sldId id="342" r:id="rId103"/>
    <p:sldId id="343" r:id="rId104"/>
    <p:sldId id="344" r:id="rId105"/>
    <p:sldId id="345" r:id="rId106"/>
    <p:sldId id="346" r:id="rId107"/>
    <p:sldId id="347" r:id="rId108"/>
    <p:sldId id="348" r:id="rId109"/>
    <p:sldId id="349" r:id="rId110"/>
    <p:sldId id="350" r:id="rId111"/>
    <p:sldId id="351" r:id="rId112"/>
    <p:sldId id="352" r:id="rId113"/>
    <p:sldId id="353" r:id="rId114"/>
    <p:sldId id="354" r:id="rId115"/>
    <p:sldId id="355" r:id="rId116"/>
    <p:sldId id="356" r:id="rId117"/>
    <p:sldId id="357" r:id="rId118"/>
    <p:sldId id="358" r:id="rId119"/>
    <p:sldId id="359" r:id="rId120"/>
    <p:sldId id="360" r:id="rId121"/>
    <p:sldId id="361" r:id="rId122"/>
    <p:sldId id="362" r:id="rId123"/>
    <p:sldId id="363" r:id="rId124"/>
    <p:sldId id="364" r:id="rId125"/>
    <p:sldId id="365" r:id="rId126"/>
    <p:sldId id="366" r:id="rId127"/>
    <p:sldId id="367" r:id="rId128"/>
    <p:sldId id="368" r:id="rId129"/>
    <p:sldId id="369" r:id="rId130"/>
    <p:sldId id="370" r:id="rId131"/>
    <p:sldId id="371" r:id="rId132"/>
    <p:sldId id="372" r:id="rId133"/>
    <p:sldId id="373" r:id="rId134"/>
    <p:sldId id="374" r:id="rId135"/>
    <p:sldId id="375" r:id="rId136"/>
    <p:sldId id="376" r:id="rId137"/>
    <p:sldId id="377" r:id="rId138"/>
    <p:sldId id="378" r:id="rId139"/>
    <p:sldId id="379" r:id="rId140"/>
    <p:sldId id="380" r:id="rId141"/>
    <p:sldId id="381" r:id="rId142"/>
    <p:sldId id="382" r:id="rId143"/>
  </p:sldIdLst>
  <p:sldSz cx="9144000" cy="6858000"/>
  <p:notesSz cx="6858000" cy="9144000"/>
</p:presentation>
</file>

<file path=ppt/commentAuthors.xml><?xml version="1.0" encoding="utf-8"?>
<p:cmAuthorLst xmlns:p="http://schemas.openxmlformats.org/presentationml/2006/main">
  <p:cmAuthor id="0" name="Leonore Wigger" initials="LW" lastIdx="18" clrIdx="0"/>
</p:cmAuthorLst>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notesMaster" Target="notesMasters/notesMaster1.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30" Type="http://schemas.openxmlformats.org/officeDocument/2006/relationships/slide" Target="slides/slide14.xml"/><Relationship Id="rId31" Type="http://schemas.openxmlformats.org/officeDocument/2006/relationships/slide" Target="slides/slide15.xml"/><Relationship Id="rId32" Type="http://schemas.openxmlformats.org/officeDocument/2006/relationships/slide" Target="slides/slide16.xml"/><Relationship Id="rId33" Type="http://schemas.openxmlformats.org/officeDocument/2006/relationships/slide" Target="slides/slide17.xml"/><Relationship Id="rId34" Type="http://schemas.openxmlformats.org/officeDocument/2006/relationships/slide" Target="slides/slide18.xml"/><Relationship Id="rId35" Type="http://schemas.openxmlformats.org/officeDocument/2006/relationships/slide" Target="slides/slide19.xml"/><Relationship Id="rId36" Type="http://schemas.openxmlformats.org/officeDocument/2006/relationships/slide" Target="slides/slide20.xml"/><Relationship Id="rId37" Type="http://schemas.openxmlformats.org/officeDocument/2006/relationships/slide" Target="slides/slide21.xml"/><Relationship Id="rId38" Type="http://schemas.openxmlformats.org/officeDocument/2006/relationships/slide" Target="slides/slide22.xml"/><Relationship Id="rId39" Type="http://schemas.openxmlformats.org/officeDocument/2006/relationships/slide" Target="slides/slide23.xml"/><Relationship Id="rId40" Type="http://schemas.openxmlformats.org/officeDocument/2006/relationships/slide" Target="slides/slide24.xml"/><Relationship Id="rId41" Type="http://schemas.openxmlformats.org/officeDocument/2006/relationships/slide" Target="slides/slide25.xml"/><Relationship Id="rId42" Type="http://schemas.openxmlformats.org/officeDocument/2006/relationships/slide" Target="slides/slide26.xml"/><Relationship Id="rId43" Type="http://schemas.openxmlformats.org/officeDocument/2006/relationships/slide" Target="slides/slide27.xml"/><Relationship Id="rId44" Type="http://schemas.openxmlformats.org/officeDocument/2006/relationships/slide" Target="slides/slide28.xml"/><Relationship Id="rId45" Type="http://schemas.openxmlformats.org/officeDocument/2006/relationships/slide" Target="slides/slide29.xml"/><Relationship Id="rId46" Type="http://schemas.openxmlformats.org/officeDocument/2006/relationships/slide" Target="slides/slide30.xml"/><Relationship Id="rId47" Type="http://schemas.openxmlformats.org/officeDocument/2006/relationships/slide" Target="slides/slide31.xml"/><Relationship Id="rId48" Type="http://schemas.openxmlformats.org/officeDocument/2006/relationships/slide" Target="slides/slide32.xml"/><Relationship Id="rId49" Type="http://schemas.openxmlformats.org/officeDocument/2006/relationships/slide" Target="slides/slide33.xml"/><Relationship Id="rId50" Type="http://schemas.openxmlformats.org/officeDocument/2006/relationships/slide" Target="slides/slide34.xml"/><Relationship Id="rId51" Type="http://schemas.openxmlformats.org/officeDocument/2006/relationships/slide" Target="slides/slide35.xml"/><Relationship Id="rId52" Type="http://schemas.openxmlformats.org/officeDocument/2006/relationships/slide" Target="slides/slide36.xml"/><Relationship Id="rId53" Type="http://schemas.openxmlformats.org/officeDocument/2006/relationships/slide" Target="slides/slide37.xml"/><Relationship Id="rId54" Type="http://schemas.openxmlformats.org/officeDocument/2006/relationships/slide" Target="slides/slide38.xml"/><Relationship Id="rId55" Type="http://schemas.openxmlformats.org/officeDocument/2006/relationships/slide" Target="slides/slide39.xml"/><Relationship Id="rId56" Type="http://schemas.openxmlformats.org/officeDocument/2006/relationships/slide" Target="slides/slide40.xml"/><Relationship Id="rId57" Type="http://schemas.openxmlformats.org/officeDocument/2006/relationships/slide" Target="slides/slide41.xml"/><Relationship Id="rId58" Type="http://schemas.openxmlformats.org/officeDocument/2006/relationships/slide" Target="slides/slide42.xml"/><Relationship Id="rId59" Type="http://schemas.openxmlformats.org/officeDocument/2006/relationships/slide" Target="slides/slide43.xml"/><Relationship Id="rId60" Type="http://schemas.openxmlformats.org/officeDocument/2006/relationships/slide" Target="slides/slide44.xml"/><Relationship Id="rId61" Type="http://schemas.openxmlformats.org/officeDocument/2006/relationships/slide" Target="slides/slide45.xml"/><Relationship Id="rId62" Type="http://schemas.openxmlformats.org/officeDocument/2006/relationships/slide" Target="slides/slide46.xml"/><Relationship Id="rId63" Type="http://schemas.openxmlformats.org/officeDocument/2006/relationships/slide" Target="slides/slide47.xml"/><Relationship Id="rId64" Type="http://schemas.openxmlformats.org/officeDocument/2006/relationships/slide" Target="slides/slide48.xml"/><Relationship Id="rId65" Type="http://schemas.openxmlformats.org/officeDocument/2006/relationships/slide" Target="slides/slide49.xml"/><Relationship Id="rId66" Type="http://schemas.openxmlformats.org/officeDocument/2006/relationships/slide" Target="slides/slide50.xml"/><Relationship Id="rId67" Type="http://schemas.openxmlformats.org/officeDocument/2006/relationships/slide" Target="slides/slide51.xml"/><Relationship Id="rId68" Type="http://schemas.openxmlformats.org/officeDocument/2006/relationships/slide" Target="slides/slide52.xml"/><Relationship Id="rId69" Type="http://schemas.openxmlformats.org/officeDocument/2006/relationships/slide" Target="slides/slide53.xml"/><Relationship Id="rId70" Type="http://schemas.openxmlformats.org/officeDocument/2006/relationships/slide" Target="slides/slide54.xml"/><Relationship Id="rId71" Type="http://schemas.openxmlformats.org/officeDocument/2006/relationships/slide" Target="slides/slide55.xml"/><Relationship Id="rId72" Type="http://schemas.openxmlformats.org/officeDocument/2006/relationships/slide" Target="slides/slide56.xml"/><Relationship Id="rId73" Type="http://schemas.openxmlformats.org/officeDocument/2006/relationships/slide" Target="slides/slide57.xml"/><Relationship Id="rId74" Type="http://schemas.openxmlformats.org/officeDocument/2006/relationships/slide" Target="slides/slide58.xml"/><Relationship Id="rId75" Type="http://schemas.openxmlformats.org/officeDocument/2006/relationships/slide" Target="slides/slide59.xml"/><Relationship Id="rId76" Type="http://schemas.openxmlformats.org/officeDocument/2006/relationships/slide" Target="slides/slide60.xml"/><Relationship Id="rId77" Type="http://schemas.openxmlformats.org/officeDocument/2006/relationships/slide" Target="slides/slide61.xml"/><Relationship Id="rId78" Type="http://schemas.openxmlformats.org/officeDocument/2006/relationships/slide" Target="slides/slide62.xml"/><Relationship Id="rId79" Type="http://schemas.openxmlformats.org/officeDocument/2006/relationships/slide" Target="slides/slide63.xml"/><Relationship Id="rId80" Type="http://schemas.openxmlformats.org/officeDocument/2006/relationships/slide" Target="slides/slide64.xml"/><Relationship Id="rId81" Type="http://schemas.openxmlformats.org/officeDocument/2006/relationships/slide" Target="slides/slide65.xml"/><Relationship Id="rId82" Type="http://schemas.openxmlformats.org/officeDocument/2006/relationships/slide" Target="slides/slide66.xml"/><Relationship Id="rId83" Type="http://schemas.openxmlformats.org/officeDocument/2006/relationships/slide" Target="slides/slide67.xml"/><Relationship Id="rId84" Type="http://schemas.openxmlformats.org/officeDocument/2006/relationships/slide" Target="slides/slide68.xml"/><Relationship Id="rId85" Type="http://schemas.openxmlformats.org/officeDocument/2006/relationships/slide" Target="slides/slide69.xml"/><Relationship Id="rId86" Type="http://schemas.openxmlformats.org/officeDocument/2006/relationships/slide" Target="slides/slide70.xml"/><Relationship Id="rId87" Type="http://schemas.openxmlformats.org/officeDocument/2006/relationships/slide" Target="slides/slide71.xml"/><Relationship Id="rId88" Type="http://schemas.openxmlformats.org/officeDocument/2006/relationships/slide" Target="slides/slide72.xml"/><Relationship Id="rId89" Type="http://schemas.openxmlformats.org/officeDocument/2006/relationships/slide" Target="slides/slide73.xml"/><Relationship Id="rId90" Type="http://schemas.openxmlformats.org/officeDocument/2006/relationships/slide" Target="slides/slide74.xml"/><Relationship Id="rId91" Type="http://schemas.openxmlformats.org/officeDocument/2006/relationships/slide" Target="slides/slide75.xml"/><Relationship Id="rId92" Type="http://schemas.openxmlformats.org/officeDocument/2006/relationships/slide" Target="slides/slide76.xml"/><Relationship Id="rId93" Type="http://schemas.openxmlformats.org/officeDocument/2006/relationships/slide" Target="slides/slide77.xml"/><Relationship Id="rId94" Type="http://schemas.openxmlformats.org/officeDocument/2006/relationships/slide" Target="slides/slide78.xml"/><Relationship Id="rId95" Type="http://schemas.openxmlformats.org/officeDocument/2006/relationships/slide" Target="slides/slide79.xml"/><Relationship Id="rId96" Type="http://schemas.openxmlformats.org/officeDocument/2006/relationships/slide" Target="slides/slide80.xml"/><Relationship Id="rId97" Type="http://schemas.openxmlformats.org/officeDocument/2006/relationships/slide" Target="slides/slide81.xml"/><Relationship Id="rId98" Type="http://schemas.openxmlformats.org/officeDocument/2006/relationships/slide" Target="slides/slide82.xml"/><Relationship Id="rId99" Type="http://schemas.openxmlformats.org/officeDocument/2006/relationships/slide" Target="slides/slide83.xml"/><Relationship Id="rId100" Type="http://schemas.openxmlformats.org/officeDocument/2006/relationships/slide" Target="slides/slide84.xml"/><Relationship Id="rId101" Type="http://schemas.openxmlformats.org/officeDocument/2006/relationships/slide" Target="slides/slide85.xml"/><Relationship Id="rId102" Type="http://schemas.openxmlformats.org/officeDocument/2006/relationships/slide" Target="slides/slide86.xml"/><Relationship Id="rId103" Type="http://schemas.openxmlformats.org/officeDocument/2006/relationships/slide" Target="slides/slide87.xml"/><Relationship Id="rId104" Type="http://schemas.openxmlformats.org/officeDocument/2006/relationships/slide" Target="slides/slide88.xml"/><Relationship Id="rId105" Type="http://schemas.openxmlformats.org/officeDocument/2006/relationships/slide" Target="slides/slide89.xml"/><Relationship Id="rId106" Type="http://schemas.openxmlformats.org/officeDocument/2006/relationships/slide" Target="slides/slide90.xml"/><Relationship Id="rId107" Type="http://schemas.openxmlformats.org/officeDocument/2006/relationships/slide" Target="slides/slide91.xml"/><Relationship Id="rId108" Type="http://schemas.openxmlformats.org/officeDocument/2006/relationships/slide" Target="slides/slide92.xml"/><Relationship Id="rId109" Type="http://schemas.openxmlformats.org/officeDocument/2006/relationships/slide" Target="slides/slide93.xml"/><Relationship Id="rId110" Type="http://schemas.openxmlformats.org/officeDocument/2006/relationships/slide" Target="slides/slide94.xml"/><Relationship Id="rId111" Type="http://schemas.openxmlformats.org/officeDocument/2006/relationships/slide" Target="slides/slide95.xml"/><Relationship Id="rId112" Type="http://schemas.openxmlformats.org/officeDocument/2006/relationships/slide" Target="slides/slide96.xml"/><Relationship Id="rId113" Type="http://schemas.openxmlformats.org/officeDocument/2006/relationships/slide" Target="slides/slide97.xml"/><Relationship Id="rId114" Type="http://schemas.openxmlformats.org/officeDocument/2006/relationships/slide" Target="slides/slide98.xml"/><Relationship Id="rId115" Type="http://schemas.openxmlformats.org/officeDocument/2006/relationships/slide" Target="slides/slide99.xml"/><Relationship Id="rId116" Type="http://schemas.openxmlformats.org/officeDocument/2006/relationships/slide" Target="slides/slide100.xml"/><Relationship Id="rId117" Type="http://schemas.openxmlformats.org/officeDocument/2006/relationships/slide" Target="slides/slide101.xml"/><Relationship Id="rId118" Type="http://schemas.openxmlformats.org/officeDocument/2006/relationships/slide" Target="slides/slide102.xml"/><Relationship Id="rId119" Type="http://schemas.openxmlformats.org/officeDocument/2006/relationships/slide" Target="slides/slide103.xml"/><Relationship Id="rId120" Type="http://schemas.openxmlformats.org/officeDocument/2006/relationships/slide" Target="slides/slide104.xml"/><Relationship Id="rId121" Type="http://schemas.openxmlformats.org/officeDocument/2006/relationships/slide" Target="slides/slide105.xml"/><Relationship Id="rId122" Type="http://schemas.openxmlformats.org/officeDocument/2006/relationships/slide" Target="slides/slide106.xml"/><Relationship Id="rId123" Type="http://schemas.openxmlformats.org/officeDocument/2006/relationships/slide" Target="slides/slide107.xml"/><Relationship Id="rId124" Type="http://schemas.openxmlformats.org/officeDocument/2006/relationships/slide" Target="slides/slide108.xml"/><Relationship Id="rId125" Type="http://schemas.openxmlformats.org/officeDocument/2006/relationships/slide" Target="slides/slide109.xml"/><Relationship Id="rId126" Type="http://schemas.openxmlformats.org/officeDocument/2006/relationships/slide" Target="slides/slide110.xml"/><Relationship Id="rId127" Type="http://schemas.openxmlformats.org/officeDocument/2006/relationships/slide" Target="slides/slide111.xml"/><Relationship Id="rId128" Type="http://schemas.openxmlformats.org/officeDocument/2006/relationships/slide" Target="slides/slide112.xml"/><Relationship Id="rId129" Type="http://schemas.openxmlformats.org/officeDocument/2006/relationships/slide" Target="slides/slide113.xml"/><Relationship Id="rId130" Type="http://schemas.openxmlformats.org/officeDocument/2006/relationships/slide" Target="slides/slide114.xml"/><Relationship Id="rId131" Type="http://schemas.openxmlformats.org/officeDocument/2006/relationships/slide" Target="slides/slide115.xml"/><Relationship Id="rId132" Type="http://schemas.openxmlformats.org/officeDocument/2006/relationships/slide" Target="slides/slide116.xml"/><Relationship Id="rId133" Type="http://schemas.openxmlformats.org/officeDocument/2006/relationships/slide" Target="slides/slide117.xml"/><Relationship Id="rId134" Type="http://schemas.openxmlformats.org/officeDocument/2006/relationships/slide" Target="slides/slide118.xml"/><Relationship Id="rId135" Type="http://schemas.openxmlformats.org/officeDocument/2006/relationships/slide" Target="slides/slide119.xml"/><Relationship Id="rId136" Type="http://schemas.openxmlformats.org/officeDocument/2006/relationships/slide" Target="slides/slide120.xml"/><Relationship Id="rId137" Type="http://schemas.openxmlformats.org/officeDocument/2006/relationships/slide" Target="slides/slide121.xml"/><Relationship Id="rId138" Type="http://schemas.openxmlformats.org/officeDocument/2006/relationships/slide" Target="slides/slide122.xml"/><Relationship Id="rId139" Type="http://schemas.openxmlformats.org/officeDocument/2006/relationships/slide" Target="slides/slide123.xml"/><Relationship Id="rId140" Type="http://schemas.openxmlformats.org/officeDocument/2006/relationships/slide" Target="slides/slide124.xml"/><Relationship Id="rId141" Type="http://schemas.openxmlformats.org/officeDocument/2006/relationships/slide" Target="slides/slide125.xml"/><Relationship Id="rId142" Type="http://schemas.openxmlformats.org/officeDocument/2006/relationships/slide" Target="slides/slide126.xml"/><Relationship Id="rId143" Type="http://schemas.openxmlformats.org/officeDocument/2006/relationships/slide" Target="slides/slide127.xml"/><Relationship Id="rId144" Type="http://schemas.openxmlformats.org/officeDocument/2006/relationships/commentAuthors" Target="commentAuthors.xml"/>
</Relationships>
</file>

<file path=ppt/comments/comment25.xml><?xml version="1.0" encoding="utf-8"?>
<p:cmLst xmlns:p="http://schemas.openxmlformats.org/presentationml/2006/main">
  <p:cm authorId="0" dt="2019-07-23T16:10:57.953000000" idx="1">
    <p:pos x="3239" y="0"/>
    <p:text>https://support.rstudio.com/hc/en-us/articles/200526207-Using-Projects</p:text>
  </p:cm>
  <p:cm authorId="0" dt="2019-07-23T16:12:02.571000000" idx="2">
    <p:pos x="3239" y="360"/>
    <p:text>Rstudio provides a way to organize your work into separate projects.</p:text>
  </p:cm>
</p:cmLst>
</file>

<file path=ppt/comments/comment46.xml><?xml version="1.0" encoding="utf-8"?>
<p:cmLst xmlns:p="http://schemas.openxmlformats.org/presentationml/2006/main">
  <p:cm authorId="0" dt="2019-07-23T16:28:18.639000000" idx="3">
    <p:pos x="1799" y="0"/>
    <p:text>...accessed directly from the command prompt.</p:text>
  </p:cm>
  <p:cm authorId="0" dt="2019-07-23T16:30:03.762000000" idx="4">
    <p:pos x="1799" y="360"/>
    <p:text>Other resources: Google, Stackexchange, R mailing list etc. (compile a list)</p:text>
  </p:cm>
  <p:cm authorId="0" dt="2019-07-29T17:42:30.217000000" idx="5">
    <p:pos x="1799" y="0"/>
    <p:text>This slide not here. Should first cover functions,</p:text>
  </p:cm>
</p:cmLst>
</file>

<file path=ppt/comments/comment47.xml><?xml version="1.0" encoding="utf-8"?>
<p:cmLst xmlns:p="http://schemas.openxmlformats.org/presentationml/2006/main">
  <p:cm authorId="0" dt="2019-07-23T16:28:18.639000000" idx="6">
    <p:pos x="1799" y="0"/>
    <p:text>...accessed directly from the command prompt.</p:text>
  </p:cm>
  <p:cm authorId="0" dt="2019-07-23T16:30:03.762000000" idx="7">
    <p:pos x="1799" y="360"/>
    <p:text>Other resources: Google, Stackexchange, R mailing list etc. (compile a list)</p:text>
  </p:cm>
  <p:cm authorId="0" dt="2019-07-29T17:42:30.217000000" idx="8">
    <p:pos x="1799" y="0"/>
    <p:text>This slide not here. Should first cover functions,</p:text>
  </p:cm>
</p:cmLst>
</file>

<file path=ppt/comments/comment48.xml><?xml version="1.0" encoding="utf-8"?>
<p:cmLst xmlns:p="http://schemas.openxmlformats.org/presentationml/2006/main">
  <p:cm authorId="0" dt="2019-07-23T16:28:18.639000000" idx="9">
    <p:pos x="1799" y="0"/>
    <p:text>...accessed directly from the command prompt.</p:text>
  </p:cm>
  <p:cm authorId="0" dt="2019-07-23T16:30:03.762000000" idx="10">
    <p:pos x="1799" y="360"/>
    <p:text>Other resources: Google, Stackexchange, R mailing list etc. (compile a list)</p:text>
  </p:cm>
  <p:cm authorId="0" dt="2019-07-29T17:42:30.217000000" idx="11">
    <p:pos x="1799" y="0"/>
    <p:text>This slide not here. Should first cover functions,</p:text>
  </p:cm>
</p:cmLst>
</file>

<file path=ppt/comments/comment56.xml><?xml version="1.0" encoding="utf-8"?>
<p:cmLst xmlns:p="http://schemas.openxmlformats.org/presentationml/2006/main">
  <p:cm authorId="0" dt="2019-07-22T19:09:40.129000000" idx="12">
    <p:pos x="4679" y="2159"/>
    <p:text>Need to get started with things like 1+1</p:text>
  </p:cm>
  <p:cm authorId="0" dt="2019-07-22T19:09:58.394000000" idx="13">
    <p:pos x="4679" y="2519"/>
    <p:text>a=1</p:text>
  </p:cm>
  <p:cm authorId="0" dt="2019-07-22T19:11:14.799000000" idx="14">
    <p:pos x="4679" y="2519"/>
    <p:text>Variable assignment; Vectors; Expressions.</p:text>
  </p:cm>
</p:cmLst>
</file>

<file path=ppt/comments/comment73.xml><?xml version="1.0" encoding="utf-8"?>
<p:cmLst xmlns:p="http://schemas.openxmlformats.org/presentationml/2006/main">
  <p:cm authorId="0" dt="2019-07-22T19:26:06.955000000" idx="15">
    <p:pos x="1440" y="0"/>
    <p:text>Add a comment about coercion in data frames</p:text>
  </p:cm>
  <p:cm authorId="0" dt="2019-10-01T20:28:58.036000000" idx="16">
    <p:pos x="1440" y="360"/>
    <p:text>add outputs</p:text>
  </p:cm>
</p:cmLst>
</file>

<file path=ppt/comments/comment74.xml><?xml version="1.0" encoding="utf-8"?>
<p:cmLst xmlns:p="http://schemas.openxmlformats.org/presentationml/2006/main">
  <p:cm authorId="0" dt="2019-07-22T19:26:06.955000000" idx="17">
    <p:pos x="1440" y="0"/>
    <p:text>Add a comment about coercion in data frames</p:text>
  </p:cm>
  <p:cm authorId="0" dt="2019-10-01T20:28:58.036000000" idx="18">
    <p:pos x="1440" y="360"/>
    <p:text>add outputs</p:text>
  </p:cm>
</p:cmLst>
</file>

<file path=ppt/notesMasters/_rels/notesMaster1.xml.rels><?xml version="1.0" encoding="UTF-8"?>
<Relationships xmlns="http://schemas.openxmlformats.org/package/2006/relationships"><Relationship Id="rId1" Type="http://schemas.openxmlformats.org/officeDocument/2006/relationships/theme" Target="../theme/theme1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type="sldImg"/>
          </p:nvPr>
        </p:nvSpPr>
        <p:spPr>
          <a:xfrm>
            <a:off x="533520" y="764280"/>
            <a:ext cx="6704640" cy="37713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553"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554"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555"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556"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557" name="PlaceHolder 6"/>
          <p:cNvSpPr>
            <a:spLocks noGrp="1"/>
          </p:cNvSpPr>
          <p:nvPr>
            <p:ph type="sldNum"/>
          </p:nvPr>
        </p:nvSpPr>
        <p:spPr>
          <a:xfrm>
            <a:off x="4399200" y="9555480"/>
            <a:ext cx="3372840" cy="502560"/>
          </a:xfrm>
          <a:prstGeom prst="rect">
            <a:avLst/>
          </a:prstGeom>
        </p:spPr>
        <p:txBody>
          <a:bodyPr lIns="0" rIns="0" tIns="0" bIns="0" anchor="b"/>
          <a:p>
            <a:pPr algn="r"/>
            <a:fld id="{00CA7269-A00A-40A0-A87D-66A96D1AAB47}"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hyperlink" Target="https://stat.ethz.ch/R-manual/R-devel/library/base/html/Control.html" TargetMode="External"/><Relationship Id="rId2" Type="http://schemas.openxmlformats.org/officeDocument/2006/relationships/slide" Target="../slides/slide80.xml"/><Relationship Id="rId3"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hyperlink" Target="http://rmarkdown.rstudio.com/" TargetMode="External"/><Relationship Id="rId2" Type="http://schemas.openxmlformats.org/officeDocument/2006/relationships/hyperlink" Target="http://rmarkdown.rstudio.com/" TargetMode="External"/><Relationship Id="rId3" Type="http://schemas.openxmlformats.org/officeDocument/2006/relationships/slide" Target="../slides/slide86.xml"/><Relationship Id="rId4"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PlaceHolder 1"/>
          <p:cNvSpPr>
            <a:spLocks noGrp="1"/>
          </p:cNvSpPr>
          <p:nvPr>
            <p:ph type="sldImg"/>
          </p:nvPr>
        </p:nvSpPr>
        <p:spPr>
          <a:xfrm>
            <a:off x="1143000" y="685800"/>
            <a:ext cx="4569480" cy="3426480"/>
          </a:xfrm>
          <a:prstGeom prst="rect">
            <a:avLst/>
          </a:prstGeom>
        </p:spPr>
      </p:sp>
      <p:sp>
        <p:nvSpPr>
          <p:cNvPr id="939" name="PlaceHolder 2"/>
          <p:cNvSpPr>
            <a:spLocks noGrp="1"/>
          </p:cNvSpPr>
          <p:nvPr>
            <p:ph type="body"/>
          </p:nvPr>
        </p:nvSpPr>
        <p:spPr>
          <a:xfrm>
            <a:off x="685800" y="4343400"/>
            <a:ext cx="5483880" cy="4112280"/>
          </a:xfrm>
          <a:prstGeom prst="rect">
            <a:avLst/>
          </a:prstGeom>
        </p:spPr>
        <p:txBody>
          <a:bodyPr lIns="0" rIns="0" tIns="0" bIns="0">
            <a:normAutofit/>
          </a:bodyPr>
          <a:p>
            <a:pPr marL="216000" indent="-213840">
              <a:lnSpc>
                <a:spcPct val="100000"/>
              </a:lnSpc>
            </a:pP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endParaRPr b="0" lang="en-US" sz="2000" spc="-1" strike="noStrike">
              <a:latin typeface="Arial"/>
            </a:endParaRPr>
          </a:p>
        </p:txBody>
      </p:sp>
      <p:sp>
        <p:nvSpPr>
          <p:cNvPr id="940"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E32489FF-B611-426E-8762-684D4CA1C0D8}"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 name="PlaceHolder 1"/>
          <p:cNvSpPr>
            <a:spLocks noGrp="1"/>
          </p:cNvSpPr>
          <p:nvPr>
            <p:ph type="sldImg"/>
          </p:nvPr>
        </p:nvSpPr>
        <p:spPr>
          <a:xfrm>
            <a:off x="1143000" y="685800"/>
            <a:ext cx="4569480" cy="3426480"/>
          </a:xfrm>
          <a:prstGeom prst="rect">
            <a:avLst/>
          </a:prstGeom>
        </p:spPr>
      </p:sp>
      <p:sp>
        <p:nvSpPr>
          <p:cNvPr id="966"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967"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9C85B582-5912-4C95-9A15-262B9CFE71EF}"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5" name="PlaceHolder 1"/>
          <p:cNvSpPr>
            <a:spLocks noGrp="1"/>
          </p:cNvSpPr>
          <p:nvPr>
            <p:ph type="sldImg"/>
          </p:nvPr>
        </p:nvSpPr>
        <p:spPr>
          <a:xfrm>
            <a:off x="1143000" y="685800"/>
            <a:ext cx="4569480" cy="3426480"/>
          </a:xfrm>
          <a:prstGeom prst="rect">
            <a:avLst/>
          </a:prstGeom>
        </p:spPr>
      </p:sp>
      <p:sp>
        <p:nvSpPr>
          <p:cNvPr id="1206"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0" lang="en-US" sz="1200" spc="-1" strike="noStrike">
                <a:latin typeface="Arial"/>
              </a:rPr>
              <a:t>Following checklist that will make it easier to import the data correctly into R:</a:t>
            </a:r>
            <a:endParaRPr b="0" lang="en-US" sz="1200" spc="-1" strike="noStrike">
              <a:latin typeface="Arial"/>
            </a:endParaRPr>
          </a:p>
          <a:p>
            <a:pPr marL="216000" indent="-214200">
              <a:lnSpc>
                <a:spcPct val="100000"/>
              </a:lnSpc>
            </a:pPr>
            <a:endParaRPr b="0" lang="en-US" sz="1200" spc="-1" strike="noStrike">
              <a:latin typeface="Arial"/>
            </a:endParaRPr>
          </a:p>
        </p:txBody>
      </p:sp>
      <p:sp>
        <p:nvSpPr>
          <p:cNvPr id="1207"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A5E6B5B1-EC9B-4713-ABF4-105B374D8F95}"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8" name="PlaceHolder 1"/>
          <p:cNvSpPr>
            <a:spLocks noGrp="1"/>
          </p:cNvSpPr>
          <p:nvPr>
            <p:ph type="sldImg"/>
          </p:nvPr>
        </p:nvSpPr>
        <p:spPr>
          <a:xfrm>
            <a:off x="1143000" y="685800"/>
            <a:ext cx="4569480" cy="3426480"/>
          </a:xfrm>
          <a:prstGeom prst="rect">
            <a:avLst/>
          </a:prstGeom>
        </p:spPr>
      </p:sp>
      <p:sp>
        <p:nvSpPr>
          <p:cNvPr id="1209"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1210"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035381AF-7962-4392-A370-9A80F2585C4E}"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1" name="PlaceHolder 1"/>
          <p:cNvSpPr>
            <a:spLocks noGrp="1"/>
          </p:cNvSpPr>
          <p:nvPr>
            <p:ph type="sldImg"/>
          </p:nvPr>
        </p:nvSpPr>
        <p:spPr>
          <a:xfrm>
            <a:off x="1143000" y="685800"/>
            <a:ext cx="4569480" cy="3426480"/>
          </a:xfrm>
          <a:prstGeom prst="rect">
            <a:avLst/>
          </a:prstGeom>
        </p:spPr>
      </p:sp>
      <p:sp>
        <p:nvSpPr>
          <p:cNvPr id="1212"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1213"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C5F45452-FC0D-44F2-AD94-4A5926F0457E}"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4" name="PlaceHolder 1"/>
          <p:cNvSpPr>
            <a:spLocks noGrp="1"/>
          </p:cNvSpPr>
          <p:nvPr>
            <p:ph type="sldImg"/>
          </p:nvPr>
        </p:nvSpPr>
        <p:spPr>
          <a:xfrm>
            <a:off x="1143000" y="685800"/>
            <a:ext cx="4569480" cy="3426480"/>
          </a:xfrm>
          <a:prstGeom prst="rect">
            <a:avLst/>
          </a:prstGeom>
        </p:spPr>
      </p:sp>
      <p:sp>
        <p:nvSpPr>
          <p:cNvPr id="1215"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1216"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EDC0E690-E747-4481-A17E-2F33898ED829}"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7" name="PlaceHolder 1"/>
          <p:cNvSpPr>
            <a:spLocks noGrp="1"/>
          </p:cNvSpPr>
          <p:nvPr>
            <p:ph type="sldImg"/>
          </p:nvPr>
        </p:nvSpPr>
        <p:spPr>
          <a:xfrm>
            <a:off x="1143000" y="685800"/>
            <a:ext cx="4566240" cy="3423240"/>
          </a:xfrm>
          <a:prstGeom prst="rect">
            <a:avLst/>
          </a:prstGeom>
        </p:spPr>
      </p:sp>
      <p:sp>
        <p:nvSpPr>
          <p:cNvPr id="1218" name="PlaceHolder 2"/>
          <p:cNvSpPr>
            <a:spLocks noGrp="1"/>
          </p:cNvSpPr>
          <p:nvPr>
            <p:ph type="body"/>
          </p:nvPr>
        </p:nvSpPr>
        <p:spPr>
          <a:xfrm>
            <a:off x="685800" y="4343400"/>
            <a:ext cx="5479920" cy="4108320"/>
          </a:xfrm>
          <a:prstGeom prst="rect">
            <a:avLst/>
          </a:prstGeom>
        </p:spPr>
        <p:txBody>
          <a:bodyPr lIns="0" rIns="0" tIns="0" bIns="0"/>
          <a:p>
            <a:pPr marL="216000" indent="-209880">
              <a:lnSpc>
                <a:spcPct val="100000"/>
              </a:lnSpc>
            </a:pPr>
            <a:r>
              <a:rPr b="0" lang="en-US" sz="2000" spc="-1" strike="noStrike">
                <a:latin typeface="Arial"/>
              </a:rPr>
              <a:t>which reads formatted text files (</a:t>
            </a:r>
            <a:r>
              <a:rPr b="1" lang="en-US" sz="2000" spc="-1" strike="noStrike">
                <a:latin typeface="Arial"/>
              </a:rPr>
              <a:t>by default from your current working directory) </a:t>
            </a:r>
            <a:endParaRPr b="0" lang="en-US" sz="2000" spc="-1" strike="noStrike">
              <a:latin typeface="Arial"/>
            </a:endParaRPr>
          </a:p>
          <a:p>
            <a:pPr marL="216000" indent="-209880">
              <a:lnSpc>
                <a:spcPct val="100000"/>
              </a:lnSpc>
            </a:pPr>
            <a:endParaRPr b="0" lang="en-US" sz="2000" spc="-1" strike="noStrike">
              <a:latin typeface="Arial"/>
            </a:endParaRPr>
          </a:p>
          <a:p>
            <a:pPr marL="216000" indent="-209880">
              <a:lnSpc>
                <a:spcPct val="100000"/>
              </a:lnSpc>
            </a:pPr>
            <a:r>
              <a:rPr b="0" lang="en-US" sz="1200" spc="-1" strike="noStrike">
                <a:solidFill>
                  <a:srgbClr val="000000"/>
                </a:solidFill>
                <a:latin typeface="+mn-lt"/>
                <a:ea typeface="+mn-ea"/>
              </a:rPr>
              <a:t>Very important point: it is possible to export *properly-prepared* Excel sheets to such text file formats (e.g. CSV)</a:t>
            </a:r>
            <a:endParaRPr b="0" lang="en-US" sz="1200" spc="-1" strike="noStrike">
              <a:latin typeface="Arial"/>
            </a:endParaRPr>
          </a:p>
          <a:p>
            <a:pPr marL="216000" indent="-209880">
              <a:lnSpc>
                <a:spcPct val="100000"/>
              </a:lnSpc>
            </a:pPr>
            <a:endParaRPr b="0" lang="en-US" sz="1200" spc="-1" strike="noStrike">
              <a:latin typeface="Arial"/>
            </a:endParaRPr>
          </a:p>
          <a:p>
            <a:pPr marL="216000" indent="-209880">
              <a:lnSpc>
                <a:spcPct val="100000"/>
              </a:lnSpc>
            </a:pPr>
            <a:r>
              <a:rPr b="1" lang="en-US" sz="1200" spc="-1" strike="noStrike">
                <a:solidFill>
                  <a:srgbClr val="000000"/>
                </a:solidFill>
                <a:latin typeface="+mn-lt"/>
                <a:ea typeface="+mn-ea"/>
              </a:rPr>
              <a:t>Warning</a:t>
            </a:r>
            <a:r>
              <a:rPr b="0" lang="en-US" sz="1200" spc="-1" strike="noStrike">
                <a:solidFill>
                  <a:srgbClr val="000000"/>
                </a:solidFill>
                <a:latin typeface="+mn-lt"/>
                <a:ea typeface="+mn-ea"/>
              </a:rPr>
              <a:t> about commas, semi-colons, single and double quotes in text fields in CSV files</a:t>
            </a:r>
            <a:endParaRPr b="0" lang="en-US" sz="1200" spc="-1" strike="noStrike">
              <a:latin typeface="Arial"/>
            </a:endParaRPr>
          </a:p>
        </p:txBody>
      </p:sp>
      <p:sp>
        <p:nvSpPr>
          <p:cNvPr id="1219"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0" name="PlaceHolder 1"/>
          <p:cNvSpPr>
            <a:spLocks noGrp="1"/>
          </p:cNvSpPr>
          <p:nvPr>
            <p:ph type="sldImg"/>
          </p:nvPr>
        </p:nvSpPr>
        <p:spPr>
          <a:xfrm>
            <a:off x="1143000" y="685800"/>
            <a:ext cx="4566240" cy="3423240"/>
          </a:xfrm>
          <a:prstGeom prst="rect">
            <a:avLst/>
          </a:prstGeom>
        </p:spPr>
      </p:sp>
      <p:sp>
        <p:nvSpPr>
          <p:cNvPr id="1221" name="PlaceHolder 2"/>
          <p:cNvSpPr>
            <a:spLocks noGrp="1"/>
          </p:cNvSpPr>
          <p:nvPr>
            <p:ph type="body"/>
          </p:nvPr>
        </p:nvSpPr>
        <p:spPr>
          <a:xfrm>
            <a:off x="685800" y="4343400"/>
            <a:ext cx="5479920" cy="4108320"/>
          </a:xfrm>
          <a:prstGeom prst="rect">
            <a:avLst/>
          </a:prstGeom>
        </p:spPr>
        <p:txBody>
          <a:bodyPr lIns="0" rIns="0" tIns="0" bIns="0"/>
          <a:p>
            <a:pPr marL="216000" indent="-209880">
              <a:lnSpc>
                <a:spcPct val="100000"/>
              </a:lnSpc>
            </a:pPr>
            <a:r>
              <a:rPr b="0" lang="en-US" sz="2000" spc="-1" strike="noStrike">
                <a:latin typeface="Arial"/>
              </a:rPr>
              <a:t>which reads formatted text files (</a:t>
            </a:r>
            <a:r>
              <a:rPr b="1" lang="en-US" sz="2000" spc="-1" strike="noStrike">
                <a:latin typeface="Arial"/>
              </a:rPr>
              <a:t>by default from your current working directory) </a:t>
            </a:r>
            <a:endParaRPr b="0" lang="en-US" sz="2000" spc="-1" strike="noStrike">
              <a:latin typeface="Arial"/>
            </a:endParaRPr>
          </a:p>
          <a:p>
            <a:pPr marL="216000" indent="-209880">
              <a:lnSpc>
                <a:spcPct val="100000"/>
              </a:lnSpc>
            </a:pPr>
            <a:endParaRPr b="0" lang="en-US" sz="2000" spc="-1" strike="noStrike">
              <a:latin typeface="Arial"/>
            </a:endParaRPr>
          </a:p>
          <a:p>
            <a:pPr marL="216000" indent="-209880">
              <a:lnSpc>
                <a:spcPct val="100000"/>
              </a:lnSpc>
            </a:pPr>
            <a:r>
              <a:rPr b="0" lang="en-US" sz="1200" spc="-1" strike="noStrike">
                <a:solidFill>
                  <a:srgbClr val="000000"/>
                </a:solidFill>
                <a:latin typeface="+mn-lt"/>
                <a:ea typeface="+mn-ea"/>
              </a:rPr>
              <a:t>Very important point: it is possible to export *properly-prepared* Excel sheets to such text file formats (e.g. CSV)</a:t>
            </a:r>
            <a:endParaRPr b="0" lang="en-US" sz="1200" spc="-1" strike="noStrike">
              <a:latin typeface="Arial"/>
            </a:endParaRPr>
          </a:p>
          <a:p>
            <a:pPr marL="216000" indent="-209880">
              <a:lnSpc>
                <a:spcPct val="100000"/>
              </a:lnSpc>
            </a:pPr>
            <a:endParaRPr b="0" lang="en-US" sz="1200" spc="-1" strike="noStrike">
              <a:latin typeface="Arial"/>
            </a:endParaRPr>
          </a:p>
          <a:p>
            <a:pPr marL="216000" indent="-209880">
              <a:lnSpc>
                <a:spcPct val="100000"/>
              </a:lnSpc>
            </a:pPr>
            <a:r>
              <a:rPr b="1" lang="en-US" sz="1200" spc="-1" strike="noStrike">
                <a:solidFill>
                  <a:srgbClr val="000000"/>
                </a:solidFill>
                <a:latin typeface="+mn-lt"/>
                <a:ea typeface="+mn-ea"/>
              </a:rPr>
              <a:t>Warning</a:t>
            </a:r>
            <a:r>
              <a:rPr b="0" lang="en-US" sz="1200" spc="-1" strike="noStrike">
                <a:solidFill>
                  <a:srgbClr val="000000"/>
                </a:solidFill>
                <a:latin typeface="+mn-lt"/>
                <a:ea typeface="+mn-ea"/>
              </a:rPr>
              <a:t> about commas, semi-colons, single and double quotes in text fields in CSV files</a:t>
            </a:r>
            <a:endParaRPr b="0" lang="en-US" sz="1200" spc="-1" strike="noStrike">
              <a:latin typeface="Arial"/>
            </a:endParaRPr>
          </a:p>
        </p:txBody>
      </p:sp>
      <p:sp>
        <p:nvSpPr>
          <p:cNvPr id="1222"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3" name="PlaceHolder 1"/>
          <p:cNvSpPr>
            <a:spLocks noGrp="1"/>
          </p:cNvSpPr>
          <p:nvPr>
            <p:ph type="sldImg"/>
          </p:nvPr>
        </p:nvSpPr>
        <p:spPr>
          <a:xfrm>
            <a:off x="1143000" y="685800"/>
            <a:ext cx="4566240" cy="3423240"/>
          </a:xfrm>
          <a:prstGeom prst="rect">
            <a:avLst/>
          </a:prstGeom>
        </p:spPr>
      </p:sp>
      <p:sp>
        <p:nvSpPr>
          <p:cNvPr id="1224" name="PlaceHolder 2"/>
          <p:cNvSpPr>
            <a:spLocks noGrp="1"/>
          </p:cNvSpPr>
          <p:nvPr>
            <p:ph type="body"/>
          </p:nvPr>
        </p:nvSpPr>
        <p:spPr>
          <a:xfrm>
            <a:off x="685800" y="4343400"/>
            <a:ext cx="5479920" cy="4108320"/>
          </a:xfrm>
          <a:prstGeom prst="rect">
            <a:avLst/>
          </a:prstGeom>
        </p:spPr>
        <p:txBody>
          <a:bodyPr lIns="0" rIns="0" tIns="0" bIns="0"/>
          <a:p>
            <a:endParaRPr b="0" lang="en-US" sz="2000" spc="-1" strike="noStrike">
              <a:latin typeface="Arial"/>
            </a:endParaRPr>
          </a:p>
        </p:txBody>
      </p:sp>
      <p:sp>
        <p:nvSpPr>
          <p:cNvPr id="1225"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6" name="PlaceHolder 1"/>
          <p:cNvSpPr>
            <a:spLocks noGrp="1"/>
          </p:cNvSpPr>
          <p:nvPr>
            <p:ph type="sldImg"/>
          </p:nvPr>
        </p:nvSpPr>
        <p:spPr>
          <a:xfrm>
            <a:off x="1143000" y="685800"/>
            <a:ext cx="4566240" cy="3423240"/>
          </a:xfrm>
          <a:prstGeom prst="rect">
            <a:avLst/>
          </a:prstGeom>
        </p:spPr>
      </p:sp>
      <p:sp>
        <p:nvSpPr>
          <p:cNvPr id="1227" name="PlaceHolder 2"/>
          <p:cNvSpPr>
            <a:spLocks noGrp="1"/>
          </p:cNvSpPr>
          <p:nvPr>
            <p:ph type="body"/>
          </p:nvPr>
        </p:nvSpPr>
        <p:spPr>
          <a:xfrm>
            <a:off x="685800" y="4343400"/>
            <a:ext cx="5479920" cy="4108320"/>
          </a:xfrm>
          <a:prstGeom prst="rect">
            <a:avLst/>
          </a:prstGeom>
        </p:spPr>
        <p:txBody>
          <a:bodyPr lIns="0" rIns="0" tIns="0" bIns="0"/>
          <a:p>
            <a:endParaRPr b="0" lang="en-US" sz="2000" spc="-1" strike="noStrike">
              <a:latin typeface="Arial"/>
            </a:endParaRPr>
          </a:p>
        </p:txBody>
      </p:sp>
      <p:sp>
        <p:nvSpPr>
          <p:cNvPr id="1228"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9" name="PlaceHolder 1"/>
          <p:cNvSpPr>
            <a:spLocks noGrp="1"/>
          </p:cNvSpPr>
          <p:nvPr>
            <p:ph type="sldImg"/>
          </p:nvPr>
        </p:nvSpPr>
        <p:spPr>
          <a:xfrm>
            <a:off x="1143000" y="685800"/>
            <a:ext cx="4566240" cy="3423240"/>
          </a:xfrm>
          <a:prstGeom prst="rect">
            <a:avLst/>
          </a:prstGeom>
        </p:spPr>
      </p:sp>
      <p:sp>
        <p:nvSpPr>
          <p:cNvPr id="1230" name="PlaceHolder 2"/>
          <p:cNvSpPr>
            <a:spLocks noGrp="1"/>
          </p:cNvSpPr>
          <p:nvPr>
            <p:ph type="body"/>
          </p:nvPr>
        </p:nvSpPr>
        <p:spPr>
          <a:xfrm>
            <a:off x="685800" y="4343400"/>
            <a:ext cx="5479920" cy="4108320"/>
          </a:xfrm>
          <a:prstGeom prst="rect">
            <a:avLst/>
          </a:prstGeom>
        </p:spPr>
        <p:txBody>
          <a:bodyPr lIns="0" rIns="0" tIns="0" bIns="0"/>
          <a:p>
            <a:pPr marL="216000" indent="-209880">
              <a:lnSpc>
                <a:spcPct val="100000"/>
              </a:lnSpc>
            </a:pPr>
            <a:r>
              <a:rPr b="0" lang="en-US" sz="2000" spc="-1" strike="noStrike">
                <a:latin typeface="Arial"/>
              </a:rPr>
              <a:t>which reads formatted text files (</a:t>
            </a:r>
            <a:r>
              <a:rPr b="1" lang="en-US" sz="2000" spc="-1" strike="noStrike">
                <a:latin typeface="Arial"/>
              </a:rPr>
              <a:t>by default from your current working directory) </a:t>
            </a:r>
            <a:endParaRPr b="0" lang="en-US" sz="2000" spc="-1" strike="noStrike">
              <a:latin typeface="Arial"/>
            </a:endParaRPr>
          </a:p>
          <a:p>
            <a:pPr marL="216000" indent="-209880">
              <a:lnSpc>
                <a:spcPct val="100000"/>
              </a:lnSpc>
            </a:pPr>
            <a:endParaRPr b="0" lang="en-US" sz="2000" spc="-1" strike="noStrike">
              <a:latin typeface="Arial"/>
            </a:endParaRPr>
          </a:p>
          <a:p>
            <a:pPr marL="216000" indent="-209880">
              <a:lnSpc>
                <a:spcPct val="100000"/>
              </a:lnSpc>
            </a:pPr>
            <a:r>
              <a:rPr b="0" lang="en-US" sz="1200" spc="-1" strike="noStrike">
                <a:solidFill>
                  <a:srgbClr val="000000"/>
                </a:solidFill>
                <a:latin typeface="+mn-lt"/>
                <a:ea typeface="+mn-ea"/>
              </a:rPr>
              <a:t>Very important point: it is possible to export *properly-prepared* Excel sheets to such text file formats (e.g. CSV)</a:t>
            </a:r>
            <a:endParaRPr b="0" lang="en-US" sz="1200" spc="-1" strike="noStrike">
              <a:latin typeface="Arial"/>
            </a:endParaRPr>
          </a:p>
          <a:p>
            <a:pPr marL="216000" indent="-209880">
              <a:lnSpc>
                <a:spcPct val="100000"/>
              </a:lnSpc>
            </a:pPr>
            <a:endParaRPr b="0" lang="en-US" sz="1200" spc="-1" strike="noStrike">
              <a:latin typeface="Arial"/>
            </a:endParaRPr>
          </a:p>
          <a:p>
            <a:pPr marL="216000" indent="-209880">
              <a:lnSpc>
                <a:spcPct val="100000"/>
              </a:lnSpc>
            </a:pPr>
            <a:r>
              <a:rPr b="1" lang="en-US" sz="1200" spc="-1" strike="noStrike">
                <a:solidFill>
                  <a:srgbClr val="000000"/>
                </a:solidFill>
                <a:latin typeface="+mn-lt"/>
                <a:ea typeface="+mn-ea"/>
              </a:rPr>
              <a:t>Warning</a:t>
            </a:r>
            <a:r>
              <a:rPr b="0" lang="en-US" sz="1200" spc="-1" strike="noStrike">
                <a:solidFill>
                  <a:srgbClr val="000000"/>
                </a:solidFill>
                <a:latin typeface="+mn-lt"/>
                <a:ea typeface="+mn-ea"/>
              </a:rPr>
              <a:t> about commas, semi-colons, single and double quotes in text fields in CSV files</a:t>
            </a:r>
            <a:endParaRPr b="0" lang="en-US" sz="1200" spc="-1" strike="noStrike">
              <a:latin typeface="Arial"/>
            </a:endParaRPr>
          </a:p>
        </p:txBody>
      </p:sp>
      <p:sp>
        <p:nvSpPr>
          <p:cNvPr id="1231"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8" name="PlaceHolder 1"/>
          <p:cNvSpPr>
            <a:spLocks noGrp="1"/>
          </p:cNvSpPr>
          <p:nvPr>
            <p:ph type="sldImg"/>
          </p:nvPr>
        </p:nvSpPr>
        <p:spPr>
          <a:xfrm>
            <a:off x="1143000" y="685800"/>
            <a:ext cx="4566240" cy="3423240"/>
          </a:xfrm>
          <a:prstGeom prst="rect">
            <a:avLst/>
          </a:prstGeom>
        </p:spPr>
      </p:sp>
      <p:sp>
        <p:nvSpPr>
          <p:cNvPr id="969" name="PlaceHolder 2"/>
          <p:cNvSpPr>
            <a:spLocks noGrp="1"/>
          </p:cNvSpPr>
          <p:nvPr>
            <p:ph type="body"/>
          </p:nvPr>
        </p:nvSpPr>
        <p:spPr>
          <a:xfrm>
            <a:off x="685800" y="4343400"/>
            <a:ext cx="5479920" cy="4108320"/>
          </a:xfrm>
          <a:prstGeom prst="rect">
            <a:avLst/>
          </a:prstGeom>
        </p:spPr>
        <p:txBody>
          <a:bodyPr lIns="0" rIns="0" tIns="0" bIns="0"/>
          <a:p>
            <a:endParaRPr b="0" lang="en-US" sz="2000" spc="-1" strike="noStrike">
              <a:latin typeface="Arial"/>
            </a:endParaRPr>
          </a:p>
        </p:txBody>
      </p:sp>
      <p:sp>
        <p:nvSpPr>
          <p:cNvPr id="970"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2" name="PlaceHolder 1"/>
          <p:cNvSpPr>
            <a:spLocks noGrp="1"/>
          </p:cNvSpPr>
          <p:nvPr>
            <p:ph type="sldImg"/>
          </p:nvPr>
        </p:nvSpPr>
        <p:spPr>
          <a:xfrm>
            <a:off x="1143000" y="685800"/>
            <a:ext cx="4569480" cy="3426480"/>
          </a:xfrm>
          <a:prstGeom prst="rect">
            <a:avLst/>
          </a:prstGeom>
        </p:spPr>
      </p:sp>
      <p:sp>
        <p:nvSpPr>
          <p:cNvPr id="1233"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1" lang="en-US" sz="2000" spc="-1" strike="noStrike">
                <a:latin typeface="Arial"/>
              </a:rPr>
              <a:t>You can try to load the same file or You can also use your own data if you have some</a:t>
            </a:r>
            <a:endParaRPr b="0" lang="en-US" sz="2000" spc="-1" strike="noStrike">
              <a:latin typeface="Arial"/>
            </a:endParaRPr>
          </a:p>
          <a:p>
            <a:pPr marL="216000" indent="-214200">
              <a:lnSpc>
                <a:spcPct val="100000"/>
              </a:lnSpc>
            </a:pPr>
            <a:endParaRPr b="0" lang="en-US" sz="2000" spc="-1" strike="noStrike">
              <a:latin typeface="Arial"/>
            </a:endParaRPr>
          </a:p>
        </p:txBody>
      </p:sp>
      <p:sp>
        <p:nvSpPr>
          <p:cNvPr id="1234"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F5D219FA-38D6-4FA1-BBF4-437B39D2B009}"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5" name="PlaceHolder 1"/>
          <p:cNvSpPr>
            <a:spLocks noGrp="1"/>
          </p:cNvSpPr>
          <p:nvPr>
            <p:ph type="sldImg"/>
          </p:nvPr>
        </p:nvSpPr>
        <p:spPr>
          <a:xfrm>
            <a:off x="1143000" y="685800"/>
            <a:ext cx="4569480" cy="3426480"/>
          </a:xfrm>
          <a:prstGeom prst="rect">
            <a:avLst/>
          </a:prstGeom>
        </p:spPr>
      </p:sp>
      <p:sp>
        <p:nvSpPr>
          <p:cNvPr id="1236"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1200" spc="-1" strike="noStrike">
                <a:solidFill>
                  <a:srgbClr val="000000"/>
                </a:solidFill>
                <a:latin typeface="+mn-lt"/>
                <a:ea typeface="+mn-ea"/>
              </a:rPr>
              <a:t>Mention "na.strings" arguments, even if not detailed? Same for "row.names", "eol"...</a:t>
            </a:r>
            <a:endParaRPr b="0" lang="en-US" sz="1200" spc="-1" strike="noStrike">
              <a:latin typeface="Arial"/>
            </a:endParaRPr>
          </a:p>
        </p:txBody>
      </p:sp>
      <p:sp>
        <p:nvSpPr>
          <p:cNvPr id="1237"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5EDC7792-E028-4FA7-B3BF-17A0DA353D13}"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8" name="PlaceHolder 1"/>
          <p:cNvSpPr>
            <a:spLocks noGrp="1"/>
          </p:cNvSpPr>
          <p:nvPr>
            <p:ph type="sldImg"/>
          </p:nvPr>
        </p:nvSpPr>
        <p:spPr>
          <a:xfrm>
            <a:off x="1143000" y="685800"/>
            <a:ext cx="4569480" cy="3426480"/>
          </a:xfrm>
          <a:prstGeom prst="rect">
            <a:avLst/>
          </a:prstGeom>
        </p:spPr>
      </p:sp>
      <p:sp>
        <p:nvSpPr>
          <p:cNvPr id="1239"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names() gives the same output as colnames()</a:t>
            </a:r>
            <a:endParaRPr b="0" lang="en-US" sz="2000" spc="-1" strike="noStrike">
              <a:latin typeface="Arial"/>
            </a:endParaRPr>
          </a:p>
          <a:p>
            <a:pPr marL="216000" indent="-213840">
              <a:lnSpc>
                <a:spcPct val="100000"/>
              </a:lnSpc>
            </a:pPr>
            <a:r>
              <a:rPr b="0" lang="en-US" sz="2000" spc="-1" strike="noStrike">
                <a:latin typeface="Arial"/>
              </a:rPr>
              <a:t>row.names() gives the same output as rownames()</a:t>
            </a:r>
            <a:endParaRPr b="0" lang="en-US" sz="2000" spc="-1" strike="noStrike">
              <a:latin typeface="Arial"/>
            </a:endParaRPr>
          </a:p>
          <a:p>
            <a:pPr marL="216000" indent="-213840">
              <a:lnSpc>
                <a:spcPct val="100000"/>
              </a:lnSpc>
            </a:pPr>
            <a:endParaRPr b="0" lang="en-US" sz="2000" spc="-1" strike="noStrike">
              <a:latin typeface="Arial"/>
            </a:endParaRPr>
          </a:p>
        </p:txBody>
      </p:sp>
      <p:sp>
        <p:nvSpPr>
          <p:cNvPr id="1240"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E51860AD-71D7-4D23-B17F-97A2CE9D315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1" name="PlaceHolder 1"/>
          <p:cNvSpPr>
            <a:spLocks noGrp="1"/>
          </p:cNvSpPr>
          <p:nvPr>
            <p:ph type="sldImg"/>
          </p:nvPr>
        </p:nvSpPr>
        <p:spPr>
          <a:xfrm>
            <a:off x="1143000" y="685800"/>
            <a:ext cx="4569480" cy="3426480"/>
          </a:xfrm>
          <a:prstGeom prst="rect">
            <a:avLst/>
          </a:prstGeom>
        </p:spPr>
      </p:sp>
      <p:sp>
        <p:nvSpPr>
          <p:cNvPr id="1242"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1243"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C07C3D61-0ABF-4BF5-B35C-F4EC853F20D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4" name="PlaceHolder 1"/>
          <p:cNvSpPr>
            <a:spLocks noGrp="1"/>
          </p:cNvSpPr>
          <p:nvPr>
            <p:ph type="sldImg"/>
          </p:nvPr>
        </p:nvSpPr>
        <p:spPr>
          <a:xfrm>
            <a:off x="1143000" y="685800"/>
            <a:ext cx="4569480" cy="3426480"/>
          </a:xfrm>
          <a:prstGeom prst="rect">
            <a:avLst/>
          </a:prstGeom>
        </p:spPr>
      </p:sp>
      <p:sp>
        <p:nvSpPr>
          <p:cNvPr id="1245"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We can also use the function class to know the class of the variables of a dataframe</a:t>
            </a:r>
            <a:endParaRPr b="0" lang="en-US" sz="2000" spc="-1" strike="noStrike">
              <a:latin typeface="Arial"/>
            </a:endParaRPr>
          </a:p>
          <a:p>
            <a:pPr marL="216000" indent="-213840">
              <a:lnSpc>
                <a:spcPct val="100000"/>
              </a:lnSpc>
            </a:pPr>
            <a:r>
              <a:rPr b="0" lang="en-US" sz="2000" spc="-1" strike="noStrike">
                <a:latin typeface="Arial"/>
              </a:rPr>
              <a:t>class(snps$chr) : integer</a:t>
            </a:r>
            <a:endParaRPr b="0" lang="en-US" sz="2000" spc="-1" strike="noStrike">
              <a:latin typeface="Arial"/>
            </a:endParaRPr>
          </a:p>
        </p:txBody>
      </p:sp>
      <p:sp>
        <p:nvSpPr>
          <p:cNvPr id="1246"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8AF62AAC-4EAC-469B-8E47-2A380CF1E95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7" name="PlaceHolder 1"/>
          <p:cNvSpPr>
            <a:spLocks noGrp="1"/>
          </p:cNvSpPr>
          <p:nvPr>
            <p:ph type="sldImg"/>
          </p:nvPr>
        </p:nvSpPr>
        <p:spPr>
          <a:xfrm>
            <a:off x="1143000" y="685800"/>
            <a:ext cx="4569480" cy="3426480"/>
          </a:xfrm>
          <a:prstGeom prst="rect">
            <a:avLst/>
          </a:prstGeom>
        </p:spPr>
      </p:sp>
      <p:sp>
        <p:nvSpPr>
          <p:cNvPr id="1248"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1249"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CBE562F9-EA2D-4827-9536-691F1AB5687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0" name="PlaceHolder 1"/>
          <p:cNvSpPr>
            <a:spLocks noGrp="1"/>
          </p:cNvSpPr>
          <p:nvPr>
            <p:ph type="sldImg"/>
          </p:nvPr>
        </p:nvSpPr>
        <p:spPr>
          <a:xfrm>
            <a:off x="1143000" y="685800"/>
            <a:ext cx="4566240" cy="3423240"/>
          </a:xfrm>
          <a:prstGeom prst="rect">
            <a:avLst/>
          </a:prstGeom>
        </p:spPr>
      </p:sp>
      <p:sp>
        <p:nvSpPr>
          <p:cNvPr id="1251" name="PlaceHolder 2"/>
          <p:cNvSpPr>
            <a:spLocks noGrp="1"/>
          </p:cNvSpPr>
          <p:nvPr>
            <p:ph type="body"/>
          </p:nvPr>
        </p:nvSpPr>
        <p:spPr>
          <a:xfrm>
            <a:off x="685800" y="4343400"/>
            <a:ext cx="5479920" cy="4108320"/>
          </a:xfrm>
          <a:prstGeom prst="rect">
            <a:avLst/>
          </a:prstGeom>
        </p:spPr>
        <p:txBody>
          <a:bodyPr lIns="0" rIns="0" tIns="0" bIns="0"/>
          <a:p>
            <a:pPr marL="216000" indent="-209880">
              <a:lnSpc>
                <a:spcPct val="100000"/>
              </a:lnSpc>
            </a:pPr>
            <a:r>
              <a:rPr b="0" lang="en-US" sz="2000" spc="-1" strike="noStrike">
                <a:latin typeface="Arial"/>
              </a:rPr>
              <a:t>tapply works on vector, it applied the function by grouping factors inside the vector.</a:t>
            </a:r>
            <a:endParaRPr b="0" lang="en-US" sz="2000" spc="-1" strike="noStrike">
              <a:latin typeface="Arial"/>
            </a:endParaRPr>
          </a:p>
          <a:p>
            <a:pPr marL="216000" indent="-209880">
              <a:lnSpc>
                <a:spcPct val="100000"/>
              </a:lnSpc>
            </a:pPr>
            <a:r>
              <a:rPr b="0" lang="en-US" sz="2000" spc="-1" strike="noStrike">
                <a:latin typeface="Arial"/>
              </a:rPr>
              <a:t>tapply(x, factor, fun) – x= vector, factor= factor of vector, function= fun</a:t>
            </a:r>
            <a:endParaRPr b="0" lang="en-US" sz="2000" spc="-1" strike="noStrike">
              <a:latin typeface="Arial"/>
            </a:endParaRPr>
          </a:p>
          <a:p>
            <a:pPr marL="216000" indent="-209880">
              <a:lnSpc>
                <a:spcPct val="100000"/>
              </a:lnSpc>
            </a:pPr>
            <a:endParaRPr b="0" lang="en-US" sz="2000" spc="-1" strike="noStrike">
              <a:latin typeface="Arial"/>
            </a:endParaRPr>
          </a:p>
          <a:p>
            <a:pPr marL="216000" indent="-209880">
              <a:lnSpc>
                <a:spcPct val="100000"/>
              </a:lnSpc>
            </a:pPr>
            <a:r>
              <a:rPr b="0" lang="en-US" sz="2000" spc="-1" strike="noStrike">
                <a:latin typeface="Arial"/>
              </a:rPr>
              <a:t>The tapply () function is used to apply a function to a vector according to the modalities of a factor. This function takes 3 arguments. The first argument specifies a numerical vector on which we want to apply the function, the second argument specifies how this vector will be divided into groups (the division is done on the basis of the levels of the second argument), the third argument specifies the function that will be applied to these groups.</a:t>
            </a:r>
            <a:endParaRPr b="0" lang="en-US" sz="2000" spc="-1" strike="noStrike">
              <a:latin typeface="Arial"/>
            </a:endParaRPr>
          </a:p>
          <a:p>
            <a:pPr marL="216000" indent="-209880">
              <a:lnSpc>
                <a:spcPct val="100000"/>
              </a:lnSpc>
            </a:pPr>
            <a:endParaRPr b="0" lang="en-US" sz="2000" spc="-1" strike="noStrike">
              <a:latin typeface="Arial"/>
            </a:endParaRPr>
          </a:p>
          <a:p>
            <a:pPr marL="216000" indent="-209880">
              <a:lnSpc>
                <a:spcPct val="100000"/>
              </a:lnSpc>
            </a:pPr>
            <a:r>
              <a:rPr b="1" lang="en-US" sz="2000" spc="-1" strike="noStrike">
                <a:latin typeface="Arial"/>
              </a:rPr>
              <a:t>Here R is computing the range of values that chr can take, grouped by levels of the minor variable. So it does display the range of chr for each level of the minor factor</a:t>
            </a:r>
            <a:endParaRPr b="0" lang="en-US" sz="2000" spc="-1" strike="noStrike">
              <a:latin typeface="Arial"/>
            </a:endParaRPr>
          </a:p>
        </p:txBody>
      </p:sp>
      <p:sp>
        <p:nvSpPr>
          <p:cNvPr id="1252"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3" name="PlaceHolder 1"/>
          <p:cNvSpPr>
            <a:spLocks noGrp="1"/>
          </p:cNvSpPr>
          <p:nvPr>
            <p:ph type="sldImg"/>
          </p:nvPr>
        </p:nvSpPr>
        <p:spPr>
          <a:xfrm>
            <a:off x="1143000" y="685800"/>
            <a:ext cx="4569480" cy="3426480"/>
          </a:xfrm>
          <a:prstGeom prst="rect">
            <a:avLst/>
          </a:prstGeom>
        </p:spPr>
      </p:sp>
      <p:sp>
        <p:nvSpPr>
          <p:cNvPr id="1254"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0" lang="en-US" sz="1200" spc="-1" strike="noStrike">
                <a:solidFill>
                  <a:srgbClr val="000000"/>
                </a:solidFill>
                <a:latin typeface="Arial"/>
              </a:rPr>
              <a:t>snps[-1,c(1,3)]   # exlude the first colum and seclect column 1 and 3</a:t>
            </a:r>
            <a:endParaRPr b="0" lang="en-US" sz="1200" spc="-1" strike="noStrike">
              <a:latin typeface="Arial"/>
            </a:endParaRPr>
          </a:p>
          <a:p>
            <a:pPr marL="216000" indent="-214200">
              <a:lnSpc>
                <a:spcPct val="100000"/>
              </a:lnSpc>
            </a:pPr>
            <a:endParaRPr b="0" lang="en-US" sz="1200" spc="-1" strike="noStrike">
              <a:latin typeface="Arial"/>
            </a:endParaRPr>
          </a:p>
        </p:txBody>
      </p:sp>
      <p:sp>
        <p:nvSpPr>
          <p:cNvPr id="1255"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100C34ED-FEB1-40A4-A077-B25036E458F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6" name="PlaceHolder 1"/>
          <p:cNvSpPr>
            <a:spLocks noGrp="1"/>
          </p:cNvSpPr>
          <p:nvPr>
            <p:ph type="sldImg"/>
          </p:nvPr>
        </p:nvSpPr>
        <p:spPr>
          <a:xfrm>
            <a:off x="1143000" y="685800"/>
            <a:ext cx="4569480" cy="3426480"/>
          </a:xfrm>
          <a:prstGeom prst="rect">
            <a:avLst/>
          </a:prstGeom>
        </p:spPr>
      </p:sp>
      <p:sp>
        <p:nvSpPr>
          <p:cNvPr id="1257"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endParaRPr b="0" lang="en-US" sz="2000" spc="-1" strike="noStrike">
              <a:latin typeface="Arial"/>
            </a:endParaRPr>
          </a:p>
          <a:p>
            <a:pPr marL="216000" indent="-214200">
              <a:lnSpc>
                <a:spcPct val="100000"/>
              </a:lnSpc>
            </a:pPr>
            <a:r>
              <a:rPr b="0" lang="en-US" sz="1200" spc="-1" strike="noStrike">
                <a:solidFill>
                  <a:srgbClr val="4f81bd"/>
                </a:solidFill>
                <a:latin typeface="Courier New"/>
              </a:rPr>
              <a:t>How else could you retrieve the chromosome of the last row?</a:t>
            </a:r>
            <a:endParaRPr b="0" lang="en-US" sz="1200" spc="-1" strike="noStrike">
              <a:latin typeface="Arial"/>
            </a:endParaRPr>
          </a:p>
          <a:p>
            <a:pPr marL="216000" indent="-214200">
              <a:lnSpc>
                <a:spcPct val="100000"/>
              </a:lnSpc>
            </a:pPr>
            <a:r>
              <a:rPr b="0" lang="en-US" sz="1200" spc="-1" strike="noStrike">
                <a:solidFill>
                  <a:srgbClr val="4f81bd"/>
                </a:solidFill>
                <a:latin typeface="Courier New"/>
              </a:rPr>
              <a:t>Hint: consider length or number of rows</a:t>
            </a:r>
            <a:endParaRPr b="0" lang="en-US" sz="1200" spc="-1" strike="noStrike">
              <a:latin typeface="Arial"/>
            </a:endParaRPr>
          </a:p>
          <a:p>
            <a:pPr marL="216000" indent="-214200">
              <a:lnSpc>
                <a:spcPct val="100000"/>
              </a:lnSpc>
            </a:pPr>
            <a:endParaRPr b="0" lang="en-US" sz="1200" spc="-1" strike="noStrike">
              <a:latin typeface="Arial"/>
            </a:endParaRPr>
          </a:p>
        </p:txBody>
      </p:sp>
      <p:sp>
        <p:nvSpPr>
          <p:cNvPr id="1258"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FF085BD2-0360-46AF-9E4A-55527EC3FAE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1" name="PlaceHolder 1"/>
          <p:cNvSpPr>
            <a:spLocks noGrp="1"/>
          </p:cNvSpPr>
          <p:nvPr>
            <p:ph type="sldImg"/>
          </p:nvPr>
        </p:nvSpPr>
        <p:spPr>
          <a:xfrm>
            <a:off x="1143000" y="685800"/>
            <a:ext cx="4569480" cy="3426480"/>
          </a:xfrm>
          <a:prstGeom prst="rect">
            <a:avLst/>
          </a:prstGeom>
        </p:spPr>
      </p:sp>
      <p:sp>
        <p:nvSpPr>
          <p:cNvPr id="972"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973"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1721E00D-9E6C-4E0A-8615-8F3C3AE88657}"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9" name="PlaceHolder 1"/>
          <p:cNvSpPr>
            <a:spLocks noGrp="1"/>
          </p:cNvSpPr>
          <p:nvPr>
            <p:ph type="sldImg"/>
          </p:nvPr>
        </p:nvSpPr>
        <p:spPr>
          <a:xfrm>
            <a:off x="1143000" y="685800"/>
            <a:ext cx="4569480" cy="3426480"/>
          </a:xfrm>
          <a:prstGeom prst="rect">
            <a:avLst/>
          </a:prstGeom>
        </p:spPr>
      </p:sp>
      <p:sp>
        <p:nvSpPr>
          <p:cNvPr id="1260"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1261"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39AB730A-A38D-49E8-9ECB-99FFBF4F425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2" name="PlaceHolder 1"/>
          <p:cNvSpPr>
            <a:spLocks noGrp="1"/>
          </p:cNvSpPr>
          <p:nvPr>
            <p:ph type="sldImg"/>
          </p:nvPr>
        </p:nvSpPr>
        <p:spPr>
          <a:xfrm>
            <a:off x="1143000" y="685800"/>
            <a:ext cx="4569480" cy="3426480"/>
          </a:xfrm>
          <a:prstGeom prst="rect">
            <a:avLst/>
          </a:prstGeom>
        </p:spPr>
      </p:sp>
      <p:sp>
        <p:nvSpPr>
          <p:cNvPr id="1263"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Use of logical operators </a:t>
            </a:r>
            <a:endParaRPr b="0" lang="en-US" sz="2000" spc="-1" strike="noStrike">
              <a:latin typeface="Arial"/>
            </a:endParaRPr>
          </a:p>
        </p:txBody>
      </p:sp>
      <p:sp>
        <p:nvSpPr>
          <p:cNvPr id="1264"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6851FC74-A9CF-4941-8BB1-06AF4C311FC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5" name="PlaceHolder 1"/>
          <p:cNvSpPr>
            <a:spLocks noGrp="1"/>
          </p:cNvSpPr>
          <p:nvPr>
            <p:ph type="sldImg"/>
          </p:nvPr>
        </p:nvSpPr>
        <p:spPr>
          <a:xfrm>
            <a:off x="1143000" y="685800"/>
            <a:ext cx="4569480" cy="3426480"/>
          </a:xfrm>
          <a:prstGeom prst="rect">
            <a:avLst/>
          </a:prstGeom>
        </p:spPr>
      </p:sp>
      <p:sp>
        <p:nvSpPr>
          <p:cNvPr id="1266"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Data Reshaping in R is about changing the way data is organized into rows and columns. Most of the time data processing in R is done by taking the input data as a data frame. It is easy to extract data from the rows and columns of a data frame but there are situations when we need the data frame in a format that is different from format in which we received it. R has many functions to split, merge and change the rows to columns and vice-versa in a data frame.</a:t>
            </a:r>
            <a:endParaRPr b="0" lang="en-US" sz="2000" spc="-1" strike="noStrike">
              <a:latin typeface="Arial"/>
            </a:endParaRPr>
          </a:p>
          <a:p>
            <a:pPr marL="216000" indent="-213840">
              <a:lnSpc>
                <a:spcPct val="100000"/>
              </a:lnSpc>
            </a:pPr>
            <a:r>
              <a:rPr b="1" lang="en-US" sz="2000" spc="-1" strike="noStrike">
                <a:latin typeface="Arial"/>
              </a:rPr>
              <a:t>Rbind: binds here newly created one (1 line only) to the existing students dataframe </a:t>
            </a:r>
            <a:endParaRPr b="0" lang="en-US" sz="2000" spc="-1" strike="noStrike">
              <a:latin typeface="Arial"/>
            </a:endParaRPr>
          </a:p>
          <a:p>
            <a:pPr marL="216000" indent="-213840">
              <a:lnSpc>
                <a:spcPct val="100000"/>
              </a:lnSpc>
            </a:pPr>
            <a:r>
              <a:rPr b="1" lang="en-US" sz="2000" spc="-1" strike="noStrike">
                <a:latin typeface="Arial"/>
              </a:rPr>
              <a:t>Other options: merge(), melt(), cast()</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1200" spc="-1" strike="noStrike">
                <a:solidFill>
                  <a:srgbClr val="000000"/>
                </a:solidFill>
                <a:latin typeface="+mn-lt"/>
                <a:ea typeface="+mn-ea"/>
              </a:rPr>
              <a:t>Be warned: weird things may happen if you're giving a vector to rbind() (as with matrix rbind) and not a dataframe...</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(conversions between numeric and character are pretty transparent, but factors will be a problem if trying to add levels)</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endParaRPr b="0" lang="en-US" sz="1200" spc="-1" strike="noStrike">
              <a:latin typeface="Arial"/>
            </a:endParaRPr>
          </a:p>
        </p:txBody>
      </p:sp>
      <p:sp>
        <p:nvSpPr>
          <p:cNvPr id="1267"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EC7EFCD4-E1DC-42C9-8647-ADED2225A28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8" name="PlaceHolder 1"/>
          <p:cNvSpPr>
            <a:spLocks noGrp="1"/>
          </p:cNvSpPr>
          <p:nvPr>
            <p:ph type="sldImg"/>
          </p:nvPr>
        </p:nvSpPr>
        <p:spPr>
          <a:xfrm>
            <a:off x="1143000" y="685800"/>
            <a:ext cx="4569480" cy="3426480"/>
          </a:xfrm>
          <a:prstGeom prst="rect">
            <a:avLst/>
          </a:prstGeom>
        </p:spPr>
      </p:sp>
      <p:sp>
        <p:nvSpPr>
          <p:cNvPr id="1269"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--second example is hard to understand / teach, breaking it down carefully is necessary.</a:t>
            </a:r>
            <a:endParaRPr b="0" lang="en-US" sz="2000" spc="-1" strike="noStrike">
              <a:latin typeface="Arial"/>
            </a:endParaRPr>
          </a:p>
        </p:txBody>
      </p:sp>
      <p:sp>
        <p:nvSpPr>
          <p:cNvPr id="1270"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75CA1FA7-F937-4655-97F1-6803CB69CB3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1" name="PlaceHolder 1"/>
          <p:cNvSpPr>
            <a:spLocks noGrp="1"/>
          </p:cNvSpPr>
          <p:nvPr>
            <p:ph type="sldImg"/>
          </p:nvPr>
        </p:nvSpPr>
        <p:spPr>
          <a:xfrm>
            <a:off x="1143000" y="685800"/>
            <a:ext cx="4569480" cy="3426480"/>
          </a:xfrm>
          <a:prstGeom prst="rect">
            <a:avLst/>
          </a:prstGeom>
        </p:spPr>
      </p:sp>
      <p:sp>
        <p:nvSpPr>
          <p:cNvPr id="1272"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1200" spc="-1" strike="noStrike">
                <a:solidFill>
                  <a:srgbClr val="000000"/>
                </a:solidFill>
                <a:latin typeface="+mn-lt"/>
                <a:ea typeface="+mn-ea"/>
              </a:rPr>
              <a:t>WARNING: using row.names=TRUE and col.names=TRUE in write.table() generates a bugged file (a separator is missing from the first line)</a:t>
            </a:r>
            <a:endParaRPr b="0" lang="en-US" sz="1200" spc="-1" strike="noStrike">
              <a:latin typeface="Arial"/>
            </a:endParaRPr>
          </a:p>
        </p:txBody>
      </p:sp>
      <p:sp>
        <p:nvSpPr>
          <p:cNvPr id="1273"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8689CBCF-2AE0-4871-9099-9671A13512F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4" name="PlaceHolder 1"/>
          <p:cNvSpPr>
            <a:spLocks noGrp="1"/>
          </p:cNvSpPr>
          <p:nvPr>
            <p:ph type="sldImg"/>
          </p:nvPr>
        </p:nvSpPr>
        <p:spPr>
          <a:xfrm>
            <a:off x="1143000" y="685800"/>
            <a:ext cx="4569480" cy="3426480"/>
          </a:xfrm>
          <a:prstGeom prst="rect">
            <a:avLst/>
          </a:prstGeom>
        </p:spPr>
      </p:sp>
      <p:sp>
        <p:nvSpPr>
          <p:cNvPr id="1275"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1276"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7C0387C7-AE3F-4511-9432-2E8DAC69560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7" name="PlaceHolder 1"/>
          <p:cNvSpPr>
            <a:spLocks noGrp="1"/>
          </p:cNvSpPr>
          <p:nvPr>
            <p:ph type="sldImg"/>
          </p:nvPr>
        </p:nvSpPr>
        <p:spPr>
          <a:xfrm>
            <a:off x="1143000" y="685800"/>
            <a:ext cx="4566240" cy="3423240"/>
          </a:xfrm>
          <a:prstGeom prst="rect">
            <a:avLst/>
          </a:prstGeom>
        </p:spPr>
      </p:sp>
      <p:sp>
        <p:nvSpPr>
          <p:cNvPr id="1278" name="PlaceHolder 2"/>
          <p:cNvSpPr>
            <a:spLocks noGrp="1"/>
          </p:cNvSpPr>
          <p:nvPr>
            <p:ph type="body"/>
          </p:nvPr>
        </p:nvSpPr>
        <p:spPr>
          <a:xfrm>
            <a:off x="685800" y="4343400"/>
            <a:ext cx="5480280" cy="4108680"/>
          </a:xfrm>
          <a:prstGeom prst="rect">
            <a:avLst/>
          </a:prstGeom>
        </p:spPr>
        <p:txBody>
          <a:bodyPr lIns="0" rIns="0" tIns="0" bIns="0"/>
          <a:p>
            <a:pPr marL="216000" indent="-210240">
              <a:lnSpc>
                <a:spcPct val="100000"/>
              </a:lnSpc>
            </a:pPr>
            <a:r>
              <a:rPr b="1" lang="en-US" sz="2000" spc="-1" strike="noStrike">
                <a:latin typeface="Arial"/>
              </a:rPr>
              <a:t>The original data has been modified for the purpose of the course</a:t>
            </a:r>
            <a:endParaRPr b="0" lang="en-US" sz="2000" spc="-1" strike="noStrike">
              <a:latin typeface="Arial"/>
            </a:endParaRPr>
          </a:p>
        </p:txBody>
      </p:sp>
      <p:sp>
        <p:nvSpPr>
          <p:cNvPr id="1279" name="CustomShape 3"/>
          <p:cNvSpPr/>
          <p:nvPr/>
        </p:nvSpPr>
        <p:spPr>
          <a:xfrm>
            <a:off x="3884760" y="8685360"/>
            <a:ext cx="2965680" cy="451080"/>
          </a:xfrm>
          <a:prstGeom prst="rect">
            <a:avLst/>
          </a:prstGeom>
          <a:noFill/>
          <a:ln>
            <a:noFill/>
          </a:ln>
        </p:spPr>
        <p:style>
          <a:lnRef idx="0"/>
          <a:fillRef idx="0"/>
          <a:effectRef idx="0"/>
          <a:fontRef idx="minor"/>
        </p:style>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0" name="PlaceHolder 1"/>
          <p:cNvSpPr>
            <a:spLocks noGrp="1"/>
          </p:cNvSpPr>
          <p:nvPr>
            <p:ph type="sldImg"/>
          </p:nvPr>
        </p:nvSpPr>
        <p:spPr>
          <a:xfrm>
            <a:off x="1143000" y="685800"/>
            <a:ext cx="4566240" cy="3423240"/>
          </a:xfrm>
          <a:prstGeom prst="rect">
            <a:avLst/>
          </a:prstGeom>
        </p:spPr>
      </p:sp>
      <p:sp>
        <p:nvSpPr>
          <p:cNvPr id="1281" name="PlaceHolder 2"/>
          <p:cNvSpPr>
            <a:spLocks noGrp="1"/>
          </p:cNvSpPr>
          <p:nvPr>
            <p:ph type="body"/>
          </p:nvPr>
        </p:nvSpPr>
        <p:spPr>
          <a:xfrm>
            <a:off x="685800" y="4343400"/>
            <a:ext cx="5480280" cy="4108680"/>
          </a:xfrm>
          <a:prstGeom prst="rect">
            <a:avLst/>
          </a:prstGeom>
        </p:spPr>
        <p:txBody>
          <a:bodyPr lIns="0" rIns="0" tIns="0" bIns="0"/>
          <a:p>
            <a:pPr marL="216000" indent="-210240">
              <a:lnSpc>
                <a:spcPct val="100000"/>
              </a:lnSpc>
            </a:pPr>
            <a:r>
              <a:rPr b="1" lang="en-US" sz="2000" spc="-1" strike="noStrike">
                <a:latin typeface="Arial"/>
              </a:rPr>
              <a:t>The original data has been modified for the purpose of the course</a:t>
            </a:r>
            <a:endParaRPr b="0" lang="en-US" sz="2000" spc="-1" strike="noStrike">
              <a:latin typeface="Arial"/>
            </a:endParaRPr>
          </a:p>
        </p:txBody>
      </p:sp>
      <p:sp>
        <p:nvSpPr>
          <p:cNvPr id="1282" name="CustomShape 3"/>
          <p:cNvSpPr/>
          <p:nvPr/>
        </p:nvSpPr>
        <p:spPr>
          <a:xfrm>
            <a:off x="3884760" y="8685360"/>
            <a:ext cx="2965680" cy="451080"/>
          </a:xfrm>
          <a:prstGeom prst="rect">
            <a:avLst/>
          </a:prstGeom>
          <a:noFill/>
          <a:ln>
            <a:noFill/>
          </a:ln>
        </p:spPr>
        <p:style>
          <a:lnRef idx="0"/>
          <a:fillRef idx="0"/>
          <a:effectRef idx="0"/>
          <a:fontRef idx="minor"/>
        </p:style>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4" name="PlaceHolder 1"/>
          <p:cNvSpPr>
            <a:spLocks noGrp="1"/>
          </p:cNvSpPr>
          <p:nvPr>
            <p:ph type="sldImg"/>
          </p:nvPr>
        </p:nvSpPr>
        <p:spPr>
          <a:xfrm>
            <a:off x="1143000" y="685800"/>
            <a:ext cx="4569480" cy="3426480"/>
          </a:xfrm>
          <a:prstGeom prst="rect">
            <a:avLst/>
          </a:prstGeom>
        </p:spPr>
      </p:sp>
      <p:sp>
        <p:nvSpPr>
          <p:cNvPr id="975"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1" lang="en-US" sz="2000" spc="-1" strike="noStrike">
                <a:latin typeface="Arial"/>
              </a:rPr>
              <a:t>2 coffee breaks – 1 lunch / day   (en groupe at amphi)</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br/>
            <a:r>
              <a:rPr b="1" i="1" lang="en-US" sz="2000" spc="-1" strike="noStrike">
                <a:latin typeface="Arial"/>
              </a:rPr>
              <a:t>Morning</a:t>
            </a:r>
            <a:br/>
            <a:br/>
            <a:r>
              <a:rPr b="1" i="1" lang="en-US" sz="2000" spc="-1" strike="noStrike">
                <a:latin typeface="Arial"/>
              </a:rPr>
              <a:t>Getting ready to use R</a:t>
            </a:r>
            <a:br/>
            <a:r>
              <a:rPr b="0" lang="en-US" sz="2000" spc="-1" strike="noStrike">
                <a:latin typeface="Arial"/>
              </a:rPr>
              <a:t>- What is R, why you should it? </a:t>
            </a:r>
            <a:br/>
            <a:r>
              <a:rPr b="0" lang="en-US" sz="2000" spc="-1" strike="noStrike">
                <a:latin typeface="Arial"/>
              </a:rPr>
              <a:t>- R and R studio environments </a:t>
            </a:r>
            <a:br/>
            <a:r>
              <a:rPr b="0" lang="en-US" sz="2000" spc="-1" strike="noStrike">
                <a:latin typeface="Arial"/>
              </a:rPr>
              <a:t>    - Data management in your computer </a:t>
            </a:r>
            <a:br/>
            <a:r>
              <a:rPr b="0" lang="en-US" sz="2000" spc="-1" strike="noStrike">
                <a:latin typeface="Arial"/>
              </a:rPr>
              <a:t>    - Rstudio layout and components : console, script editor, working directory , R brain (workspace) , commenting, help, packages</a:t>
            </a:r>
            <a:br/>
            <a:r>
              <a:rPr b="0" lang="en-US" sz="2000" spc="-1" strike="noStrike">
                <a:latin typeface="Arial"/>
              </a:rPr>
              <a:t>    - R syntax and interacting with R</a:t>
            </a:r>
            <a:br/>
            <a:r>
              <a:rPr b="0" lang="en-US" sz="2000" spc="-1" strike="noStrike">
                <a:latin typeface="Arial"/>
              </a:rPr>
              <a:t>    </a:t>
            </a:r>
            <a:br/>
            <a:r>
              <a:rPr b="1" i="1" lang="en-US" sz="2000" spc="-1" strike="noStrike">
                <a:latin typeface="Arial"/>
              </a:rPr>
              <a:t>Afternoon</a:t>
            </a:r>
            <a:br/>
            <a:br/>
            <a:r>
              <a:rPr b="1" lang="en-US" sz="2000" spc="-1" strike="noStrike">
                <a:latin typeface="Arial"/>
              </a:rPr>
              <a:t>Import data in R</a:t>
            </a:r>
            <a:br/>
            <a:r>
              <a:rPr b="0" lang="en-US" sz="2000" spc="-1" strike="noStrike">
                <a:latin typeface="Arial"/>
              </a:rPr>
              <a:t>- Getting data into R ( formatting it first) and out of R  </a:t>
            </a:r>
            <a:br/>
            <a:r>
              <a:rPr b="0" lang="en-US" sz="2000" spc="-1" strike="noStrike">
                <a:latin typeface="Arial"/>
              </a:rPr>
              <a:t>- Summarizing your data</a:t>
            </a:r>
            <a:br/>
            <a:r>
              <a:rPr b="0" lang="en-US" sz="2000" spc="-1" strike="noStrike">
                <a:latin typeface="Arial"/>
              </a:rPr>
              <a:t>- Subsetting , aggregating it</a:t>
            </a:r>
            <a:br/>
            <a:r>
              <a:rPr b="0" lang="en-US" sz="2000" spc="-1" strike="noStrike">
                <a:latin typeface="Arial"/>
              </a:rPr>
              <a:t>   </a:t>
            </a:r>
            <a:br/>
            <a:br/>
            <a:br/>
            <a:r>
              <a:rPr b="1" i="1" lang="en-US" sz="2000" spc="-1" strike="noStrike">
                <a:latin typeface="Arial"/>
              </a:rPr>
              <a:t>Morning</a:t>
            </a:r>
            <a:br/>
            <a:br/>
            <a:r>
              <a:rPr b="1" lang="en-US" sz="2000" spc="-1" strike="noStrike">
                <a:latin typeface="Arial"/>
              </a:rPr>
              <a:t>Graphics in R</a:t>
            </a:r>
            <a:br/>
            <a:r>
              <a:rPr b="0" lang="en-US" sz="2000" spc="-1" strike="noStrike">
                <a:latin typeface="Arial"/>
              </a:rPr>
              <a:t>- Graphical exploration (scatter plot, bar plot, hist...)</a:t>
            </a:r>
            <a:br/>
            <a:r>
              <a:rPr b="0" lang="en-US" sz="2000" spc="-1" strike="noStrike">
                <a:latin typeface="Arial"/>
              </a:rPr>
              <a:t>- Graphics customisation </a:t>
            </a:r>
            <a:br/>
            <a:r>
              <a:rPr b="0" lang="en-US" sz="2000" spc="-1" strike="noStrike">
                <a:latin typeface="Arial"/>
              </a:rPr>
              <a:t>- Permanent graphic changes, redirecting graphics to different devices</a:t>
            </a:r>
            <a:br/>
            <a:br/>
            <a:r>
              <a:rPr b="1" i="1" lang="en-US" sz="2000" spc="-1" strike="noStrike">
                <a:latin typeface="Arial"/>
              </a:rPr>
              <a:t>Afternoon</a:t>
            </a:r>
            <a:br/>
            <a:br/>
            <a:r>
              <a:rPr b="1" lang="en-US" sz="2000" spc="-1" strike="noStrike">
                <a:latin typeface="Arial"/>
              </a:rPr>
              <a:t>Statistical analysis in R</a:t>
            </a:r>
            <a:br/>
            <a:r>
              <a:rPr b="0" lang="en-US" sz="2000" spc="-1" strike="noStrike">
                <a:latin typeface="Arial"/>
              </a:rPr>
              <a:t>    - Hypothesis testing (t test, cor, chissq test/ fisher test)</a:t>
            </a:r>
            <a:br/>
            <a:r>
              <a:rPr b="0" lang="en-US" sz="2000" spc="-1" strike="noStrike">
                <a:latin typeface="Arial"/>
              </a:rPr>
              <a:t>    - Statistical models (linear regression, analyse of variance, multiple comparisons)</a:t>
            </a:r>
            <a:br/>
            <a:br/>
            <a:r>
              <a:rPr b="1" lang="en-US" sz="2000" spc="-1" strike="noStrike">
                <a:latin typeface="Arial"/>
              </a:rPr>
              <a:t>BYOD (if it time allows) </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endParaRPr b="0" lang="en-US" sz="2000" spc="-1" strike="noStrike">
              <a:latin typeface="Arial"/>
            </a:endParaRPr>
          </a:p>
        </p:txBody>
      </p:sp>
      <p:sp>
        <p:nvSpPr>
          <p:cNvPr id="976"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9BA755CE-B8DA-4049-937B-8D2EF1ECEFDE}"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PlaceHolder 1"/>
          <p:cNvSpPr>
            <a:spLocks noGrp="1"/>
          </p:cNvSpPr>
          <p:nvPr>
            <p:ph type="sldImg"/>
          </p:nvPr>
        </p:nvSpPr>
        <p:spPr>
          <a:xfrm>
            <a:off x="1143000" y="685800"/>
            <a:ext cx="4569480" cy="3426480"/>
          </a:xfrm>
          <a:prstGeom prst="rect">
            <a:avLst/>
          </a:prstGeom>
        </p:spPr>
      </p:sp>
      <p:sp>
        <p:nvSpPr>
          <p:cNvPr id="978"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1" lang="en-US" sz="2000" spc="-1" strike="noStrike">
                <a:latin typeface="Arial"/>
              </a:rPr>
              <a:t>Day 1</a:t>
            </a:r>
            <a:br/>
            <a:r>
              <a:rPr b="1" i="1" lang="en-US" sz="2000" spc="-1" strike="noStrike">
                <a:latin typeface="Arial"/>
              </a:rPr>
              <a:t>Morning</a:t>
            </a:r>
            <a:br/>
            <a:br/>
            <a:r>
              <a:rPr b="1" i="1" lang="en-US" sz="2000" spc="-1" strike="noStrike">
                <a:latin typeface="Arial"/>
              </a:rPr>
              <a:t>Getting ready to use R</a:t>
            </a:r>
            <a:br/>
            <a:r>
              <a:rPr b="0" lang="en-US" sz="2000" spc="-1" strike="noStrike">
                <a:latin typeface="Arial"/>
              </a:rPr>
              <a:t>- What is R, why you should it? </a:t>
            </a:r>
            <a:br/>
            <a:r>
              <a:rPr b="0" lang="en-US" sz="2000" spc="-1" strike="noStrike">
                <a:latin typeface="Arial"/>
              </a:rPr>
              <a:t>- R and R studio environments </a:t>
            </a:r>
            <a:br/>
            <a:r>
              <a:rPr b="0" lang="en-US" sz="2000" spc="-1" strike="noStrike">
                <a:latin typeface="Arial"/>
              </a:rPr>
              <a:t>    - Data management in your computer </a:t>
            </a:r>
            <a:br/>
            <a:r>
              <a:rPr b="0" lang="en-US" sz="2000" spc="-1" strike="noStrike">
                <a:latin typeface="Arial"/>
              </a:rPr>
              <a:t>    - Rstudio layout and components : console, script editor, working directory , R brain (workspace) , commenting, help, packages</a:t>
            </a:r>
            <a:br/>
            <a:r>
              <a:rPr b="0" lang="en-US" sz="2000" spc="-1" strike="noStrike">
                <a:latin typeface="Arial"/>
              </a:rPr>
              <a:t>    - R syntax and interacting with R</a:t>
            </a:r>
            <a:br/>
            <a:r>
              <a:rPr b="0" lang="en-US" sz="2000" spc="-1" strike="noStrike">
                <a:latin typeface="Arial"/>
              </a:rPr>
              <a:t>    </a:t>
            </a:r>
            <a:br/>
            <a:r>
              <a:rPr b="1" i="1" lang="en-US" sz="2000" spc="-1" strike="noStrike">
                <a:latin typeface="Arial"/>
              </a:rPr>
              <a:t>Afternoon</a:t>
            </a:r>
            <a:br/>
            <a:br/>
            <a:r>
              <a:rPr b="1" lang="en-US" sz="2000" spc="-1" strike="noStrike">
                <a:latin typeface="Arial"/>
              </a:rPr>
              <a:t>Import data in R</a:t>
            </a:r>
            <a:br/>
            <a:r>
              <a:rPr b="0" lang="en-US" sz="2000" spc="-1" strike="noStrike">
                <a:latin typeface="Arial"/>
              </a:rPr>
              <a:t>- Getting data into R ( formatting it first) and out of R  </a:t>
            </a:r>
            <a:br/>
            <a:r>
              <a:rPr b="0" lang="en-US" sz="2000" spc="-1" strike="noStrike">
                <a:latin typeface="Arial"/>
              </a:rPr>
              <a:t>- Summarizing your data</a:t>
            </a:r>
            <a:br/>
            <a:r>
              <a:rPr b="0" lang="en-US" sz="2000" spc="-1" strike="noStrike">
                <a:latin typeface="Arial"/>
              </a:rPr>
              <a:t>- Subsetting , aggregating it</a:t>
            </a:r>
            <a:br/>
            <a:r>
              <a:rPr b="0" lang="en-US" sz="2000" spc="-1" strike="noStrike">
                <a:latin typeface="Arial"/>
              </a:rPr>
              <a:t>   </a:t>
            </a:r>
            <a:br/>
            <a:br/>
            <a:r>
              <a:rPr b="1" lang="en-US" sz="2000" spc="-1" strike="noStrike">
                <a:latin typeface="Arial"/>
              </a:rPr>
              <a:t>Day 2</a:t>
            </a:r>
            <a:br/>
            <a:r>
              <a:rPr b="1" i="1" lang="en-US" sz="2000" spc="-1" strike="noStrike">
                <a:latin typeface="Arial"/>
              </a:rPr>
              <a:t>Morning</a:t>
            </a:r>
            <a:br/>
            <a:br/>
            <a:r>
              <a:rPr b="1" lang="en-US" sz="2000" spc="-1" strike="noStrike">
                <a:latin typeface="Arial"/>
              </a:rPr>
              <a:t>Graphics in R</a:t>
            </a:r>
            <a:br/>
            <a:r>
              <a:rPr b="0" lang="en-US" sz="2000" spc="-1" strike="noStrike">
                <a:latin typeface="Arial"/>
              </a:rPr>
              <a:t>- Graphical exploration (scatter plot, bar plot, hist...)</a:t>
            </a:r>
            <a:br/>
            <a:r>
              <a:rPr b="0" lang="en-US" sz="2000" spc="-1" strike="noStrike">
                <a:latin typeface="Arial"/>
              </a:rPr>
              <a:t>- Graphics customisation </a:t>
            </a:r>
            <a:br/>
            <a:r>
              <a:rPr b="0" lang="en-US" sz="2000" spc="-1" strike="noStrike">
                <a:latin typeface="Arial"/>
              </a:rPr>
              <a:t>- Permanent graphic changes, redirecting graphics to different devices</a:t>
            </a:r>
            <a:br/>
            <a:br/>
            <a:r>
              <a:rPr b="1" i="1" lang="en-US" sz="2000" spc="-1" strike="noStrike">
                <a:latin typeface="Arial"/>
              </a:rPr>
              <a:t>Afternoon</a:t>
            </a:r>
            <a:br/>
            <a:br/>
            <a:r>
              <a:rPr b="1" lang="en-US" sz="2000" spc="-1" strike="noStrike">
                <a:latin typeface="Arial"/>
              </a:rPr>
              <a:t>Statistical analysis in R</a:t>
            </a:r>
            <a:br/>
            <a:r>
              <a:rPr b="0" lang="en-US" sz="2000" spc="-1" strike="noStrike">
                <a:latin typeface="Arial"/>
              </a:rPr>
              <a:t>    - Hypothesis testing (t test, cor, chissq test/ fisher test)</a:t>
            </a:r>
            <a:br/>
            <a:r>
              <a:rPr b="0" lang="en-US" sz="2000" spc="-1" strike="noStrike">
                <a:latin typeface="Arial"/>
              </a:rPr>
              <a:t>    - Statistical models (linear regression, analyse of variance, multiple comparisons)</a:t>
            </a:r>
            <a:br/>
            <a:br/>
            <a:r>
              <a:rPr b="1" lang="en-US" sz="2000" spc="-1" strike="noStrike">
                <a:latin typeface="Arial"/>
              </a:rPr>
              <a:t>BYOD (if it time allows) </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endParaRPr b="0" lang="en-US" sz="2000" spc="-1" strike="noStrike">
              <a:latin typeface="Arial"/>
            </a:endParaRPr>
          </a:p>
        </p:txBody>
      </p:sp>
      <p:sp>
        <p:nvSpPr>
          <p:cNvPr id="979"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EC652F9E-4B0E-482E-AF71-8299C589F622}"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PlaceHolder 1"/>
          <p:cNvSpPr>
            <a:spLocks noGrp="1"/>
          </p:cNvSpPr>
          <p:nvPr>
            <p:ph type="sldImg"/>
          </p:nvPr>
        </p:nvSpPr>
        <p:spPr>
          <a:xfrm>
            <a:off x="1143000" y="685800"/>
            <a:ext cx="4569480" cy="3426480"/>
          </a:xfrm>
          <a:prstGeom prst="rect">
            <a:avLst/>
          </a:prstGeom>
        </p:spPr>
      </p:sp>
      <p:sp>
        <p:nvSpPr>
          <p:cNvPr id="981"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982"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3AB7E091-E4D6-4FFF-A5BE-65FEF01062AF}"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3" name="PlaceHolder 1"/>
          <p:cNvSpPr>
            <a:spLocks noGrp="1"/>
          </p:cNvSpPr>
          <p:nvPr>
            <p:ph type="sldImg"/>
          </p:nvPr>
        </p:nvSpPr>
        <p:spPr>
          <a:xfrm>
            <a:off x="1143000" y="685800"/>
            <a:ext cx="4569480" cy="3426480"/>
          </a:xfrm>
          <a:prstGeom prst="rect">
            <a:avLst/>
          </a:prstGeom>
        </p:spPr>
      </p:sp>
      <p:sp>
        <p:nvSpPr>
          <p:cNvPr id="984"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985"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DF1B8997-C246-4E7D-8C68-0142DD8F94EE}"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6" name="PlaceHolder 1"/>
          <p:cNvSpPr>
            <a:spLocks noGrp="1"/>
          </p:cNvSpPr>
          <p:nvPr>
            <p:ph type="sldImg"/>
          </p:nvPr>
        </p:nvSpPr>
        <p:spPr>
          <a:xfrm>
            <a:off x="1143000" y="685800"/>
            <a:ext cx="4566240" cy="3423240"/>
          </a:xfrm>
          <a:prstGeom prst="rect">
            <a:avLst/>
          </a:prstGeom>
        </p:spPr>
      </p:sp>
      <p:sp>
        <p:nvSpPr>
          <p:cNvPr id="987" name="PlaceHolder 2"/>
          <p:cNvSpPr>
            <a:spLocks noGrp="1"/>
          </p:cNvSpPr>
          <p:nvPr>
            <p:ph type="body"/>
          </p:nvPr>
        </p:nvSpPr>
        <p:spPr>
          <a:xfrm>
            <a:off x="685800" y="4343400"/>
            <a:ext cx="5479920" cy="4108320"/>
          </a:xfrm>
          <a:prstGeom prst="rect">
            <a:avLst/>
          </a:prstGeom>
        </p:spPr>
        <p:txBody>
          <a:bodyPr lIns="0" rIns="0" tIns="0" bIns="0"/>
          <a:p>
            <a:pPr marL="216000" indent="-209880">
              <a:lnSpc>
                <a:spcPct val="100000"/>
              </a:lnSpc>
            </a:pPr>
            <a:r>
              <a:rPr b="0" lang="en-US" sz="2000" spc="-1" strike="noStrike">
                <a:latin typeface="Arial"/>
              </a:rPr>
              <a:t>General workflow to take advantage of R for your work:</a:t>
            </a:r>
            <a:endParaRPr b="0" lang="en-US" sz="2000" spc="-1" strike="noStrike">
              <a:latin typeface="Arial"/>
            </a:endParaRPr>
          </a:p>
          <a:p>
            <a:pPr marL="216000" indent="-209880">
              <a:lnSpc>
                <a:spcPct val="100000"/>
              </a:lnSpc>
            </a:pPr>
            <a:r>
              <a:rPr b="0" lang="en-US" sz="2000" spc="-1" strike="noStrike">
                <a:latin typeface="Arial"/>
              </a:rPr>
              <a:t>-specify your question very clearly. </a:t>
            </a:r>
            <a:endParaRPr b="0" lang="en-US" sz="2000" spc="-1" strike="noStrike">
              <a:latin typeface="Arial"/>
            </a:endParaRPr>
          </a:p>
          <a:p>
            <a:pPr marL="216000" indent="-209880">
              <a:lnSpc>
                <a:spcPct val="100000"/>
              </a:lnSpc>
            </a:pPr>
            <a:r>
              <a:rPr b="0" lang="en-US" sz="2000" spc="-1" strike="noStrike">
                <a:latin typeface="Arial"/>
              </a:rPr>
              <a:t>Your Question, what hypothesis you're making, what data you will collect, coming from different type of experiment ( simulation study, field study, lab study, measurement machine ) – this will be your dataset(s)</a:t>
            </a:r>
            <a:endParaRPr b="0" lang="en-US" sz="2000" spc="-1" strike="noStrike">
              <a:latin typeface="Arial"/>
            </a:endParaRPr>
          </a:p>
          <a:p>
            <a:pPr marL="216000" indent="-209880">
              <a:lnSpc>
                <a:spcPct val="100000"/>
              </a:lnSpc>
            </a:pPr>
            <a:r>
              <a:rPr b="0" lang="en-US" sz="2000" spc="-1" strike="noStrike">
                <a:latin typeface="Arial"/>
              </a:rPr>
              <a:t>-design your experiment  very </a:t>
            </a:r>
            <a:endParaRPr b="0" lang="en-US" sz="2000" spc="-1" strike="noStrike">
              <a:latin typeface="Arial"/>
            </a:endParaRPr>
          </a:p>
          <a:p>
            <a:pPr marL="216000" indent="-209880">
              <a:lnSpc>
                <a:spcPct val="100000"/>
              </a:lnSpc>
            </a:pPr>
            <a:r>
              <a:rPr b="0" lang="en-US" sz="2000" spc="-1" strike="noStrike">
                <a:latin typeface="Arial"/>
              </a:rPr>
              <a:t>well</a:t>
            </a:r>
            <a:endParaRPr b="0" lang="en-US" sz="2000" spc="-1" strike="noStrike">
              <a:latin typeface="Arial"/>
            </a:endParaRPr>
          </a:p>
          <a:p>
            <a:pPr marL="216000" indent="-209880">
              <a:lnSpc>
                <a:spcPct val="100000"/>
              </a:lnSpc>
            </a:pPr>
            <a:r>
              <a:rPr b="0" lang="en-US" sz="2000" spc="-1" strike="noStrike">
                <a:latin typeface="Arial"/>
              </a:rPr>
              <a:t>-format your dataset nicely</a:t>
            </a:r>
            <a:endParaRPr b="0" lang="en-US" sz="2000" spc="-1" strike="noStrike">
              <a:latin typeface="Arial"/>
            </a:endParaRPr>
          </a:p>
          <a:p>
            <a:pPr marL="216000" indent="-209880">
              <a:lnSpc>
                <a:spcPct val="100000"/>
              </a:lnSpc>
            </a:pPr>
            <a:endParaRPr b="0" lang="en-US" sz="2000" spc="-1" strike="noStrike">
              <a:latin typeface="Arial"/>
            </a:endParaRPr>
          </a:p>
          <a:p>
            <a:pPr marL="216000" indent="-209880">
              <a:lnSpc>
                <a:spcPct val="100000"/>
              </a:lnSpc>
            </a:pPr>
            <a:r>
              <a:rPr b="0" lang="en-US" sz="2000" spc="-1" strike="noStrike">
                <a:latin typeface="Arial"/>
              </a:rPr>
              <a:t>Tidy step: checking some variables are of the correct type, manipulating the structure of the data</a:t>
            </a:r>
            <a:endParaRPr b="0" lang="en-US" sz="2000" spc="-1" strike="noStrike">
              <a:latin typeface="Arial"/>
            </a:endParaRPr>
          </a:p>
          <a:p>
            <a:pPr marL="216000" indent="-209880">
              <a:lnSpc>
                <a:spcPct val="100000"/>
              </a:lnSpc>
            </a:pPr>
            <a:r>
              <a:rPr b="0" lang="en-US" sz="2000" spc="-1" strike="noStrike">
                <a:latin typeface="Arial"/>
              </a:rPr>
              <a:t>Explore in terms of graph, table, summary stats to get an idea of the answer(s)</a:t>
            </a:r>
            <a:endParaRPr b="0" lang="en-US" sz="2000" spc="-1" strike="noStrike">
              <a:latin typeface="Arial"/>
            </a:endParaRPr>
          </a:p>
          <a:p>
            <a:pPr marL="216000" indent="-209880">
              <a:lnSpc>
                <a:spcPct val="100000"/>
              </a:lnSpc>
            </a:pPr>
            <a:endParaRPr b="0" lang="en-US" sz="2000" spc="-1" strike="noStrike">
              <a:latin typeface="Arial"/>
            </a:endParaRPr>
          </a:p>
          <a:p>
            <a:pPr marL="216000" indent="-209880">
              <a:lnSpc>
                <a:spcPct val="100000"/>
              </a:lnSpc>
            </a:pPr>
            <a:r>
              <a:rPr b="0" lang="en-US" sz="2000" spc="-1" strike="noStrike">
                <a:latin typeface="Arial"/>
              </a:rPr>
              <a:t>Stats will give you a reliable Answer to confirm the question, confirming that the graphs gave you a reliable answer</a:t>
            </a:r>
            <a:endParaRPr b="0" lang="en-US" sz="2000" spc="-1" strike="noStrike">
              <a:latin typeface="Arial"/>
            </a:endParaRPr>
          </a:p>
          <a:p>
            <a:pPr marL="216000" indent="-209880">
              <a:lnSpc>
                <a:spcPct val="100000"/>
              </a:lnSpc>
            </a:pPr>
            <a:r>
              <a:rPr b="0" lang="en-US" sz="2000" spc="-1" strike="noStrike">
                <a:latin typeface="Arial"/>
              </a:rPr>
              <a:t>Communicate answer, data, graphs to colleagues, boss: report, publication , summary – reproducible research and it is essential otherwise the previous steps were meaningless</a:t>
            </a:r>
            <a:endParaRPr b="0" lang="en-US" sz="2000" spc="-1" strike="noStrike">
              <a:latin typeface="Arial"/>
            </a:endParaRPr>
          </a:p>
        </p:txBody>
      </p:sp>
      <p:sp>
        <p:nvSpPr>
          <p:cNvPr id="988"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PlaceHolder 1"/>
          <p:cNvSpPr>
            <a:spLocks noGrp="1"/>
          </p:cNvSpPr>
          <p:nvPr>
            <p:ph type="sldImg"/>
          </p:nvPr>
        </p:nvSpPr>
        <p:spPr>
          <a:xfrm>
            <a:off x="1143000" y="685800"/>
            <a:ext cx="4569480" cy="3426480"/>
          </a:xfrm>
          <a:prstGeom prst="rect">
            <a:avLst/>
          </a:prstGeom>
        </p:spPr>
      </p:sp>
      <p:sp>
        <p:nvSpPr>
          <p:cNvPr id="990"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991"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EF667F7F-3815-4A87-8DA3-3A0079D9A9A2}"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PlaceHolder 1"/>
          <p:cNvSpPr>
            <a:spLocks noGrp="1"/>
          </p:cNvSpPr>
          <p:nvPr>
            <p:ph type="sldImg"/>
          </p:nvPr>
        </p:nvSpPr>
        <p:spPr>
          <a:xfrm>
            <a:off x="1143000" y="685800"/>
            <a:ext cx="4569480" cy="3426480"/>
          </a:xfrm>
          <a:prstGeom prst="rect">
            <a:avLst/>
          </a:prstGeom>
        </p:spPr>
      </p:sp>
      <p:sp>
        <p:nvSpPr>
          <p:cNvPr id="993"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1" lang="en-US" sz="2000" spc="-1" strike="noStrike">
                <a:latin typeface="Arial"/>
              </a:rPr>
              <a:t>New version every six months</a:t>
            </a:r>
            <a:endParaRPr b="0" lang="en-US" sz="2000" spc="-1" strike="noStrike">
              <a:latin typeface="Arial"/>
            </a:endParaRPr>
          </a:p>
          <a:p>
            <a:pPr marL="216000" indent="-214200">
              <a:lnSpc>
                <a:spcPct val="100000"/>
              </a:lnSpc>
            </a:pPr>
            <a:r>
              <a:rPr b="0" lang="en-US" sz="1200" spc="-1" strike="noStrike">
                <a:solidFill>
                  <a:srgbClr val="000000"/>
                </a:solidFill>
                <a:latin typeface="+mn-lt"/>
                <a:ea typeface="+mn-ea"/>
              </a:rPr>
              <a:t>Also an inconvenience! Especially for SysAdmins.</a:t>
            </a:r>
            <a:endParaRPr b="0" lang="en-US" sz="1200" spc="-1" strike="noStrike">
              <a:latin typeface="Arial"/>
            </a:endParaRPr>
          </a:p>
        </p:txBody>
      </p:sp>
      <p:sp>
        <p:nvSpPr>
          <p:cNvPr id="994"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46EFEEE6-0A41-46DC-B281-0094CB569EA2}"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PlaceHolder 1"/>
          <p:cNvSpPr>
            <a:spLocks noGrp="1"/>
          </p:cNvSpPr>
          <p:nvPr>
            <p:ph type="sldImg"/>
          </p:nvPr>
        </p:nvSpPr>
        <p:spPr>
          <a:xfrm>
            <a:off x="1143000" y="685800"/>
            <a:ext cx="4566240" cy="3423240"/>
          </a:xfrm>
          <a:prstGeom prst="rect">
            <a:avLst/>
          </a:prstGeom>
        </p:spPr>
      </p:sp>
      <p:sp>
        <p:nvSpPr>
          <p:cNvPr id="942" name="PlaceHolder 2"/>
          <p:cNvSpPr>
            <a:spLocks noGrp="1"/>
          </p:cNvSpPr>
          <p:nvPr>
            <p:ph type="body"/>
          </p:nvPr>
        </p:nvSpPr>
        <p:spPr>
          <a:xfrm>
            <a:off x="685800" y="4343400"/>
            <a:ext cx="5479920" cy="4108320"/>
          </a:xfrm>
          <a:prstGeom prst="rect">
            <a:avLst/>
          </a:prstGeom>
        </p:spPr>
        <p:txBody>
          <a:bodyPr lIns="0" rIns="0" tIns="0" bIns="0"/>
          <a:p>
            <a:pPr marL="216000" indent="-209880">
              <a:lnSpc>
                <a:spcPct val="100000"/>
              </a:lnSpc>
            </a:pPr>
            <a:br/>
            <a:r>
              <a:rPr b="1" lang="en-US" sz="2000" spc="-1" strike="noStrike">
                <a:latin typeface="Arial"/>
              </a:rPr>
              <a:t>This pad text is synchronized as you type, so that everyone viewing this page sees the same content. This allows you to collaborate together, share questions, pieces of code, chat ...Feel free to use it as much as you want. If you want to be identified, enter your name on the right side of the page.</a:t>
            </a:r>
            <a:endParaRPr b="0" lang="en-US" sz="2000" spc="-1" strike="noStrike">
              <a:latin typeface="Arial"/>
            </a:endParaRPr>
          </a:p>
        </p:txBody>
      </p:sp>
      <p:sp>
        <p:nvSpPr>
          <p:cNvPr id="943"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 name="PlaceHolder 1"/>
          <p:cNvSpPr>
            <a:spLocks noGrp="1"/>
          </p:cNvSpPr>
          <p:nvPr>
            <p:ph type="sldImg"/>
          </p:nvPr>
        </p:nvSpPr>
        <p:spPr>
          <a:xfrm>
            <a:off x="1143000" y="685800"/>
            <a:ext cx="4569480" cy="3426480"/>
          </a:xfrm>
          <a:prstGeom prst="rect">
            <a:avLst/>
          </a:prstGeom>
        </p:spPr>
      </p:sp>
      <p:sp>
        <p:nvSpPr>
          <p:cNvPr id="996"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997"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CDFF2BD3-15D9-4907-BB5C-7C4977D786A8}"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8" name="PlaceHolder 1"/>
          <p:cNvSpPr>
            <a:spLocks noGrp="1"/>
          </p:cNvSpPr>
          <p:nvPr>
            <p:ph type="sldImg"/>
          </p:nvPr>
        </p:nvSpPr>
        <p:spPr>
          <a:xfrm>
            <a:off x="1143000" y="685800"/>
            <a:ext cx="4569480" cy="3426480"/>
          </a:xfrm>
          <a:prstGeom prst="rect">
            <a:avLst/>
          </a:prstGeom>
        </p:spPr>
      </p:sp>
      <p:sp>
        <p:nvSpPr>
          <p:cNvPr id="999"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1" lang="en-US" sz="1200" spc="-1" strike="noStrike">
                <a:solidFill>
                  <a:srgbClr val="000000"/>
                </a:solidFill>
                <a:latin typeface="+mn-lt"/>
                <a:ea typeface="+mn-ea"/>
              </a:rPr>
              <a:t>Perhaps a word on the actual installation steps - even just to say that they're relatively straightforward and that the choices don't affect things much.</a:t>
            </a:r>
            <a:endParaRPr b="0" lang="en-US" sz="1200" spc="-1" strike="noStrike">
              <a:latin typeface="Arial"/>
            </a:endParaRPr>
          </a:p>
        </p:txBody>
      </p:sp>
      <p:sp>
        <p:nvSpPr>
          <p:cNvPr id="1000"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C7AAA0D9-1B9D-4F77-85B6-553F67D9D1E8}"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1" name="PlaceHolder 1"/>
          <p:cNvSpPr>
            <a:spLocks noGrp="1"/>
          </p:cNvSpPr>
          <p:nvPr>
            <p:ph type="sldImg"/>
          </p:nvPr>
        </p:nvSpPr>
        <p:spPr>
          <a:xfrm>
            <a:off x="1143000" y="685800"/>
            <a:ext cx="4569480" cy="3426480"/>
          </a:xfrm>
          <a:prstGeom prst="rect">
            <a:avLst/>
          </a:prstGeom>
        </p:spPr>
      </p:sp>
      <p:sp>
        <p:nvSpPr>
          <p:cNvPr id="1002"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1003"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95B8D34F-26A1-415B-B696-0B64163D9F1C}"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4" name="PlaceHolder 1"/>
          <p:cNvSpPr>
            <a:spLocks noGrp="1"/>
          </p:cNvSpPr>
          <p:nvPr>
            <p:ph type="sldImg"/>
          </p:nvPr>
        </p:nvSpPr>
        <p:spPr>
          <a:xfrm>
            <a:off x="1143000" y="685800"/>
            <a:ext cx="4569480" cy="3426480"/>
          </a:xfrm>
          <a:prstGeom prst="rect">
            <a:avLst/>
          </a:prstGeom>
        </p:spPr>
      </p:sp>
      <p:sp>
        <p:nvSpPr>
          <p:cNvPr id="1005"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1" lang="en-US" sz="2000" spc="-1" strike="noStrike">
                <a:latin typeface="Arial"/>
              </a:rPr>
              <a:t>Almost all what you will learn with R studio is applicable to R</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1" lang="en-US" sz="1200" spc="-1" strike="noStrike">
                <a:solidFill>
                  <a:srgbClr val="000000"/>
                </a:solidFill>
                <a:latin typeface="+mn-lt"/>
                <a:ea typeface="+mn-ea"/>
              </a:rPr>
              <a:t>Also</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 a text file viewer/editor (i.e. on files other than .R) that can even be used to edit data (e.g. CSV) files, </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 and a data frame viewer.</a:t>
            </a:r>
            <a:endParaRPr b="0" lang="en-US" sz="1200" spc="-1" strike="noStrike">
              <a:latin typeface="Arial"/>
            </a:endParaRPr>
          </a:p>
        </p:txBody>
      </p:sp>
      <p:sp>
        <p:nvSpPr>
          <p:cNvPr id="1006"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C2C69EFB-7204-44B2-8111-BDEE63FA30C8}"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7" name="PlaceHolder 1"/>
          <p:cNvSpPr>
            <a:spLocks noGrp="1"/>
          </p:cNvSpPr>
          <p:nvPr>
            <p:ph type="sldImg"/>
          </p:nvPr>
        </p:nvSpPr>
        <p:spPr>
          <a:xfrm>
            <a:off x="1143000" y="685800"/>
            <a:ext cx="4569480" cy="3426480"/>
          </a:xfrm>
          <a:prstGeom prst="rect">
            <a:avLst/>
          </a:prstGeom>
        </p:spPr>
      </p:sp>
      <p:sp>
        <p:nvSpPr>
          <p:cNvPr id="1008"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0" lang="en-US" sz="2000" spc="-1" strike="noStrike">
                <a:latin typeface="Arial"/>
              </a:rPr>
              <a:t>Connections panel: RStudio 1.1 includes a new Connection wizard which makes it easy to connect to any data source on your system.</a:t>
            </a:r>
            <a:endParaRPr b="0" lang="en-US" sz="2000" spc="-1" strike="noStrike">
              <a:latin typeface="Arial"/>
            </a:endParaRPr>
          </a:p>
          <a:p>
            <a:pPr marL="216000" indent="-214200">
              <a:lnSpc>
                <a:spcPct val="100000"/>
              </a:lnSpc>
            </a:pPr>
            <a:endParaRPr b="0" lang="en-US" sz="2000" spc="-1" strike="noStrike">
              <a:latin typeface="Arial"/>
            </a:endParaRPr>
          </a:p>
        </p:txBody>
      </p:sp>
      <p:sp>
        <p:nvSpPr>
          <p:cNvPr id="1009"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2D53E598-2F1F-4FDA-ADD3-52C1C98923BB}"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0" name="PlaceHolder 1"/>
          <p:cNvSpPr>
            <a:spLocks noGrp="1"/>
          </p:cNvSpPr>
          <p:nvPr>
            <p:ph type="sldImg"/>
          </p:nvPr>
        </p:nvSpPr>
        <p:spPr>
          <a:xfrm>
            <a:off x="1143000" y="685800"/>
            <a:ext cx="4569480" cy="3426480"/>
          </a:xfrm>
          <a:prstGeom prst="rect">
            <a:avLst/>
          </a:prstGeom>
        </p:spPr>
      </p:sp>
      <p:sp>
        <p:nvSpPr>
          <p:cNvPr id="1011"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Rstudio provides a way to save a lots of the files you're a working on all together in one packagee/project. A project is associated with a folder/directory</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2000" spc="-1" strike="noStrike">
                <a:latin typeface="Arial"/>
              </a:rPr>
              <a:t>Start a project in a brand new working directory  or </a:t>
            </a:r>
            <a:r>
              <a:rPr b="1" lang="en-US" sz="2000" spc="-1" strike="noStrike">
                <a:latin typeface="Arial"/>
              </a:rPr>
              <a:t>an existing one (associate a project with an existing working directory)</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2000" spc="-1" strike="noStrike">
                <a:latin typeface="Arial"/>
              </a:rPr>
              <a:t>The project name appear in the upper right art of the toolbar (active project)</a:t>
            </a:r>
            <a:endParaRPr b="0" lang="en-US" sz="2000" spc="-1" strike="noStrike">
              <a:latin typeface="Arial"/>
            </a:endParaRPr>
          </a:p>
          <a:p>
            <a:pPr marL="216000" indent="-213840">
              <a:lnSpc>
                <a:spcPct val="100000"/>
              </a:lnSpc>
            </a:pPr>
            <a:r>
              <a:rPr b="0" lang="en-US" sz="2000" spc="-1" strike="noStrike">
                <a:latin typeface="Arial"/>
              </a:rPr>
              <a:t>The working directory becomes the directory of your project (try getwd())  : wd  is the place where </a:t>
            </a:r>
            <a:r>
              <a:rPr b="0" lang="en-US" sz="2000" spc="-1" strike="noStrike">
                <a:solidFill>
                  <a:srgbClr val="4f81bd"/>
                </a:solidFill>
                <a:latin typeface="Arial"/>
              </a:rPr>
              <a:t>R will look for files to execute and where it will save files. By default R uses its own system directory.</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2000" spc="-1" strike="noStrike">
                <a:solidFill>
                  <a:srgbClr val="4f81bd"/>
                </a:solidFill>
                <a:latin typeface="Arial"/>
              </a:rPr>
              <a:t>You can open a new script and save it in the working directory </a:t>
            </a:r>
            <a:endParaRPr b="0" lang="en-US" sz="2000" spc="-1" strike="noStrike">
              <a:latin typeface="Arial"/>
            </a:endParaRPr>
          </a:p>
          <a:p>
            <a:pPr marL="216000" indent="-213840">
              <a:lnSpc>
                <a:spcPct val="100000"/>
              </a:lnSpc>
            </a:pPr>
            <a:r>
              <a:rPr b="0" lang="en-US" sz="2000" spc="-1" strike="noStrike">
                <a:solidFill>
                  <a:srgbClr val="4f81bd"/>
                </a:solidFill>
                <a:latin typeface="Arial"/>
              </a:rPr>
              <a:t>You can create variables in your script/console and save it</a:t>
            </a:r>
            <a:endParaRPr b="0" lang="en-US" sz="2000" spc="-1" strike="noStrike">
              <a:latin typeface="Arial"/>
            </a:endParaRPr>
          </a:p>
          <a:p>
            <a:pPr marL="216000" indent="-213840">
              <a:lnSpc>
                <a:spcPct val="100000"/>
              </a:lnSpc>
            </a:pPr>
            <a:r>
              <a:rPr b="0" lang="en-US" sz="2000" spc="-1" strike="noStrike">
                <a:solidFill>
                  <a:srgbClr val="4f81bd"/>
                </a:solidFill>
                <a:latin typeface="Arial"/>
              </a:rPr>
              <a:t>Then you can close your project (upper right part), by default it will ask you if you want to save you workspace into your working directory (default behaviour that can be changed)</a:t>
            </a:r>
            <a:endParaRPr b="0" lang="en-US" sz="2000" spc="-1" strike="noStrike">
              <a:latin typeface="Arial"/>
            </a:endParaRPr>
          </a:p>
          <a:p>
            <a:pPr marL="216000" indent="-213840">
              <a:lnSpc>
                <a:spcPct val="100000"/>
              </a:lnSpc>
            </a:pPr>
            <a:r>
              <a:rPr b="0" lang="en-US" sz="2000" spc="-1" strike="noStrike">
                <a:solidFill>
                  <a:srgbClr val="4f81bd"/>
                </a:solidFill>
                <a:latin typeface="Arial"/>
              </a:rPr>
              <a:t>Then you can go and have a look at your project folder on your HD and you will see you a .Rproj file </a:t>
            </a:r>
            <a:endParaRPr b="0" lang="en-US" sz="2000" spc="-1" strike="noStrike">
              <a:latin typeface="Arial"/>
            </a:endParaRPr>
          </a:p>
          <a:p>
            <a:pPr marL="216000" indent="-213840">
              <a:lnSpc>
                <a:spcPct val="100000"/>
              </a:lnSpc>
            </a:pPr>
            <a:r>
              <a:rPr b="0" lang="en-US" sz="2000" spc="-1" strike="noStrike">
                <a:solidFill>
                  <a:srgbClr val="4f81bd"/>
                </a:solidFill>
                <a:latin typeface="Arial"/>
              </a:rPr>
              <a:t>See on the terminal the hidden files</a:t>
            </a:r>
            <a:endParaRPr b="0" lang="en-US" sz="2000" spc="-1" strike="noStrike">
              <a:latin typeface="Arial"/>
            </a:endParaRPr>
          </a:p>
          <a:p>
            <a:pPr marL="216000" indent="-213840">
              <a:lnSpc>
                <a:spcPct val="100000"/>
              </a:lnSpc>
            </a:pPr>
            <a:r>
              <a:rPr b="0" lang="en-US" sz="2000" spc="-1" strike="noStrike">
                <a:solidFill>
                  <a:srgbClr val="4f81bd"/>
                </a:solidFill>
                <a:latin typeface="Arial"/>
              </a:rPr>
              <a:t>Then go back to your folder on your HD, double clik on the project, it will open the project (see uper right) and reopen the script, reload the variables and history</a:t>
            </a:r>
            <a:endParaRPr b="0" lang="en-US" sz="2000" spc="-1" strike="noStrike">
              <a:latin typeface="Arial"/>
            </a:endParaRPr>
          </a:p>
          <a:p>
            <a:pPr marL="216000" indent="-213840">
              <a:lnSpc>
                <a:spcPct val="100000"/>
              </a:lnSpc>
            </a:pPr>
            <a:r>
              <a:rPr b="1" lang="en-US" sz="2000" spc="-1" strike="noStrike">
                <a:solidFill>
                  <a:srgbClr val="4f81bd"/>
                </a:solidFill>
                <a:latin typeface="Arial"/>
              </a:rPr>
              <a:t>Project is a way to have all of those things together in a convenient format</a:t>
            </a:r>
            <a:endParaRPr b="0" lang="en-US" sz="2000" spc="-1" strike="noStrike">
              <a:latin typeface="Arial"/>
            </a:endParaRPr>
          </a:p>
        </p:txBody>
      </p:sp>
      <p:sp>
        <p:nvSpPr>
          <p:cNvPr id="1012"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19C1323E-C129-46A2-9189-ACF27CFE4DB1}"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3" name="PlaceHolder 1"/>
          <p:cNvSpPr>
            <a:spLocks noGrp="1"/>
          </p:cNvSpPr>
          <p:nvPr>
            <p:ph type="sldImg"/>
          </p:nvPr>
        </p:nvSpPr>
        <p:spPr>
          <a:xfrm>
            <a:off x="1143000" y="685800"/>
            <a:ext cx="4566240" cy="3423240"/>
          </a:xfrm>
          <a:prstGeom prst="rect">
            <a:avLst/>
          </a:prstGeom>
        </p:spPr>
      </p:sp>
      <p:sp>
        <p:nvSpPr>
          <p:cNvPr id="1014" name="PlaceHolder 2"/>
          <p:cNvSpPr>
            <a:spLocks noGrp="1"/>
          </p:cNvSpPr>
          <p:nvPr>
            <p:ph type="body"/>
          </p:nvPr>
        </p:nvSpPr>
        <p:spPr>
          <a:xfrm>
            <a:off x="685800" y="4343400"/>
            <a:ext cx="5480280" cy="4108680"/>
          </a:xfrm>
          <a:prstGeom prst="rect">
            <a:avLst/>
          </a:prstGeom>
        </p:spPr>
        <p:txBody>
          <a:bodyPr lIns="0" rIns="0" tIns="0" bIns="0"/>
          <a:p>
            <a:pPr marL="216000" indent="-213840">
              <a:lnSpc>
                <a:spcPct val="100000"/>
              </a:lnSpc>
            </a:pPr>
            <a:r>
              <a:rPr b="0" lang="en-US" sz="2000" spc="-1" strike="noStrike">
                <a:latin typeface="Arial"/>
              </a:rPr>
              <a:t>Works best when demonstrated live and students follow along rather than letting them try it by themselves.</a:t>
            </a:r>
            <a:endParaRPr b="0" lang="en-US" sz="2000" spc="-1" strike="noStrike">
              <a:latin typeface="Arial"/>
            </a:endParaRPr>
          </a:p>
        </p:txBody>
      </p:sp>
      <p:sp>
        <p:nvSpPr>
          <p:cNvPr id="1015" name="CustomShape 3"/>
          <p:cNvSpPr/>
          <p:nvPr/>
        </p:nvSpPr>
        <p:spPr>
          <a:xfrm>
            <a:off x="3884760" y="8685360"/>
            <a:ext cx="2965680" cy="451080"/>
          </a:xfrm>
          <a:prstGeom prst="rect">
            <a:avLst/>
          </a:prstGeom>
          <a:noFill/>
          <a:ln>
            <a:noFill/>
          </a:ln>
        </p:spPr>
        <p:style>
          <a:lnRef idx="0"/>
          <a:fillRef idx="0"/>
          <a:effectRef idx="0"/>
          <a:fontRef idx="minor"/>
        </p:style>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PlaceHolder 1"/>
          <p:cNvSpPr>
            <a:spLocks noGrp="1"/>
          </p:cNvSpPr>
          <p:nvPr>
            <p:ph type="sldImg"/>
          </p:nvPr>
        </p:nvSpPr>
        <p:spPr>
          <a:xfrm>
            <a:off x="1143000" y="685800"/>
            <a:ext cx="4566240" cy="3423240"/>
          </a:xfrm>
          <a:prstGeom prst="rect">
            <a:avLst/>
          </a:prstGeom>
        </p:spPr>
      </p:sp>
      <p:sp>
        <p:nvSpPr>
          <p:cNvPr id="945" name="PlaceHolder 2"/>
          <p:cNvSpPr>
            <a:spLocks noGrp="1"/>
          </p:cNvSpPr>
          <p:nvPr>
            <p:ph type="body"/>
          </p:nvPr>
        </p:nvSpPr>
        <p:spPr>
          <a:xfrm>
            <a:off x="685800" y="4343400"/>
            <a:ext cx="5479920" cy="4108320"/>
          </a:xfrm>
          <a:prstGeom prst="rect">
            <a:avLst/>
          </a:prstGeom>
        </p:spPr>
        <p:txBody>
          <a:bodyPr lIns="0" rIns="0" tIns="0" bIns="0"/>
          <a:p>
            <a:pPr marL="216000" indent="-209880">
              <a:lnSpc>
                <a:spcPct val="100000"/>
              </a:lnSpc>
            </a:pPr>
            <a:br/>
            <a:r>
              <a:rPr b="1" lang="en-US" sz="2000" spc="-1" strike="noStrike">
                <a:latin typeface="Arial"/>
              </a:rPr>
              <a:t>This pad text is synchronized as you type, so that everyone viewing this page sees the same content. This allows you to collaborate together, share questions, pieces of code, chat ...Feel free to use it as much as you want. If you want to be identified, enter your name on the right side of the page.</a:t>
            </a:r>
            <a:endParaRPr b="0" lang="en-US" sz="2000" spc="-1" strike="noStrike">
              <a:latin typeface="Arial"/>
            </a:endParaRPr>
          </a:p>
        </p:txBody>
      </p:sp>
      <p:sp>
        <p:nvSpPr>
          <p:cNvPr id="946"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6" name="PlaceHolder 1"/>
          <p:cNvSpPr>
            <a:spLocks noGrp="1"/>
          </p:cNvSpPr>
          <p:nvPr>
            <p:ph type="sldImg"/>
          </p:nvPr>
        </p:nvSpPr>
        <p:spPr>
          <a:xfrm>
            <a:off x="1143000" y="685800"/>
            <a:ext cx="4569480" cy="3426480"/>
          </a:xfrm>
          <a:prstGeom prst="rect">
            <a:avLst/>
          </a:prstGeom>
        </p:spPr>
      </p:sp>
      <p:sp>
        <p:nvSpPr>
          <p:cNvPr id="1017"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1200" spc="-1" strike="noStrike">
                <a:solidFill>
                  <a:srgbClr val="000000"/>
                </a:solidFill>
                <a:latin typeface="+mn-lt"/>
                <a:ea typeface="+mn-ea"/>
              </a:rPr>
              <a:t>From a biologist/user viewpoint, a "variable" is most often going to be a vector - e.g. a standalone vector object, or a specific column in a dataframe or matrix. </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Also, when using functions, from the function's viewpoint, objects passed to it are "arguments".</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All in all, I would try and avoid confusion by calling R objects "objects" and restricting the use of the word "variable" to vector objects only.</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Maybe insist on the difference between things stored in files and things stored in R's environment? Maybe later, when you can show them the files and the environment using RStudio???</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r>
              <a:rPr b="0" lang="en-US" sz="2000" spc="-1" strike="noStrike">
                <a:solidFill>
                  <a:srgbClr val="000000"/>
                </a:solidFill>
                <a:latin typeface="+mn-lt"/>
                <a:ea typeface="+mn-ea"/>
              </a:rPr>
              <a:t>Mean(x): </a:t>
            </a:r>
            <a:r>
              <a:rPr b="0" lang="en-US" sz="1200" spc="-1" strike="noStrike">
                <a:solidFill>
                  <a:srgbClr val="000000"/>
                </a:solidFill>
                <a:latin typeface="+mn-lt"/>
                <a:ea typeface="+mn-ea"/>
              </a:rPr>
              <a:t>the mean of the values stored in vector x, representing the measures for variable x.</a:t>
            </a:r>
            <a:endParaRPr b="0" lang="en-US" sz="1200" spc="-1" strike="noStrike">
              <a:latin typeface="Arial"/>
            </a:endParaRPr>
          </a:p>
          <a:p>
            <a:pPr marL="216000" indent="-213840">
              <a:lnSpc>
                <a:spcPct val="100000"/>
              </a:lnSpc>
            </a:pPr>
            <a:r>
              <a:rPr b="0" lang="en-US" sz="2000" spc="-1" strike="noStrike">
                <a:solidFill>
                  <a:srgbClr val="000000"/>
                </a:solidFill>
                <a:latin typeface="+mn-lt"/>
                <a:ea typeface="+mn-ea"/>
              </a:rPr>
              <a:t>These parentheses can be empty (as we have seen e.g. with the q() command), but they must be present for the function to be run (otherwise, the code of the function will be displayed).</a:t>
            </a:r>
            <a:endParaRPr b="0" lang="en-US" sz="2000" spc="-1" strike="noStrike">
              <a:latin typeface="Arial"/>
            </a:endParaRPr>
          </a:p>
          <a:p>
            <a:pPr marL="216000" indent="-213840">
              <a:lnSpc>
                <a:spcPct val="100000"/>
              </a:lnSpc>
            </a:pPr>
            <a:endParaRPr b="0" lang="en-US" sz="2000" spc="-1" strike="noStrike">
              <a:latin typeface="Arial"/>
            </a:endParaRPr>
          </a:p>
        </p:txBody>
      </p:sp>
      <p:sp>
        <p:nvSpPr>
          <p:cNvPr id="1018"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35AD0BD7-3D30-4D66-AA50-D2D2AEECA004}"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9" name="PlaceHolder 1"/>
          <p:cNvSpPr>
            <a:spLocks noGrp="1"/>
          </p:cNvSpPr>
          <p:nvPr>
            <p:ph type="sldImg"/>
          </p:nvPr>
        </p:nvSpPr>
        <p:spPr>
          <a:xfrm>
            <a:off x="1143000" y="685800"/>
            <a:ext cx="4569480" cy="3426480"/>
          </a:xfrm>
          <a:prstGeom prst="rect">
            <a:avLst/>
          </a:prstGeom>
        </p:spPr>
      </p:sp>
      <p:sp>
        <p:nvSpPr>
          <p:cNvPr id="1020"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0" lang="en-US" sz="2400" spc="-1" strike="noStrike">
                <a:latin typeface="Arial"/>
              </a:rPr>
              <a:t>You can open a new script and save it in the working directory </a:t>
            </a:r>
            <a:endParaRPr b="0" lang="en-US" sz="2400" spc="-1" strike="noStrike">
              <a:latin typeface="Arial"/>
            </a:endParaRPr>
          </a:p>
          <a:p>
            <a:pPr marL="216000" indent="-214200">
              <a:lnSpc>
                <a:spcPct val="100000"/>
              </a:lnSpc>
            </a:pPr>
            <a:r>
              <a:rPr b="0" lang="en-US" sz="2400" spc="-1" strike="noStrike">
                <a:latin typeface="Arial"/>
              </a:rPr>
              <a:t>You can create variables in your script/console and save it</a:t>
            </a:r>
            <a:endParaRPr b="0" lang="en-US" sz="2400" spc="-1" strike="noStrike">
              <a:latin typeface="Arial"/>
            </a:endParaRPr>
          </a:p>
          <a:p>
            <a:pPr marL="216000" indent="-214200">
              <a:lnSpc>
                <a:spcPct val="100000"/>
              </a:lnSpc>
            </a:pPr>
            <a:endParaRPr b="0" lang="en-US" sz="2400" spc="-1" strike="noStrike">
              <a:latin typeface="Arial"/>
            </a:endParaRPr>
          </a:p>
          <a:p>
            <a:pPr marL="216000" indent="-214200" algn="ctr">
              <a:lnSpc>
                <a:spcPct val="100000"/>
              </a:lnSpc>
            </a:pPr>
            <a:endParaRPr b="0" lang="en-US" sz="2400" spc="-1" strike="noStrike">
              <a:latin typeface="Arial"/>
            </a:endParaRPr>
          </a:p>
          <a:p>
            <a:pPr marL="216000" indent="-214200" algn="ctr">
              <a:lnSpc>
                <a:spcPct val="100000"/>
              </a:lnSpc>
            </a:pPr>
            <a:r>
              <a:rPr b="1" lang="en-US" sz="2400" spc="-1" strike="noStrike">
                <a:solidFill>
                  <a:srgbClr val="f6f6f6"/>
                </a:solidFill>
                <a:latin typeface="Comic Sans MS"/>
              </a:rPr>
              <a:t>Advanced tip: </a:t>
            </a:r>
            <a:r>
              <a:rPr b="0" lang="en-US" sz="2400" spc="-1" strike="noStrike">
                <a:solidFill>
                  <a:srgbClr val="f6f6f6"/>
                </a:solidFill>
                <a:latin typeface="Comic Sans MS"/>
              </a:rPr>
              <a:t>To execute an entire file use the source() command from the console, with the script filename as argument or the Source button.</a:t>
            </a:r>
            <a:endParaRPr b="0" lang="en-US" sz="2400" spc="-1" strike="noStrike">
              <a:latin typeface="Arial"/>
            </a:endParaRPr>
          </a:p>
          <a:p>
            <a:pPr marL="216000" indent="-214200" algn="ctr">
              <a:lnSpc>
                <a:spcPct val="100000"/>
              </a:lnSpc>
            </a:pPr>
            <a:r>
              <a:rPr b="0" lang="en-US" sz="2400" spc="-1" strike="noStrike">
                <a:solidFill>
                  <a:srgbClr val="f6f6f6"/>
                </a:solidFill>
                <a:latin typeface="Comic Sans MS"/>
              </a:rPr>
              <a:t>&gt; source("myscript.r")</a:t>
            </a:r>
            <a:endParaRPr b="0" lang="en-US" sz="2400" spc="-1" strike="noStrike">
              <a:latin typeface="Arial"/>
            </a:endParaRPr>
          </a:p>
          <a:p>
            <a:pPr marL="216000" indent="-214200">
              <a:lnSpc>
                <a:spcPct val="100000"/>
              </a:lnSpc>
            </a:pPr>
            <a:endParaRPr b="0" lang="en-US" sz="2400" spc="-1" strike="noStrike">
              <a:latin typeface="Arial"/>
            </a:endParaRPr>
          </a:p>
          <a:p>
            <a:pPr marL="216000" indent="-214200">
              <a:lnSpc>
                <a:spcPct val="100000"/>
              </a:lnSpc>
            </a:pPr>
            <a:endParaRPr b="0" lang="en-US" sz="2400" spc="-1" strike="noStrike">
              <a:latin typeface="Arial"/>
            </a:endParaRPr>
          </a:p>
          <a:p>
            <a:pPr marL="216000" indent="-214200">
              <a:lnSpc>
                <a:spcPct val="100000"/>
              </a:lnSpc>
            </a:pPr>
            <a:r>
              <a:rPr b="0" lang="en-US" sz="2000" spc="-1" strike="noStrike">
                <a:solidFill>
                  <a:srgbClr val="f6f6f6"/>
                </a:solidFill>
                <a:latin typeface="Comic Sans MS"/>
              </a:rPr>
              <a:t>Note that by default the source() function does not print any results (can be modified changing the argument print.eval to "True") quite technical </a:t>
            </a:r>
            <a:endParaRPr b="0" lang="en-US" sz="2000" spc="-1" strike="noStrike">
              <a:latin typeface="Arial"/>
            </a:endParaRPr>
          </a:p>
          <a:p>
            <a:pPr marL="216000" indent="-21420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In fact, due to this default absence of output printing (without explicit print() and cat() calls), issue that also arises when writing functions, I would avoid bringing too much attention to source() at this stage. </a:t>
            </a:r>
            <a:endParaRPr b="0" lang="en-US" sz="1200" spc="-1" strike="noStrike">
              <a:latin typeface="Arial"/>
            </a:endParaRPr>
          </a:p>
          <a:p>
            <a:pPr marL="216000" indent="-214200">
              <a:lnSpc>
                <a:spcPct val="100000"/>
              </a:lnSpc>
            </a:pPr>
            <a:r>
              <a:rPr b="0" lang="en-US" sz="1200" spc="-1" strike="noStrike">
                <a:solidFill>
                  <a:srgbClr val="000000"/>
                </a:solidFill>
                <a:latin typeface="+mn-lt"/>
                <a:ea typeface="+mn-ea"/>
              </a:rPr>
              <a:t>I personally reserve it for sourcing function definition files, rather than working scripts.</a:t>
            </a:r>
            <a:endParaRPr b="0" lang="en-US" sz="1200" spc="-1" strike="noStrike">
              <a:latin typeface="Arial"/>
            </a:endParaRPr>
          </a:p>
        </p:txBody>
      </p:sp>
      <p:sp>
        <p:nvSpPr>
          <p:cNvPr id="1021"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2981B52C-BA9F-4B81-B954-63015C11A5AA}"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2" name="PlaceHolder 1"/>
          <p:cNvSpPr>
            <a:spLocks noGrp="1"/>
          </p:cNvSpPr>
          <p:nvPr>
            <p:ph type="sldImg"/>
          </p:nvPr>
        </p:nvSpPr>
        <p:spPr>
          <a:xfrm>
            <a:off x="1143000" y="685800"/>
            <a:ext cx="4566240" cy="3423240"/>
          </a:xfrm>
          <a:prstGeom prst="rect">
            <a:avLst/>
          </a:prstGeom>
        </p:spPr>
      </p:sp>
      <p:sp>
        <p:nvSpPr>
          <p:cNvPr id="1023" name="PlaceHolder 2"/>
          <p:cNvSpPr>
            <a:spLocks noGrp="1"/>
          </p:cNvSpPr>
          <p:nvPr>
            <p:ph type="body"/>
          </p:nvPr>
        </p:nvSpPr>
        <p:spPr>
          <a:xfrm>
            <a:off x="685800" y="4343400"/>
            <a:ext cx="5480280" cy="4108680"/>
          </a:xfrm>
          <a:prstGeom prst="rect">
            <a:avLst/>
          </a:prstGeom>
        </p:spPr>
        <p:txBody>
          <a:bodyPr lIns="0" rIns="0" tIns="0" bIns="0"/>
          <a:p>
            <a:pPr marL="216000" indent="-213840">
              <a:lnSpc>
                <a:spcPct val="100000"/>
              </a:lnSpc>
            </a:pPr>
            <a:r>
              <a:rPr b="0" lang="en-US" sz="2000" spc="-1" strike="noStrike">
                <a:latin typeface="Arial"/>
              </a:rPr>
              <a:t>In online course:</a:t>
            </a:r>
            <a:endParaRPr b="0" lang="en-US" sz="2000" spc="-1" strike="noStrike">
              <a:latin typeface="Arial"/>
            </a:endParaRPr>
          </a:p>
          <a:p>
            <a:pPr marL="216000" indent="-213840">
              <a:lnSpc>
                <a:spcPct val="100000"/>
              </a:lnSpc>
            </a:pPr>
            <a:r>
              <a:rPr b="0" lang="en-US" sz="2000" spc="-1" strike="noStrike">
                <a:latin typeface="Arial"/>
              </a:rPr>
              <a:t>Live demo</a:t>
            </a:r>
            <a:endParaRPr b="0" lang="en-US" sz="2000" spc="-1" strike="noStrike">
              <a:latin typeface="Arial"/>
            </a:endParaRPr>
          </a:p>
          <a:p>
            <a:pPr marL="216000" indent="-213840">
              <a:lnSpc>
                <a:spcPct val="100000"/>
              </a:lnSpc>
            </a:pPr>
            <a:r>
              <a:rPr b="0" lang="en-US" sz="2000" spc="-1" strike="noStrike">
                <a:latin typeface="Arial"/>
              </a:rPr>
              <a:t>make the ex1.R available on a shared google doc so that they can copy it and play with it.</a:t>
            </a:r>
            <a:endParaRPr b="0" lang="en-US" sz="2000" spc="-1" strike="noStrike">
              <a:latin typeface="Arial"/>
            </a:endParaRPr>
          </a:p>
        </p:txBody>
      </p:sp>
      <p:sp>
        <p:nvSpPr>
          <p:cNvPr id="1024" name="CustomShape 3"/>
          <p:cNvSpPr/>
          <p:nvPr/>
        </p:nvSpPr>
        <p:spPr>
          <a:xfrm>
            <a:off x="3884760" y="8685360"/>
            <a:ext cx="2965680" cy="451080"/>
          </a:xfrm>
          <a:prstGeom prst="rect">
            <a:avLst/>
          </a:prstGeom>
          <a:noFill/>
          <a:ln>
            <a:noFill/>
          </a:ln>
        </p:spPr>
        <p:style>
          <a:lnRef idx="0"/>
          <a:fillRef idx="0"/>
          <a:effectRef idx="0"/>
          <a:fontRef idx="minor"/>
        </p:style>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5" name="PlaceHolder 1"/>
          <p:cNvSpPr>
            <a:spLocks noGrp="1"/>
          </p:cNvSpPr>
          <p:nvPr>
            <p:ph type="sldImg"/>
          </p:nvPr>
        </p:nvSpPr>
        <p:spPr>
          <a:xfrm>
            <a:off x="1143000" y="685800"/>
            <a:ext cx="4569480" cy="3426480"/>
          </a:xfrm>
          <a:prstGeom prst="rect">
            <a:avLst/>
          </a:prstGeom>
        </p:spPr>
      </p:sp>
      <p:sp>
        <p:nvSpPr>
          <p:cNvPr id="1026"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Workspace= </a:t>
            </a:r>
            <a:r>
              <a:rPr b="0" lang="en-US" sz="1200" spc="-1" strike="noStrike">
                <a:latin typeface="Arial"/>
              </a:rPr>
              <a:t>The internal memory where </a:t>
            </a:r>
            <a:r>
              <a:rPr b="0" lang="en-US" sz="1200" spc="-1" strike="noStrike">
                <a:solidFill>
                  <a:srgbClr val="4f81bd"/>
                </a:solidFill>
                <a:latin typeface="Arial"/>
              </a:rPr>
              <a:t>R will store the objects </a:t>
            </a:r>
            <a:r>
              <a:rPr b="0" lang="en-US" sz="1200" spc="-1" strike="noStrike">
                <a:solidFill>
                  <a:srgbClr val="000000"/>
                </a:solidFill>
                <a:latin typeface="Arial"/>
              </a:rPr>
              <a:t>you created during the session.</a:t>
            </a:r>
            <a:endParaRPr b="0" lang="en-US" sz="1200" spc="-1" strike="noStrike">
              <a:latin typeface="Arial"/>
            </a:endParaRPr>
          </a:p>
          <a:p>
            <a:pPr marL="216000" indent="-213840">
              <a:lnSpc>
                <a:spcPct val="100000"/>
              </a:lnSpc>
            </a:pPr>
            <a:r>
              <a:rPr b="0" lang="en-US" sz="2000" spc="-1" strike="noStrike">
                <a:solidFill>
                  <a:srgbClr val="000000"/>
                </a:solidFill>
                <a:latin typeface="Arial"/>
              </a:rPr>
              <a:t>If you want to modify the general options of Rstudio , go to tools, global options</a:t>
            </a:r>
            <a:endParaRPr b="0" lang="en-US" sz="2000" spc="-1" strike="noStrike">
              <a:latin typeface="Arial"/>
            </a:endParaRPr>
          </a:p>
        </p:txBody>
      </p:sp>
      <p:sp>
        <p:nvSpPr>
          <p:cNvPr id="1027"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929710C0-64FA-4CE5-A103-32FAB7916404}"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PlaceHolder 1"/>
          <p:cNvSpPr>
            <a:spLocks noGrp="1"/>
          </p:cNvSpPr>
          <p:nvPr>
            <p:ph type="sldImg"/>
          </p:nvPr>
        </p:nvSpPr>
        <p:spPr>
          <a:xfrm>
            <a:off x="1143000" y="685800"/>
            <a:ext cx="4569480" cy="3426480"/>
          </a:xfrm>
          <a:prstGeom prst="rect">
            <a:avLst/>
          </a:prstGeom>
        </p:spPr>
      </p:sp>
      <p:sp>
        <p:nvSpPr>
          <p:cNvPr id="1029"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Then you can go and have a look at your project folder on your HD an dyou will see you a .Rproj file </a:t>
            </a:r>
            <a:endParaRPr b="0" lang="en-US" sz="2000" spc="-1" strike="noStrike">
              <a:latin typeface="Arial"/>
            </a:endParaRPr>
          </a:p>
          <a:p>
            <a:pPr marL="216000" indent="-213840">
              <a:lnSpc>
                <a:spcPct val="100000"/>
              </a:lnSpc>
            </a:pPr>
            <a:r>
              <a:rPr b="0" lang="en-US" sz="2000" spc="-1" strike="noStrike">
                <a:latin typeface="Arial"/>
              </a:rPr>
              <a:t>See on the terminal the hidden file</a:t>
            </a:r>
            <a:endParaRPr b="0" lang="en-US" sz="2000" spc="-1" strike="noStrike">
              <a:latin typeface="Arial"/>
            </a:endParaRPr>
          </a:p>
          <a:p>
            <a:pPr marL="216000" indent="-213840">
              <a:lnSpc>
                <a:spcPct val="100000"/>
              </a:lnSpc>
            </a:pPr>
            <a:r>
              <a:rPr b="0" lang="en-US" sz="2000" spc="-1" strike="noStrike">
                <a:latin typeface="Arial"/>
              </a:rPr>
              <a:t>Then go back to your folder on your HD, doube clik on the project, it will open the project (see uper right) ans reopen the script, reload the variables and history</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1" lang="en-US" sz="2000" spc="-1" strike="noStrike">
                <a:latin typeface="Arial"/>
              </a:rPr>
              <a:t>Not using  project, have a look at the extra slides</a:t>
            </a:r>
            <a:endParaRPr b="0" lang="en-US" sz="2000" spc="-1" strike="noStrike">
              <a:latin typeface="Arial"/>
            </a:endParaRPr>
          </a:p>
        </p:txBody>
      </p:sp>
      <p:sp>
        <p:nvSpPr>
          <p:cNvPr id="1030"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F1DC40B1-67D0-4711-B13D-6CDAF2CB6DDB}"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1" name="PlaceHolder 1"/>
          <p:cNvSpPr>
            <a:spLocks noGrp="1"/>
          </p:cNvSpPr>
          <p:nvPr>
            <p:ph type="sldImg"/>
          </p:nvPr>
        </p:nvSpPr>
        <p:spPr>
          <a:xfrm>
            <a:off x="1143000" y="685800"/>
            <a:ext cx="4569480" cy="3426480"/>
          </a:xfrm>
          <a:prstGeom prst="rect">
            <a:avLst/>
          </a:prstGeom>
        </p:spPr>
      </p:sp>
      <p:sp>
        <p:nvSpPr>
          <p:cNvPr id="1032"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Workspace= </a:t>
            </a:r>
            <a:r>
              <a:rPr b="0" lang="en-US" sz="1200" spc="-1" strike="noStrike">
                <a:latin typeface="Arial"/>
              </a:rPr>
              <a:t>The internal memory where </a:t>
            </a:r>
            <a:r>
              <a:rPr b="0" lang="en-US" sz="1200" spc="-1" strike="noStrike">
                <a:solidFill>
                  <a:srgbClr val="4f81bd"/>
                </a:solidFill>
                <a:latin typeface="Arial"/>
              </a:rPr>
              <a:t>R will store the objects </a:t>
            </a:r>
            <a:r>
              <a:rPr b="0" lang="en-US" sz="1200" spc="-1" strike="noStrike">
                <a:solidFill>
                  <a:srgbClr val="000000"/>
                </a:solidFill>
                <a:latin typeface="Arial"/>
              </a:rPr>
              <a:t>you created during the session.</a:t>
            </a:r>
            <a:endParaRPr b="0" lang="en-US" sz="1200" spc="-1" strike="noStrike">
              <a:latin typeface="Arial"/>
            </a:endParaRPr>
          </a:p>
          <a:p>
            <a:pPr marL="216000" indent="-213840">
              <a:lnSpc>
                <a:spcPct val="100000"/>
              </a:lnSpc>
            </a:pPr>
            <a:r>
              <a:rPr b="0" lang="en-US" sz="2000" spc="-1" strike="noStrike">
                <a:solidFill>
                  <a:srgbClr val="000000"/>
                </a:solidFill>
                <a:latin typeface="Arial"/>
              </a:rPr>
              <a:t>If you want to modify the general options of Rstudio , go to tools, global options</a:t>
            </a:r>
            <a:endParaRPr b="0" lang="en-US" sz="2000" spc="-1" strike="noStrike">
              <a:latin typeface="Arial"/>
            </a:endParaRPr>
          </a:p>
        </p:txBody>
      </p:sp>
      <p:sp>
        <p:nvSpPr>
          <p:cNvPr id="1033"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A66677D5-679D-45CA-8A9F-461FE715ED05}"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PlaceHolder 1"/>
          <p:cNvSpPr>
            <a:spLocks noGrp="1"/>
          </p:cNvSpPr>
          <p:nvPr>
            <p:ph type="sldImg"/>
          </p:nvPr>
        </p:nvSpPr>
        <p:spPr>
          <a:xfrm>
            <a:off x="1143000" y="685800"/>
            <a:ext cx="4566240" cy="3423240"/>
          </a:xfrm>
          <a:prstGeom prst="rect">
            <a:avLst/>
          </a:prstGeom>
        </p:spPr>
      </p:sp>
      <p:sp>
        <p:nvSpPr>
          <p:cNvPr id="948" name="PlaceHolder 2"/>
          <p:cNvSpPr>
            <a:spLocks noGrp="1"/>
          </p:cNvSpPr>
          <p:nvPr>
            <p:ph type="body"/>
          </p:nvPr>
        </p:nvSpPr>
        <p:spPr>
          <a:xfrm>
            <a:off x="685800" y="4343400"/>
            <a:ext cx="5479920" cy="4108320"/>
          </a:xfrm>
          <a:prstGeom prst="rect">
            <a:avLst/>
          </a:prstGeom>
        </p:spPr>
        <p:txBody>
          <a:bodyPr lIns="0" rIns="0" tIns="0" bIns="0"/>
          <a:p>
            <a:pPr marL="216000" indent="-209880">
              <a:lnSpc>
                <a:spcPct val="100000"/>
              </a:lnSpc>
            </a:pPr>
            <a:br/>
            <a:r>
              <a:rPr b="1" lang="en-US" sz="2000" spc="-1" strike="noStrike">
                <a:latin typeface="Arial"/>
              </a:rPr>
              <a:t>This pad text is synchronized as you type, so that everyone viewing this page sees the same content. This allows you to collaborate together, share questions, pieces of code, chat ...Feel free to use it as much as you want. If you want to be identified, enter your name on the right side of the page.</a:t>
            </a:r>
            <a:endParaRPr b="0" lang="en-US" sz="2000" spc="-1" strike="noStrike">
              <a:latin typeface="Arial"/>
            </a:endParaRPr>
          </a:p>
        </p:txBody>
      </p:sp>
      <p:sp>
        <p:nvSpPr>
          <p:cNvPr id="949"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4" name="PlaceHolder 1"/>
          <p:cNvSpPr>
            <a:spLocks noGrp="1"/>
          </p:cNvSpPr>
          <p:nvPr>
            <p:ph type="sldImg"/>
          </p:nvPr>
        </p:nvSpPr>
        <p:spPr>
          <a:xfrm>
            <a:off x="1143000" y="685800"/>
            <a:ext cx="4566240" cy="3423240"/>
          </a:xfrm>
          <a:prstGeom prst="rect">
            <a:avLst/>
          </a:prstGeom>
        </p:spPr>
      </p:sp>
      <p:sp>
        <p:nvSpPr>
          <p:cNvPr id="1035" name="PlaceHolder 2"/>
          <p:cNvSpPr>
            <a:spLocks noGrp="1"/>
          </p:cNvSpPr>
          <p:nvPr>
            <p:ph type="body"/>
          </p:nvPr>
        </p:nvSpPr>
        <p:spPr>
          <a:xfrm>
            <a:off x="685800" y="4343400"/>
            <a:ext cx="5480280" cy="4108680"/>
          </a:xfrm>
          <a:prstGeom prst="rect">
            <a:avLst/>
          </a:prstGeom>
        </p:spPr>
        <p:txBody>
          <a:bodyPr lIns="0" rIns="0" tIns="0" bIns="0"/>
          <a:p>
            <a:pPr marL="216000" indent="-213840">
              <a:lnSpc>
                <a:spcPct val="100000"/>
              </a:lnSpc>
            </a:pPr>
            <a:r>
              <a:rPr b="0" lang="en-US" sz="2000" spc="-1" strike="noStrike">
                <a:latin typeface="Arial"/>
              </a:rPr>
              <a:t>Live demo, they can follow along</a:t>
            </a:r>
            <a:endParaRPr b="0" lang="en-US" sz="2000" spc="-1" strike="noStrike">
              <a:latin typeface="Arial"/>
            </a:endParaRPr>
          </a:p>
        </p:txBody>
      </p:sp>
      <p:sp>
        <p:nvSpPr>
          <p:cNvPr id="1036" name="CustomShape 3"/>
          <p:cNvSpPr/>
          <p:nvPr/>
        </p:nvSpPr>
        <p:spPr>
          <a:xfrm>
            <a:off x="3884760" y="8685360"/>
            <a:ext cx="2965680" cy="451080"/>
          </a:xfrm>
          <a:prstGeom prst="rect">
            <a:avLst/>
          </a:prstGeom>
          <a:noFill/>
          <a:ln>
            <a:noFill/>
          </a:ln>
        </p:spPr>
        <p:style>
          <a:lnRef idx="0"/>
          <a:fillRef idx="0"/>
          <a:effectRef idx="0"/>
          <a:fontRef idx="minor"/>
        </p:style>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7" name="PlaceHolder 1"/>
          <p:cNvSpPr>
            <a:spLocks noGrp="1"/>
          </p:cNvSpPr>
          <p:nvPr>
            <p:ph type="sldImg"/>
          </p:nvPr>
        </p:nvSpPr>
        <p:spPr>
          <a:xfrm>
            <a:off x="1143000" y="685800"/>
            <a:ext cx="4569480" cy="3426480"/>
          </a:xfrm>
          <a:prstGeom prst="rect">
            <a:avLst/>
          </a:prstGeom>
        </p:spPr>
      </p:sp>
      <p:sp>
        <p:nvSpPr>
          <p:cNvPr id="1038"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0" lang="en-US" sz="2000" spc="-1" strike="noStrike">
                <a:latin typeface="Arial"/>
              </a:rPr>
              <a:t>Svae Specific R objects (rather than the entire workspace) </a:t>
            </a:r>
            <a:br/>
            <a:r>
              <a:rPr b="0" lang="en-US" sz="2000" spc="-1" strike="noStrike">
                <a:latin typeface="Arial"/>
              </a:rPr>
              <a:t>can be saved for later use using the save() command, separating the variable names by comma</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0" lang="en-US" sz="2000" spc="-1" strike="noStrike">
                <a:latin typeface="Arial"/>
              </a:rPr>
              <a:t>The rm() function allows you to “remove objects from a specified environment”. In this case, you specify that you want to consider a list for this function, which is the outcome of the ls() function. This last function returns you a vector of character strings that gives the names of the objects in the specified environment. Since this function has no argument, it is assumed that you mean the data sets and functions that you as a user have defined.</a:t>
            </a:r>
            <a:endParaRPr b="0" lang="en-US" sz="2000" spc="-1" strike="noStrike">
              <a:latin typeface="Arial"/>
            </a:endParaRPr>
          </a:p>
        </p:txBody>
      </p:sp>
      <p:sp>
        <p:nvSpPr>
          <p:cNvPr id="1039"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F237B8E2-D426-44A4-BC20-837D88FBD742}"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0" name="PlaceHolder 1"/>
          <p:cNvSpPr>
            <a:spLocks noGrp="1"/>
          </p:cNvSpPr>
          <p:nvPr>
            <p:ph type="sldImg"/>
          </p:nvPr>
        </p:nvSpPr>
        <p:spPr>
          <a:xfrm>
            <a:off x="1143000" y="685800"/>
            <a:ext cx="4569480" cy="3426480"/>
          </a:xfrm>
          <a:prstGeom prst="rect">
            <a:avLst/>
          </a:prstGeom>
        </p:spPr>
      </p:sp>
      <p:sp>
        <p:nvSpPr>
          <p:cNvPr id="1041"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0" lang="en-US" sz="2000" spc="-1" strike="noStrike">
                <a:latin typeface="Arial"/>
              </a:rPr>
              <a:t>Svae Specific R objects (rather than the entire workspace) </a:t>
            </a:r>
            <a:br/>
            <a:r>
              <a:rPr b="0" lang="en-US" sz="2000" spc="-1" strike="noStrike">
                <a:latin typeface="Arial"/>
              </a:rPr>
              <a:t>can be saved for later use using the save() command, separating the variable names by comma</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0" lang="en-US" sz="2000" spc="-1" strike="noStrike">
                <a:latin typeface="Arial"/>
              </a:rPr>
              <a:t>The rm() function allows you to “remove objects from a specified environment”. In this case, you specify that you want to consider a list for this function, which is the outcome of the ls() function. This last function returns you a vector of character strings that gives the names of the objects in the specified environment. Since this function has no argument, it is assumed that you mean the data sets and functions that you as a user have defined.</a:t>
            </a:r>
            <a:endParaRPr b="0" lang="en-US" sz="2000" spc="-1" strike="noStrike">
              <a:latin typeface="Arial"/>
            </a:endParaRPr>
          </a:p>
        </p:txBody>
      </p:sp>
      <p:sp>
        <p:nvSpPr>
          <p:cNvPr id="1042"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29E5DABD-0857-4915-AFE9-03290E400B54}"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3" name="PlaceHolder 1"/>
          <p:cNvSpPr>
            <a:spLocks noGrp="1"/>
          </p:cNvSpPr>
          <p:nvPr>
            <p:ph type="sldImg"/>
          </p:nvPr>
        </p:nvSpPr>
        <p:spPr>
          <a:xfrm>
            <a:off x="1143000" y="685800"/>
            <a:ext cx="4569480" cy="3426480"/>
          </a:xfrm>
          <a:prstGeom prst="rect">
            <a:avLst/>
          </a:prstGeom>
        </p:spPr>
      </p:sp>
      <p:sp>
        <p:nvSpPr>
          <p:cNvPr id="1044"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0" lang="en-US" sz="2000" spc="-1" strike="noStrike">
                <a:latin typeface="Arial"/>
              </a:rPr>
              <a:t>Svae Specific R objects (rather than the entire workspace) </a:t>
            </a:r>
            <a:br/>
            <a:r>
              <a:rPr b="0" lang="en-US" sz="2000" spc="-1" strike="noStrike">
                <a:latin typeface="Arial"/>
              </a:rPr>
              <a:t>can be saved for later use using the save() command, separating the variable names by comma</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0" lang="en-US" sz="2000" spc="-1" strike="noStrike">
                <a:latin typeface="Arial"/>
              </a:rPr>
              <a:t>The rm() function allows you to “remove objects from a specified environment”. In this case, you specify that you want to consider a list for this function, which is the outcome of the ls() function. This last function returns you a vector of character strings that gives the names of the objects in the specified environment. Since this function has no argument, it is assumed that you mean the data sets and functions that you as a user have defined.</a:t>
            </a:r>
            <a:endParaRPr b="0" lang="en-US" sz="2000" spc="-1" strike="noStrike">
              <a:latin typeface="Arial"/>
            </a:endParaRPr>
          </a:p>
        </p:txBody>
      </p:sp>
      <p:sp>
        <p:nvSpPr>
          <p:cNvPr id="1045"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CB8DD06A-69E6-429C-A8A1-25399EA89F67}"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6" name="PlaceHolder 1"/>
          <p:cNvSpPr>
            <a:spLocks noGrp="1"/>
          </p:cNvSpPr>
          <p:nvPr>
            <p:ph type="sldImg"/>
          </p:nvPr>
        </p:nvSpPr>
        <p:spPr>
          <a:xfrm>
            <a:off x="1143000" y="685800"/>
            <a:ext cx="4569480" cy="3426480"/>
          </a:xfrm>
          <a:prstGeom prst="rect">
            <a:avLst/>
          </a:prstGeom>
        </p:spPr>
      </p:sp>
      <p:sp>
        <p:nvSpPr>
          <p:cNvPr id="1047"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0" lang="en-US" sz="2000" spc="-1" strike="noStrike">
                <a:latin typeface="Arial"/>
              </a:rPr>
              <a:t>Svae Specific R objects (rather than the entire workspace) </a:t>
            </a:r>
            <a:br/>
            <a:r>
              <a:rPr b="0" lang="en-US" sz="2000" spc="-1" strike="noStrike">
                <a:latin typeface="Arial"/>
              </a:rPr>
              <a:t>can be saved for later use using the save() command, separating the variable names by comma</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0" lang="en-US" sz="2000" spc="-1" strike="noStrike">
                <a:latin typeface="Arial"/>
              </a:rPr>
              <a:t>The rm() function allows you to “remove objects from a specified environment”. In this case, you specify that you want to consider a list for this function, which is the outcome of the ls() function. This last function returns you a vector of character strings that gives the names of the objects in the specified environment. Since this function has no argument, it is assumed that you mean the data sets and functions that you as a user have defined.</a:t>
            </a:r>
            <a:endParaRPr b="0" lang="en-US" sz="2000" spc="-1" strike="noStrike">
              <a:latin typeface="Arial"/>
            </a:endParaRPr>
          </a:p>
        </p:txBody>
      </p:sp>
      <p:sp>
        <p:nvSpPr>
          <p:cNvPr id="1048"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A66EEC1E-E208-4CB4-AC54-6C2F8C7B3D51}"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9" name="PlaceHolder 1"/>
          <p:cNvSpPr>
            <a:spLocks noGrp="1"/>
          </p:cNvSpPr>
          <p:nvPr>
            <p:ph type="sldImg"/>
          </p:nvPr>
        </p:nvSpPr>
        <p:spPr>
          <a:xfrm>
            <a:off x="1143000" y="685800"/>
            <a:ext cx="4569480" cy="3426480"/>
          </a:xfrm>
          <a:prstGeom prst="rect">
            <a:avLst/>
          </a:prstGeom>
        </p:spPr>
      </p:sp>
      <p:sp>
        <p:nvSpPr>
          <p:cNvPr id="1050"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0" lang="en-US" sz="2000" spc="-1" strike="noStrike">
                <a:latin typeface="Arial"/>
              </a:rPr>
              <a:t>Svae Specific R objects (rather than the entire workspace) </a:t>
            </a:r>
            <a:br/>
            <a:r>
              <a:rPr b="0" lang="en-US" sz="2000" spc="-1" strike="noStrike">
                <a:latin typeface="Arial"/>
              </a:rPr>
              <a:t>can be saved for later use using the save() command, separating the variable names by comma</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0" lang="en-US" sz="2000" spc="-1" strike="noStrike">
                <a:latin typeface="Arial"/>
              </a:rPr>
              <a:t>The rm() function allows you to “remove objects from a specified environment”. In this case, you specify that you want to consider a list for this function, which is the outcome of the ls() function. This last function returns you a vector of character strings that gives the names of the objects in the specified environment. Since this function has no argument, it is assumed that you mean the data sets and functions that you as a user have defined.</a:t>
            </a:r>
            <a:endParaRPr b="0" lang="en-US" sz="2000" spc="-1" strike="noStrike">
              <a:latin typeface="Arial"/>
            </a:endParaRPr>
          </a:p>
        </p:txBody>
      </p:sp>
      <p:sp>
        <p:nvSpPr>
          <p:cNvPr id="1051"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D53F16EA-57E4-4CAB-8D87-8E646C1058EA}"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PlaceHolder 1"/>
          <p:cNvSpPr>
            <a:spLocks noGrp="1"/>
          </p:cNvSpPr>
          <p:nvPr>
            <p:ph type="sldImg"/>
          </p:nvPr>
        </p:nvSpPr>
        <p:spPr>
          <a:xfrm>
            <a:off x="1143000" y="685800"/>
            <a:ext cx="4569480" cy="3426480"/>
          </a:xfrm>
          <a:prstGeom prst="rect">
            <a:avLst/>
          </a:prstGeom>
        </p:spPr>
      </p:sp>
      <p:sp>
        <p:nvSpPr>
          <p:cNvPr id="1053"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0" lang="en-US" sz="2000" spc="-1" strike="noStrike">
                <a:solidFill>
                  <a:srgbClr val="000000"/>
                </a:solidFill>
                <a:latin typeface="Arial"/>
              </a:rPr>
              <a:t> </a:t>
            </a:r>
            <a:r>
              <a:rPr b="0" lang="en-US" sz="2000" spc="-1" strike="noStrike">
                <a:solidFill>
                  <a:srgbClr val="000000"/>
                </a:solidFill>
                <a:latin typeface="Arial"/>
              </a:rPr>
              <a:t>&gt; help("*") </a:t>
            </a:r>
            <a:endParaRPr b="0" lang="en-US" sz="2000" spc="-1" strike="noStrike">
              <a:latin typeface="Arial"/>
            </a:endParaRPr>
          </a:p>
          <a:p>
            <a:pPr marL="216000" indent="-214200">
              <a:lnSpc>
                <a:spcPct val="100000"/>
              </a:lnSpc>
            </a:pPr>
            <a:r>
              <a:rPr b="0" lang="en-US" sz="2000" spc="-1" strike="noStrike">
                <a:solidFill>
                  <a:srgbClr val="000000"/>
                </a:solidFill>
                <a:latin typeface="Arial"/>
              </a:rPr>
              <a:t> </a:t>
            </a:r>
            <a:r>
              <a:rPr b="0" lang="en-US" sz="2000" spc="-1" strike="noStrike">
                <a:solidFill>
                  <a:srgbClr val="000000"/>
                </a:solidFill>
                <a:latin typeface="Arial"/>
              </a:rPr>
              <a:t>&gt; ?"*"    # Note : ?* is not valid.</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1" lang="en-US" sz="1200" spc="-1" strike="noStrike">
                <a:solidFill>
                  <a:srgbClr val="000000"/>
                </a:solidFill>
                <a:latin typeface="+mn-lt"/>
                <a:ea typeface="+mn-ea"/>
              </a:rPr>
              <a:t>There will typically be example usage, which you can test using the example function:</a:t>
            </a:r>
            <a:endParaRPr b="0" lang="en-US" sz="1200" spc="-1" strike="noStrike">
              <a:latin typeface="Arial"/>
            </a:endParaRPr>
          </a:p>
          <a:p>
            <a:pPr marL="216000" indent="-214200">
              <a:lnSpc>
                <a:spcPct val="100000"/>
              </a:lnSpc>
            </a:pPr>
            <a:r>
              <a:rPr b="1" lang="en-US" sz="1200" spc="-1" strike="noStrike">
                <a:solidFill>
                  <a:srgbClr val="000000"/>
                </a:solidFill>
                <a:latin typeface="+mn-lt"/>
                <a:ea typeface="+mn-ea"/>
              </a:rPr>
              <a:t>example(seq)</a:t>
            </a:r>
            <a:endParaRPr b="0" lang="en-US" sz="1200" spc="-1" strike="noStrike">
              <a:latin typeface="Arial"/>
            </a:endParaRPr>
          </a:p>
          <a:p>
            <a:pPr marL="216000" indent="-214200">
              <a:lnSpc>
                <a:spcPct val="100000"/>
              </a:lnSpc>
            </a:pPr>
            <a:endParaRPr b="0" lang="en-US" sz="1200" spc="-1" strike="noStrike">
              <a:latin typeface="Arial"/>
            </a:endParaRPr>
          </a:p>
          <a:p>
            <a:pPr marL="216000" indent="-214200">
              <a:lnSpc>
                <a:spcPct val="100000"/>
              </a:lnSpc>
            </a:pPr>
            <a:r>
              <a:rPr b="0" lang="en-US" sz="1200" spc="-1" strike="noStrike">
                <a:solidFill>
                  <a:srgbClr val="000000"/>
                </a:solidFill>
                <a:latin typeface="+mn-lt"/>
                <a:ea typeface="+mn-ea"/>
              </a:rPr>
              <a:t>If you can't remember the exact name type ?? followed by your guess. R will return a list of possibles</a:t>
            </a:r>
            <a:endParaRPr b="0" lang="en-US" sz="1200" spc="-1" strike="noStrike">
              <a:latin typeface="Arial"/>
            </a:endParaRPr>
          </a:p>
          <a:p>
            <a:pPr marL="216000" indent="-214200">
              <a:lnSpc>
                <a:spcPct val="100000"/>
              </a:lnSpc>
            </a:pPr>
            <a:r>
              <a:rPr b="0" lang="en-US" sz="1200" spc="-1" strike="noStrike">
                <a:solidFill>
                  <a:srgbClr val="000000"/>
                </a:solidFill>
                <a:latin typeface="+mn-lt"/>
                <a:ea typeface="+mn-ea"/>
              </a:rPr>
              <a:t>&gt; ??plot</a:t>
            </a:r>
            <a:endParaRPr b="0" lang="en-US" sz="1200" spc="-1" strike="noStrike">
              <a:latin typeface="Arial"/>
            </a:endParaRPr>
          </a:p>
        </p:txBody>
      </p:sp>
      <p:sp>
        <p:nvSpPr>
          <p:cNvPr id="1054"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64AB3EBC-E16B-4E0B-858B-01988A3CD1A5}"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5" name="PlaceHolder 1"/>
          <p:cNvSpPr>
            <a:spLocks noGrp="1"/>
          </p:cNvSpPr>
          <p:nvPr>
            <p:ph type="sldImg"/>
          </p:nvPr>
        </p:nvSpPr>
        <p:spPr>
          <a:xfrm>
            <a:off x="1143000" y="685800"/>
            <a:ext cx="4569480" cy="3426480"/>
          </a:xfrm>
          <a:prstGeom prst="rect">
            <a:avLst/>
          </a:prstGeom>
        </p:spPr>
      </p:sp>
      <p:sp>
        <p:nvSpPr>
          <p:cNvPr id="1056"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0" lang="en-US" sz="2000" spc="-1" strike="noStrike">
                <a:solidFill>
                  <a:srgbClr val="000000"/>
                </a:solidFill>
                <a:latin typeface="Arial"/>
              </a:rPr>
              <a:t> </a:t>
            </a:r>
            <a:r>
              <a:rPr b="0" lang="en-US" sz="2000" spc="-1" strike="noStrike">
                <a:solidFill>
                  <a:srgbClr val="000000"/>
                </a:solidFill>
                <a:latin typeface="Arial"/>
              </a:rPr>
              <a:t>&gt; help("*") </a:t>
            </a:r>
            <a:endParaRPr b="0" lang="en-US" sz="2000" spc="-1" strike="noStrike">
              <a:latin typeface="Arial"/>
            </a:endParaRPr>
          </a:p>
          <a:p>
            <a:pPr marL="216000" indent="-214200">
              <a:lnSpc>
                <a:spcPct val="100000"/>
              </a:lnSpc>
            </a:pPr>
            <a:r>
              <a:rPr b="0" lang="en-US" sz="2000" spc="-1" strike="noStrike">
                <a:solidFill>
                  <a:srgbClr val="000000"/>
                </a:solidFill>
                <a:latin typeface="Arial"/>
              </a:rPr>
              <a:t> </a:t>
            </a:r>
            <a:r>
              <a:rPr b="0" lang="en-US" sz="2000" spc="-1" strike="noStrike">
                <a:solidFill>
                  <a:srgbClr val="000000"/>
                </a:solidFill>
                <a:latin typeface="Arial"/>
              </a:rPr>
              <a:t>&gt; ?"*"    # Note : ?* is not valid.</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1" lang="en-US" sz="1200" spc="-1" strike="noStrike">
                <a:solidFill>
                  <a:srgbClr val="000000"/>
                </a:solidFill>
                <a:latin typeface="+mn-lt"/>
                <a:ea typeface="+mn-ea"/>
              </a:rPr>
              <a:t>There will typically be example usage, which you can test using the example function:</a:t>
            </a:r>
            <a:endParaRPr b="0" lang="en-US" sz="1200" spc="-1" strike="noStrike">
              <a:latin typeface="Arial"/>
            </a:endParaRPr>
          </a:p>
          <a:p>
            <a:pPr marL="216000" indent="-214200">
              <a:lnSpc>
                <a:spcPct val="100000"/>
              </a:lnSpc>
            </a:pPr>
            <a:r>
              <a:rPr b="1" lang="en-US" sz="1200" spc="-1" strike="noStrike">
                <a:solidFill>
                  <a:srgbClr val="000000"/>
                </a:solidFill>
                <a:latin typeface="+mn-lt"/>
                <a:ea typeface="+mn-ea"/>
              </a:rPr>
              <a:t>example(seq)</a:t>
            </a:r>
            <a:endParaRPr b="0" lang="en-US" sz="1200" spc="-1" strike="noStrike">
              <a:latin typeface="Arial"/>
            </a:endParaRPr>
          </a:p>
          <a:p>
            <a:pPr marL="216000" indent="-214200">
              <a:lnSpc>
                <a:spcPct val="100000"/>
              </a:lnSpc>
            </a:pPr>
            <a:endParaRPr b="0" lang="en-US" sz="1200" spc="-1" strike="noStrike">
              <a:latin typeface="Arial"/>
            </a:endParaRPr>
          </a:p>
          <a:p>
            <a:pPr marL="216000" indent="-214200">
              <a:lnSpc>
                <a:spcPct val="100000"/>
              </a:lnSpc>
            </a:pPr>
            <a:r>
              <a:rPr b="0" lang="en-US" sz="1200" spc="-1" strike="noStrike">
                <a:solidFill>
                  <a:srgbClr val="000000"/>
                </a:solidFill>
                <a:latin typeface="+mn-lt"/>
                <a:ea typeface="+mn-ea"/>
              </a:rPr>
              <a:t>If you can't remember the exact name type ?? followed by your guess. R will return a list of possibles</a:t>
            </a:r>
            <a:endParaRPr b="0" lang="en-US" sz="1200" spc="-1" strike="noStrike">
              <a:latin typeface="Arial"/>
            </a:endParaRPr>
          </a:p>
          <a:p>
            <a:pPr marL="216000" indent="-214200">
              <a:lnSpc>
                <a:spcPct val="100000"/>
              </a:lnSpc>
            </a:pPr>
            <a:r>
              <a:rPr b="0" lang="en-US" sz="1200" spc="-1" strike="noStrike">
                <a:solidFill>
                  <a:srgbClr val="000000"/>
                </a:solidFill>
                <a:latin typeface="+mn-lt"/>
                <a:ea typeface="+mn-ea"/>
              </a:rPr>
              <a:t>&gt; ??plot</a:t>
            </a:r>
            <a:endParaRPr b="0" lang="en-US" sz="1200" spc="-1" strike="noStrike">
              <a:latin typeface="Arial"/>
            </a:endParaRPr>
          </a:p>
        </p:txBody>
      </p:sp>
      <p:sp>
        <p:nvSpPr>
          <p:cNvPr id="1057"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8025CDAB-5A9C-46C5-824F-25254496F9B4}"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8" name="PlaceHolder 1"/>
          <p:cNvSpPr>
            <a:spLocks noGrp="1"/>
          </p:cNvSpPr>
          <p:nvPr>
            <p:ph type="sldImg"/>
          </p:nvPr>
        </p:nvSpPr>
        <p:spPr>
          <a:xfrm>
            <a:off x="1143000" y="685800"/>
            <a:ext cx="4569480" cy="3426480"/>
          </a:xfrm>
          <a:prstGeom prst="rect">
            <a:avLst/>
          </a:prstGeom>
        </p:spPr>
      </p:sp>
      <p:sp>
        <p:nvSpPr>
          <p:cNvPr id="1059"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0" lang="en-US" sz="2000" spc="-1" strike="noStrike">
                <a:solidFill>
                  <a:srgbClr val="000000"/>
                </a:solidFill>
                <a:latin typeface="Arial"/>
              </a:rPr>
              <a:t> </a:t>
            </a:r>
            <a:r>
              <a:rPr b="0" lang="en-US" sz="2000" spc="-1" strike="noStrike">
                <a:solidFill>
                  <a:srgbClr val="000000"/>
                </a:solidFill>
                <a:latin typeface="Arial"/>
              </a:rPr>
              <a:t>&gt; help("*") </a:t>
            </a:r>
            <a:endParaRPr b="0" lang="en-US" sz="2000" spc="-1" strike="noStrike">
              <a:latin typeface="Arial"/>
            </a:endParaRPr>
          </a:p>
          <a:p>
            <a:pPr marL="216000" indent="-214200">
              <a:lnSpc>
                <a:spcPct val="100000"/>
              </a:lnSpc>
            </a:pPr>
            <a:r>
              <a:rPr b="0" lang="en-US" sz="2000" spc="-1" strike="noStrike">
                <a:solidFill>
                  <a:srgbClr val="000000"/>
                </a:solidFill>
                <a:latin typeface="Arial"/>
              </a:rPr>
              <a:t> </a:t>
            </a:r>
            <a:r>
              <a:rPr b="0" lang="en-US" sz="2000" spc="-1" strike="noStrike">
                <a:solidFill>
                  <a:srgbClr val="000000"/>
                </a:solidFill>
                <a:latin typeface="Arial"/>
              </a:rPr>
              <a:t>&gt; ?"*"    # Note : ?* is not valid.</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1" lang="en-US" sz="1200" spc="-1" strike="noStrike">
                <a:solidFill>
                  <a:srgbClr val="000000"/>
                </a:solidFill>
                <a:latin typeface="+mn-lt"/>
                <a:ea typeface="+mn-ea"/>
              </a:rPr>
              <a:t>There will typically be example usage, which you can test using the example function:</a:t>
            </a:r>
            <a:endParaRPr b="0" lang="en-US" sz="1200" spc="-1" strike="noStrike">
              <a:latin typeface="Arial"/>
            </a:endParaRPr>
          </a:p>
          <a:p>
            <a:pPr marL="216000" indent="-214200">
              <a:lnSpc>
                <a:spcPct val="100000"/>
              </a:lnSpc>
            </a:pPr>
            <a:r>
              <a:rPr b="1" lang="en-US" sz="1200" spc="-1" strike="noStrike">
                <a:solidFill>
                  <a:srgbClr val="000000"/>
                </a:solidFill>
                <a:latin typeface="+mn-lt"/>
                <a:ea typeface="+mn-ea"/>
              </a:rPr>
              <a:t>example(seq)</a:t>
            </a:r>
            <a:endParaRPr b="0" lang="en-US" sz="1200" spc="-1" strike="noStrike">
              <a:latin typeface="Arial"/>
            </a:endParaRPr>
          </a:p>
          <a:p>
            <a:pPr marL="216000" indent="-214200">
              <a:lnSpc>
                <a:spcPct val="100000"/>
              </a:lnSpc>
            </a:pPr>
            <a:endParaRPr b="0" lang="en-US" sz="1200" spc="-1" strike="noStrike">
              <a:latin typeface="Arial"/>
            </a:endParaRPr>
          </a:p>
          <a:p>
            <a:pPr marL="216000" indent="-214200">
              <a:lnSpc>
                <a:spcPct val="100000"/>
              </a:lnSpc>
            </a:pPr>
            <a:r>
              <a:rPr b="0" lang="en-US" sz="1200" spc="-1" strike="noStrike">
                <a:solidFill>
                  <a:srgbClr val="000000"/>
                </a:solidFill>
                <a:latin typeface="+mn-lt"/>
                <a:ea typeface="+mn-ea"/>
              </a:rPr>
              <a:t>If you can't remember the exact name type ?? followed by your guess. R will return a list of possibles</a:t>
            </a:r>
            <a:endParaRPr b="0" lang="en-US" sz="1200" spc="-1" strike="noStrike">
              <a:latin typeface="Arial"/>
            </a:endParaRPr>
          </a:p>
          <a:p>
            <a:pPr marL="216000" indent="-214200">
              <a:lnSpc>
                <a:spcPct val="100000"/>
              </a:lnSpc>
            </a:pPr>
            <a:r>
              <a:rPr b="0" lang="en-US" sz="1200" spc="-1" strike="noStrike">
                <a:solidFill>
                  <a:srgbClr val="000000"/>
                </a:solidFill>
                <a:latin typeface="+mn-lt"/>
                <a:ea typeface="+mn-ea"/>
              </a:rPr>
              <a:t>&gt; ??plot</a:t>
            </a:r>
            <a:endParaRPr b="0" lang="en-US" sz="1200" spc="-1" strike="noStrike">
              <a:latin typeface="Arial"/>
            </a:endParaRPr>
          </a:p>
        </p:txBody>
      </p:sp>
      <p:sp>
        <p:nvSpPr>
          <p:cNvPr id="1060"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E673556D-3F9D-4482-9C3E-F745B22FC07D}"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1" name="PlaceHolder 1"/>
          <p:cNvSpPr>
            <a:spLocks noGrp="1"/>
          </p:cNvSpPr>
          <p:nvPr>
            <p:ph type="sldImg"/>
          </p:nvPr>
        </p:nvSpPr>
        <p:spPr>
          <a:xfrm>
            <a:off x="1143000" y="685800"/>
            <a:ext cx="4569480" cy="3426480"/>
          </a:xfrm>
          <a:prstGeom prst="rect">
            <a:avLst/>
          </a:prstGeom>
        </p:spPr>
      </p:sp>
      <p:sp>
        <p:nvSpPr>
          <p:cNvPr id="1062"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1200" spc="-1" strike="noStrike">
                <a:solidFill>
                  <a:srgbClr val="000000"/>
                </a:solidFill>
                <a:latin typeface="+mn-lt"/>
                <a:ea typeface="+mn-ea"/>
              </a:rPr>
              <a:t>And many other repositories</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always first look if there is already an R package that does what you want before trying to implement it yourself</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r>
              <a:rPr b="0" lang="en-US" sz="2000" spc="-1" strike="noStrike">
                <a:solidFill>
                  <a:srgbClr val="000000"/>
                </a:solidFill>
                <a:latin typeface="+mn-lt"/>
                <a:ea typeface="+mn-ea"/>
              </a:rPr>
              <a:t>A word about installing packages on a Windows computer when non-admin (should be easy in practice with RStudio as it proposes the use of a personal library automatically).</a:t>
            </a:r>
            <a:endParaRPr b="0" lang="en-US" sz="2000" spc="-1" strike="noStrike">
              <a:latin typeface="Arial"/>
            </a:endParaRPr>
          </a:p>
        </p:txBody>
      </p:sp>
      <p:sp>
        <p:nvSpPr>
          <p:cNvPr id="1063"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22421438-1671-491E-BC6E-05621D3C22DE}"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PlaceHolder 1"/>
          <p:cNvSpPr>
            <a:spLocks noGrp="1"/>
          </p:cNvSpPr>
          <p:nvPr>
            <p:ph type="sldImg"/>
          </p:nvPr>
        </p:nvSpPr>
        <p:spPr>
          <a:xfrm>
            <a:off x="1143000" y="685800"/>
            <a:ext cx="4566240" cy="3423240"/>
          </a:xfrm>
          <a:prstGeom prst="rect">
            <a:avLst/>
          </a:prstGeom>
        </p:spPr>
      </p:sp>
      <p:sp>
        <p:nvSpPr>
          <p:cNvPr id="951" name="PlaceHolder 2"/>
          <p:cNvSpPr>
            <a:spLocks noGrp="1"/>
          </p:cNvSpPr>
          <p:nvPr>
            <p:ph type="body"/>
          </p:nvPr>
        </p:nvSpPr>
        <p:spPr>
          <a:xfrm>
            <a:off x="685800" y="4343400"/>
            <a:ext cx="5479920" cy="4108320"/>
          </a:xfrm>
          <a:prstGeom prst="rect">
            <a:avLst/>
          </a:prstGeom>
        </p:spPr>
        <p:txBody>
          <a:bodyPr lIns="0" rIns="0" tIns="0" bIns="0"/>
          <a:p>
            <a:pPr marL="216000" indent="-209880">
              <a:lnSpc>
                <a:spcPct val="100000"/>
              </a:lnSpc>
            </a:pPr>
            <a:br/>
            <a:r>
              <a:rPr b="1" lang="en-US" sz="2000" spc="-1" strike="noStrike">
                <a:latin typeface="Arial"/>
              </a:rPr>
              <a:t>This pad text is synchronized as you type, so that everyone viewing this page sees the same content. This allows you to collaborate together, share questions, pieces of code, chat ...Feel free to use it as much as you want. If you want to be identified, enter your name on the right side of the page.</a:t>
            </a:r>
            <a:endParaRPr b="0" lang="en-US" sz="2000" spc="-1" strike="noStrike">
              <a:latin typeface="Arial"/>
            </a:endParaRPr>
          </a:p>
        </p:txBody>
      </p:sp>
      <p:sp>
        <p:nvSpPr>
          <p:cNvPr id="952"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4" name="PlaceHolder 1"/>
          <p:cNvSpPr>
            <a:spLocks noGrp="1"/>
          </p:cNvSpPr>
          <p:nvPr>
            <p:ph type="sldImg"/>
          </p:nvPr>
        </p:nvSpPr>
        <p:spPr>
          <a:xfrm>
            <a:off x="1143000" y="685800"/>
            <a:ext cx="4569480" cy="3426480"/>
          </a:xfrm>
          <a:prstGeom prst="rect">
            <a:avLst/>
          </a:prstGeom>
        </p:spPr>
      </p:sp>
      <p:sp>
        <p:nvSpPr>
          <p:cNvPr id="1065"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endParaRPr b="0" lang="en-US" sz="2000" spc="-1" strike="noStrike">
              <a:latin typeface="Arial"/>
            </a:endParaRPr>
          </a:p>
          <a:p>
            <a:pPr marL="216000" indent="-214200">
              <a:lnSpc>
                <a:spcPct val="100000"/>
              </a:lnSpc>
            </a:pPr>
            <a:r>
              <a:rPr b="0" lang="en-US" sz="1200" spc="-1" strike="noStrike">
                <a:solidFill>
                  <a:srgbClr val="000000"/>
                </a:solidFill>
                <a:latin typeface="Arial"/>
              </a:rPr>
              <a:t>"Error: could not find function "xxxx" " – package has probably not been loaded.</a:t>
            </a:r>
            <a:endParaRPr b="0" lang="en-US" sz="1200" spc="-1" strike="noStrike">
              <a:latin typeface="Arial"/>
            </a:endParaRPr>
          </a:p>
          <a:p>
            <a:pPr marL="216000" indent="-214200">
              <a:lnSpc>
                <a:spcPct val="100000"/>
              </a:lnSpc>
            </a:pPr>
            <a:endParaRPr b="0" lang="en-US" sz="1200" spc="-1" strike="noStrike">
              <a:latin typeface="Arial"/>
            </a:endParaRPr>
          </a:p>
          <a:p>
            <a:pPr marL="216000" indent="-214200">
              <a:lnSpc>
                <a:spcPct val="100000"/>
              </a:lnSpc>
            </a:pPr>
            <a:r>
              <a:rPr b="0" lang="en-US" sz="2000" spc="-1" strike="noStrike">
                <a:solidFill>
                  <a:srgbClr val="000000"/>
                </a:solidFill>
                <a:latin typeface="Arial"/>
              </a:rPr>
              <a:t>Always document the output of sessionInfo() to record the versions of R + packages you used</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0" lang="en-US" sz="1200" spc="-1" strike="noStrike">
                <a:solidFill>
                  <a:srgbClr val="000000"/>
                </a:solidFill>
                <a:latin typeface="+mn-lt"/>
                <a:ea typeface="+mn-ea"/>
              </a:rPr>
              <a:t>Package vignettes (available on CRAN or Bioconductor)?</a:t>
            </a:r>
            <a:endParaRPr b="0" lang="en-US" sz="1200" spc="-1" strike="noStrike">
              <a:latin typeface="Arial"/>
            </a:endParaRPr>
          </a:p>
          <a:p>
            <a:pPr marL="216000" indent="-214200">
              <a:lnSpc>
                <a:spcPct val="100000"/>
              </a:lnSpc>
            </a:pPr>
            <a:endParaRPr b="0" lang="en-US" sz="1200" spc="-1" strike="noStrike">
              <a:latin typeface="Arial"/>
            </a:endParaRPr>
          </a:p>
        </p:txBody>
      </p:sp>
      <p:sp>
        <p:nvSpPr>
          <p:cNvPr id="1066"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FDFC932F-5DFF-4560-9FDD-8E9545088731}"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7" name="PlaceHolder 1"/>
          <p:cNvSpPr>
            <a:spLocks noGrp="1"/>
          </p:cNvSpPr>
          <p:nvPr>
            <p:ph type="sldImg"/>
          </p:nvPr>
        </p:nvSpPr>
        <p:spPr>
          <a:xfrm>
            <a:off x="1143000" y="685800"/>
            <a:ext cx="4569480" cy="3426480"/>
          </a:xfrm>
          <a:prstGeom prst="rect">
            <a:avLst/>
          </a:prstGeom>
        </p:spPr>
      </p:sp>
      <p:sp>
        <p:nvSpPr>
          <p:cNvPr id="1068"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endParaRPr b="0" lang="en-US" sz="2000" spc="-1" strike="noStrike">
              <a:latin typeface="Arial"/>
            </a:endParaRPr>
          </a:p>
          <a:p>
            <a:pPr marL="216000" indent="-214200">
              <a:lnSpc>
                <a:spcPct val="100000"/>
              </a:lnSpc>
            </a:pPr>
            <a:r>
              <a:rPr b="0" lang="en-US" sz="1200" spc="-1" strike="noStrike">
                <a:solidFill>
                  <a:srgbClr val="000000"/>
                </a:solidFill>
                <a:latin typeface="Arial"/>
              </a:rPr>
              <a:t>"Error: could not find function "xxxx" " – package has probably not been loaded.</a:t>
            </a:r>
            <a:endParaRPr b="0" lang="en-US" sz="1200" spc="-1" strike="noStrike">
              <a:latin typeface="Arial"/>
            </a:endParaRPr>
          </a:p>
          <a:p>
            <a:pPr marL="216000" indent="-214200">
              <a:lnSpc>
                <a:spcPct val="100000"/>
              </a:lnSpc>
            </a:pPr>
            <a:endParaRPr b="0" lang="en-US" sz="1200" spc="-1" strike="noStrike">
              <a:latin typeface="Arial"/>
            </a:endParaRPr>
          </a:p>
          <a:p>
            <a:pPr marL="216000" indent="-214200">
              <a:lnSpc>
                <a:spcPct val="100000"/>
              </a:lnSpc>
            </a:pPr>
            <a:r>
              <a:rPr b="0" lang="en-US" sz="2000" spc="-1" strike="noStrike">
                <a:solidFill>
                  <a:srgbClr val="000000"/>
                </a:solidFill>
                <a:latin typeface="Arial"/>
              </a:rPr>
              <a:t>Always document the output of sessionInfo() to record the versions of R + packages you used</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0" lang="en-US" sz="1200" spc="-1" strike="noStrike">
                <a:solidFill>
                  <a:srgbClr val="000000"/>
                </a:solidFill>
                <a:latin typeface="+mn-lt"/>
                <a:ea typeface="+mn-ea"/>
              </a:rPr>
              <a:t>Package vignettes (available on CRAN or Bioconductor)?</a:t>
            </a:r>
            <a:endParaRPr b="0" lang="en-US" sz="1200" spc="-1" strike="noStrike">
              <a:latin typeface="Arial"/>
            </a:endParaRPr>
          </a:p>
          <a:p>
            <a:pPr marL="216000" indent="-214200">
              <a:lnSpc>
                <a:spcPct val="100000"/>
              </a:lnSpc>
            </a:pPr>
            <a:endParaRPr b="0" lang="en-US" sz="1200" spc="-1" strike="noStrike">
              <a:latin typeface="Arial"/>
            </a:endParaRPr>
          </a:p>
        </p:txBody>
      </p:sp>
      <p:sp>
        <p:nvSpPr>
          <p:cNvPr id="1069"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F49E7732-A925-4019-8459-42E85E60D49B}"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0" name="PlaceHolder 1"/>
          <p:cNvSpPr>
            <a:spLocks noGrp="1"/>
          </p:cNvSpPr>
          <p:nvPr>
            <p:ph type="sldImg"/>
          </p:nvPr>
        </p:nvSpPr>
        <p:spPr>
          <a:xfrm>
            <a:off x="1143000" y="685800"/>
            <a:ext cx="4569480" cy="3426480"/>
          </a:xfrm>
          <a:prstGeom prst="rect">
            <a:avLst/>
          </a:prstGeom>
        </p:spPr>
      </p:sp>
      <p:sp>
        <p:nvSpPr>
          <p:cNvPr id="1071"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endParaRPr b="0" lang="en-US" sz="2000" spc="-1" strike="noStrike">
              <a:latin typeface="Arial"/>
            </a:endParaRPr>
          </a:p>
          <a:p>
            <a:pPr marL="216000" indent="-214200">
              <a:lnSpc>
                <a:spcPct val="100000"/>
              </a:lnSpc>
            </a:pPr>
            <a:r>
              <a:rPr b="0" lang="en-US" sz="1200" spc="-1" strike="noStrike">
                <a:solidFill>
                  <a:srgbClr val="000000"/>
                </a:solidFill>
                <a:latin typeface="Arial"/>
              </a:rPr>
              <a:t>"Error: could not find function "xxxx" " – package has probably not been loaded.</a:t>
            </a:r>
            <a:endParaRPr b="0" lang="en-US" sz="1200" spc="-1" strike="noStrike">
              <a:latin typeface="Arial"/>
            </a:endParaRPr>
          </a:p>
          <a:p>
            <a:pPr marL="216000" indent="-214200">
              <a:lnSpc>
                <a:spcPct val="100000"/>
              </a:lnSpc>
            </a:pPr>
            <a:endParaRPr b="0" lang="en-US" sz="1200" spc="-1" strike="noStrike">
              <a:latin typeface="Arial"/>
            </a:endParaRPr>
          </a:p>
          <a:p>
            <a:pPr marL="216000" indent="-214200">
              <a:lnSpc>
                <a:spcPct val="100000"/>
              </a:lnSpc>
            </a:pPr>
            <a:r>
              <a:rPr b="0" lang="en-US" sz="2000" spc="-1" strike="noStrike">
                <a:solidFill>
                  <a:srgbClr val="000000"/>
                </a:solidFill>
                <a:latin typeface="Arial"/>
              </a:rPr>
              <a:t>Always document the output of sessionInfo() to record the versions of R + packages you used</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0" lang="en-US" sz="1200" spc="-1" strike="noStrike">
                <a:solidFill>
                  <a:srgbClr val="000000"/>
                </a:solidFill>
                <a:latin typeface="+mn-lt"/>
                <a:ea typeface="+mn-ea"/>
              </a:rPr>
              <a:t>Package vignettes (available on CRAN or Bioconductor)?</a:t>
            </a:r>
            <a:endParaRPr b="0" lang="en-US" sz="1200" spc="-1" strike="noStrike">
              <a:latin typeface="Arial"/>
            </a:endParaRPr>
          </a:p>
          <a:p>
            <a:pPr marL="216000" indent="-214200">
              <a:lnSpc>
                <a:spcPct val="100000"/>
              </a:lnSpc>
            </a:pPr>
            <a:endParaRPr b="0" lang="en-US" sz="1200" spc="-1" strike="noStrike">
              <a:latin typeface="Arial"/>
            </a:endParaRPr>
          </a:p>
        </p:txBody>
      </p:sp>
      <p:sp>
        <p:nvSpPr>
          <p:cNvPr id="1072"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7D266798-22AF-4951-8901-C8FC453844A0}"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3" name="PlaceHolder 1"/>
          <p:cNvSpPr>
            <a:spLocks noGrp="1"/>
          </p:cNvSpPr>
          <p:nvPr>
            <p:ph type="sldImg"/>
          </p:nvPr>
        </p:nvSpPr>
        <p:spPr>
          <a:xfrm>
            <a:off x="1143000" y="685800"/>
            <a:ext cx="4569480" cy="3426480"/>
          </a:xfrm>
          <a:prstGeom prst="rect">
            <a:avLst/>
          </a:prstGeom>
        </p:spPr>
      </p:sp>
      <p:sp>
        <p:nvSpPr>
          <p:cNvPr id="1074"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0" lang="en-US" sz="2000" spc="-1" strike="noStrike">
                <a:solidFill>
                  <a:srgbClr val="ff0000"/>
                </a:solidFill>
                <a:latin typeface="Arial"/>
              </a:rPr>
              <a:t>Always document the output of sessionInfo() to record the versions of R + packages you used</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0" lang="en-US" sz="1200" spc="-1" strike="noStrike">
                <a:solidFill>
                  <a:srgbClr val="000000"/>
                </a:solidFill>
                <a:latin typeface="+mn-lt"/>
                <a:ea typeface="+mn-ea"/>
              </a:rPr>
              <a:t>Package vignettes (available on CRAN or Bioconductor)?</a:t>
            </a:r>
            <a:endParaRPr b="0" lang="en-US" sz="1200" spc="-1" strike="noStrike">
              <a:latin typeface="Arial"/>
            </a:endParaRPr>
          </a:p>
          <a:p>
            <a:pPr marL="216000" indent="-214200">
              <a:lnSpc>
                <a:spcPct val="100000"/>
              </a:lnSpc>
            </a:pPr>
            <a:endParaRPr b="0" lang="en-US" sz="1200" spc="-1" strike="noStrike">
              <a:latin typeface="Arial"/>
            </a:endParaRPr>
          </a:p>
        </p:txBody>
      </p:sp>
      <p:sp>
        <p:nvSpPr>
          <p:cNvPr id="1075"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6C67C517-DD41-48F8-B098-7E221B9A4DF8}"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6" name="PlaceHolder 1"/>
          <p:cNvSpPr>
            <a:spLocks noGrp="1"/>
          </p:cNvSpPr>
          <p:nvPr>
            <p:ph type="sldImg"/>
          </p:nvPr>
        </p:nvSpPr>
        <p:spPr>
          <a:xfrm>
            <a:off x="1143000" y="685800"/>
            <a:ext cx="4569480" cy="3426480"/>
          </a:xfrm>
          <a:prstGeom prst="rect">
            <a:avLst/>
          </a:prstGeom>
        </p:spPr>
      </p:sp>
      <p:sp>
        <p:nvSpPr>
          <p:cNvPr id="1077"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Ctrl-c does not work on mac but escape yes</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2000" spc="-1" strike="noStrike">
                <a:latin typeface="Arial"/>
              </a:rPr>
              <a:t>You can copy-paste into the R console, but the Rstudio script editor allows you to 'send' the current line or the currently selected text to the R console using the Ctrl-Enter shortcut.</a:t>
            </a:r>
            <a:endParaRPr b="0" lang="en-US" sz="2000" spc="-1" strike="noStrike">
              <a:latin typeface="Arial"/>
            </a:endParaRPr>
          </a:p>
          <a:p>
            <a:pPr marL="216000" indent="-213840">
              <a:lnSpc>
                <a:spcPct val="100000"/>
              </a:lnSpc>
            </a:pPr>
            <a:r>
              <a:rPr b="0" lang="en-US" sz="2000" spc="-1" strike="noStrike">
                <a:latin typeface="Arial"/>
              </a:rPr>
              <a:t>RStudio provides the Ctrl-1 and Ctrl-2 shortcuts allow you to jump between the script and the console windows.</a:t>
            </a:r>
            <a:endParaRPr b="0" lang="en-US" sz="2000" spc="-1" strike="noStrike">
              <a:latin typeface="Arial"/>
            </a:endParaRPr>
          </a:p>
          <a:p>
            <a:pPr marL="216000" indent="-213840">
              <a:lnSpc>
                <a:spcPct val="100000"/>
              </a:lnSpc>
            </a:pPr>
            <a:r>
              <a:rPr b="0" lang="en-US" sz="1200" spc="-1" strike="noStrike">
                <a:solidFill>
                  <a:srgbClr val="000000"/>
                </a:solidFill>
                <a:latin typeface="+mn-lt"/>
                <a:ea typeface="+mn-ea"/>
              </a:rPr>
              <a:t>It might not be obvious to first-time users that the console needs FOCUS to be typed into. Same for the script editor. The Ctrl-1/2 shortcuts highlight this, the Ctrl-Enter circumnavigates this. I would recommend mentioning the term FOCUS so that the participants can put a name on what they're actually doing.</a:t>
            </a:r>
            <a:endParaRPr b="0" lang="en-US" sz="1200" spc="-1" strike="noStrike">
              <a:latin typeface="Arial"/>
            </a:endParaRPr>
          </a:p>
          <a:p>
            <a:pPr marL="216000" indent="-213840">
              <a:lnSpc>
                <a:spcPct val="100000"/>
              </a:lnSpc>
            </a:pPr>
            <a:endParaRPr b="0" lang="en-US" sz="1200" spc="-1" strike="noStrike">
              <a:latin typeface="Arial"/>
            </a:endParaRPr>
          </a:p>
        </p:txBody>
      </p:sp>
      <p:sp>
        <p:nvSpPr>
          <p:cNvPr id="1078"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50ECF7D4-2422-4AC1-991C-A3DFF3E18F22}"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9" name="PlaceHolder 1"/>
          <p:cNvSpPr>
            <a:spLocks noGrp="1"/>
          </p:cNvSpPr>
          <p:nvPr>
            <p:ph type="sldImg"/>
          </p:nvPr>
        </p:nvSpPr>
        <p:spPr>
          <a:xfrm>
            <a:off x="1143000" y="685800"/>
            <a:ext cx="4569480" cy="3426480"/>
          </a:xfrm>
          <a:prstGeom prst="rect">
            <a:avLst/>
          </a:prstGeom>
        </p:spPr>
      </p:sp>
      <p:sp>
        <p:nvSpPr>
          <p:cNvPr id="1080"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1081"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53356EB9-9080-43FC-8B04-D2631AC16981}"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2" name="PlaceHolder 1"/>
          <p:cNvSpPr>
            <a:spLocks noGrp="1"/>
          </p:cNvSpPr>
          <p:nvPr>
            <p:ph type="sldImg"/>
          </p:nvPr>
        </p:nvSpPr>
        <p:spPr>
          <a:xfrm>
            <a:off x="1143000" y="685800"/>
            <a:ext cx="4569480" cy="3426480"/>
          </a:xfrm>
          <a:prstGeom prst="rect">
            <a:avLst/>
          </a:prstGeom>
        </p:spPr>
      </p:sp>
      <p:sp>
        <p:nvSpPr>
          <p:cNvPr id="1083"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Essayer ces comandes </a:t>
            </a:r>
            <a:endParaRPr b="0" lang="en-US" sz="2000" spc="-1" strike="noStrike">
              <a:latin typeface="Arial"/>
            </a:endParaRPr>
          </a:p>
        </p:txBody>
      </p:sp>
      <p:sp>
        <p:nvSpPr>
          <p:cNvPr id="1084"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523B4590-5189-45F9-BCEC-4E664C16F320}"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5" name="PlaceHolder 1"/>
          <p:cNvSpPr>
            <a:spLocks noGrp="1"/>
          </p:cNvSpPr>
          <p:nvPr>
            <p:ph type="sldImg"/>
          </p:nvPr>
        </p:nvSpPr>
        <p:spPr>
          <a:xfrm>
            <a:off x="1143000" y="685800"/>
            <a:ext cx="4569480" cy="3426480"/>
          </a:xfrm>
          <a:prstGeom prst="rect">
            <a:avLst/>
          </a:prstGeom>
        </p:spPr>
      </p:sp>
      <p:sp>
        <p:nvSpPr>
          <p:cNvPr id="1086"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1200" spc="-1" strike="noStrike">
                <a:solidFill>
                  <a:srgbClr val="000000"/>
                </a:solidFill>
                <a:latin typeface="+mn-lt"/>
                <a:ea typeface="+mn-ea"/>
              </a:rPr>
              <a:t>From a biologist/user viewpoint, a "variable" is most often going to be a vector - e.g. a standalone vector object, or a specific column in a dataframe or matrix. </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Also, when using functions, from the function's viewpoint, objects passed to it are "arguments".</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All in all, I would try and avoid confusion by calling R objects "objects" and restricting the use of the word "variable" to vector objects only.</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Maybe insist on the difference between things stored in files and things stored in R's environment? Maybe later, when you can show them the files and the environment using RStudio???</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r>
              <a:rPr b="0" lang="en-US" sz="2000" spc="-1" strike="noStrike">
                <a:solidFill>
                  <a:srgbClr val="000000"/>
                </a:solidFill>
                <a:latin typeface="+mn-lt"/>
                <a:ea typeface="+mn-ea"/>
              </a:rPr>
              <a:t>Mean(x): </a:t>
            </a:r>
            <a:r>
              <a:rPr b="0" lang="en-US" sz="1200" spc="-1" strike="noStrike">
                <a:solidFill>
                  <a:srgbClr val="000000"/>
                </a:solidFill>
                <a:latin typeface="+mn-lt"/>
                <a:ea typeface="+mn-ea"/>
              </a:rPr>
              <a:t>the mean of the values stored in vector x, representing the measures for variable x.</a:t>
            </a:r>
            <a:endParaRPr b="0" lang="en-US" sz="1200" spc="-1" strike="noStrike">
              <a:latin typeface="Arial"/>
            </a:endParaRPr>
          </a:p>
          <a:p>
            <a:pPr marL="216000" indent="-213840">
              <a:lnSpc>
                <a:spcPct val="100000"/>
              </a:lnSpc>
            </a:pPr>
            <a:r>
              <a:rPr b="0" lang="en-US" sz="2000" spc="-1" strike="noStrike">
                <a:solidFill>
                  <a:srgbClr val="000000"/>
                </a:solidFill>
                <a:latin typeface="+mn-lt"/>
                <a:ea typeface="+mn-ea"/>
              </a:rPr>
              <a:t>These parentheses can be empty (as we have seen e.g. with the q() command), but they must be present for the function to be run (otherwise, the code of the function will be displayed).</a:t>
            </a:r>
            <a:endParaRPr b="0" lang="en-US" sz="2000" spc="-1" strike="noStrike">
              <a:latin typeface="Arial"/>
            </a:endParaRPr>
          </a:p>
          <a:p>
            <a:pPr marL="216000" indent="-213840">
              <a:lnSpc>
                <a:spcPct val="100000"/>
              </a:lnSpc>
            </a:pPr>
            <a:endParaRPr b="0" lang="en-US" sz="2000" spc="-1" strike="noStrike">
              <a:latin typeface="Arial"/>
            </a:endParaRPr>
          </a:p>
        </p:txBody>
      </p:sp>
      <p:sp>
        <p:nvSpPr>
          <p:cNvPr id="1087"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8F71A646-7B26-49D1-BBA8-EA96FE47CB0F}"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8" name="PlaceHolder 1"/>
          <p:cNvSpPr>
            <a:spLocks noGrp="1"/>
          </p:cNvSpPr>
          <p:nvPr>
            <p:ph type="sldImg"/>
          </p:nvPr>
        </p:nvSpPr>
        <p:spPr>
          <a:xfrm>
            <a:off x="1143000" y="685800"/>
            <a:ext cx="4569480" cy="3426480"/>
          </a:xfrm>
          <a:prstGeom prst="rect">
            <a:avLst/>
          </a:prstGeom>
        </p:spPr>
      </p:sp>
      <p:sp>
        <p:nvSpPr>
          <p:cNvPr id="1089"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0" lang="en-US" sz="2000" spc="-1" strike="noStrike">
                <a:latin typeface="Arial"/>
              </a:rPr>
              <a:t>#: HASHTAG </a:t>
            </a:r>
            <a:endParaRPr b="0" lang="en-US" sz="2000" spc="-1" strike="noStrike">
              <a:latin typeface="Arial"/>
            </a:endParaRPr>
          </a:p>
          <a:p>
            <a:pPr marL="216000" indent="-214200">
              <a:lnSpc>
                <a:spcPct val="100000"/>
              </a:lnSpc>
            </a:pPr>
            <a:r>
              <a:rPr b="0" lang="en-US" sz="2000" spc="-1" strike="noStrike">
                <a:latin typeface="Arial"/>
              </a:rPr>
              <a:t>Note: Writing understandable and reusable code usually implies using long and clear variable names as well as adding enough comments to explain what is done.</a:t>
            </a:r>
            <a:endParaRPr b="0" lang="en-US" sz="2000" spc="-1" strike="noStrike">
              <a:latin typeface="Arial"/>
            </a:endParaRPr>
          </a:p>
          <a:p>
            <a:pPr marL="216000" indent="-214200">
              <a:lnSpc>
                <a:spcPct val="100000"/>
              </a:lnSpc>
            </a:pPr>
            <a:endParaRPr b="0" lang="en-US" sz="2000" spc="-1" strike="noStrike">
              <a:latin typeface="Arial"/>
            </a:endParaRPr>
          </a:p>
        </p:txBody>
      </p:sp>
      <p:sp>
        <p:nvSpPr>
          <p:cNvPr id="1090"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3442B47B-2494-4B28-AE4D-AFAB99EEF2BF}"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1" name="PlaceHolder 1"/>
          <p:cNvSpPr>
            <a:spLocks noGrp="1"/>
          </p:cNvSpPr>
          <p:nvPr>
            <p:ph type="sldImg"/>
          </p:nvPr>
        </p:nvSpPr>
        <p:spPr>
          <a:xfrm>
            <a:off x="1143000" y="685800"/>
            <a:ext cx="4569480" cy="3426480"/>
          </a:xfrm>
          <a:prstGeom prst="rect">
            <a:avLst/>
          </a:prstGeom>
        </p:spPr>
      </p:sp>
      <p:sp>
        <p:nvSpPr>
          <p:cNvPr id="1092"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0" lang="en-US" sz="2000" spc="-1" strike="noStrike">
                <a:latin typeface="Arial"/>
              </a:rPr>
              <a:t>#: </a:t>
            </a:r>
            <a:r>
              <a:rPr b="0" lang="en-US" sz="2000" spc="-1" strike="noStrike">
                <a:latin typeface="Arial"/>
              </a:rPr>
              <a:t>HA</a:t>
            </a:r>
            <a:r>
              <a:rPr b="0" lang="en-US" sz="2000" spc="-1" strike="noStrike">
                <a:latin typeface="Arial"/>
              </a:rPr>
              <a:t>SH</a:t>
            </a:r>
            <a:r>
              <a:rPr b="0" lang="en-US" sz="2000" spc="-1" strike="noStrike">
                <a:latin typeface="Arial"/>
              </a:rPr>
              <a:t>TA</a:t>
            </a:r>
            <a:r>
              <a:rPr b="0" lang="en-US" sz="2000" spc="-1" strike="noStrike">
                <a:latin typeface="Arial"/>
              </a:rPr>
              <a:t>G </a:t>
            </a:r>
            <a:endParaRPr b="0" lang="en-US" sz="2000" spc="-1" strike="noStrike">
              <a:latin typeface="Arial"/>
            </a:endParaRPr>
          </a:p>
          <a:p>
            <a:pPr marL="216000" indent="-214200">
              <a:lnSpc>
                <a:spcPct val="100000"/>
              </a:lnSpc>
            </a:pPr>
            <a:r>
              <a:rPr b="0" lang="en-US" sz="2000" spc="-1" strike="noStrike">
                <a:latin typeface="Arial"/>
              </a:rPr>
              <a:t>Note: </a:t>
            </a:r>
            <a:r>
              <a:rPr b="0" lang="en-US" sz="2000" spc="-1" strike="noStrike">
                <a:latin typeface="Arial"/>
              </a:rPr>
              <a:t>Writ</a:t>
            </a:r>
            <a:r>
              <a:rPr b="0" lang="en-US" sz="2000" spc="-1" strike="noStrike">
                <a:latin typeface="Arial"/>
              </a:rPr>
              <a:t>ing </a:t>
            </a:r>
            <a:r>
              <a:rPr b="0" lang="en-US" sz="2000" spc="-1" strike="noStrike">
                <a:latin typeface="Arial"/>
              </a:rPr>
              <a:t>und</a:t>
            </a:r>
            <a:r>
              <a:rPr b="0" lang="en-US" sz="2000" spc="-1" strike="noStrike">
                <a:latin typeface="Arial"/>
              </a:rPr>
              <a:t>erst</a:t>
            </a:r>
            <a:r>
              <a:rPr b="0" lang="en-US" sz="2000" spc="-1" strike="noStrike">
                <a:latin typeface="Arial"/>
              </a:rPr>
              <a:t>and</a:t>
            </a:r>
            <a:r>
              <a:rPr b="0" lang="en-US" sz="2000" spc="-1" strike="noStrike">
                <a:latin typeface="Arial"/>
              </a:rPr>
              <a:t>abl</a:t>
            </a:r>
            <a:r>
              <a:rPr b="0" lang="en-US" sz="2000" spc="-1" strike="noStrike">
                <a:latin typeface="Arial"/>
              </a:rPr>
              <a:t>e </a:t>
            </a:r>
            <a:r>
              <a:rPr b="0" lang="en-US" sz="2000" spc="-1" strike="noStrike">
                <a:latin typeface="Arial"/>
              </a:rPr>
              <a:t>and </a:t>
            </a:r>
            <a:r>
              <a:rPr b="0" lang="en-US" sz="2000" spc="-1" strike="noStrike">
                <a:latin typeface="Arial"/>
              </a:rPr>
              <a:t>reu</a:t>
            </a:r>
            <a:r>
              <a:rPr b="0" lang="en-US" sz="2000" spc="-1" strike="noStrike">
                <a:latin typeface="Arial"/>
              </a:rPr>
              <a:t>sab</a:t>
            </a:r>
            <a:r>
              <a:rPr b="0" lang="en-US" sz="2000" spc="-1" strike="noStrike">
                <a:latin typeface="Arial"/>
              </a:rPr>
              <a:t>le </a:t>
            </a:r>
            <a:r>
              <a:rPr b="0" lang="en-US" sz="2000" spc="-1" strike="noStrike">
                <a:latin typeface="Arial"/>
              </a:rPr>
              <a:t>cod</a:t>
            </a:r>
            <a:r>
              <a:rPr b="0" lang="en-US" sz="2000" spc="-1" strike="noStrike">
                <a:latin typeface="Arial"/>
              </a:rPr>
              <a:t>e </a:t>
            </a:r>
            <a:r>
              <a:rPr b="0" lang="en-US" sz="2000" spc="-1" strike="noStrike">
                <a:latin typeface="Arial"/>
              </a:rPr>
              <a:t>usu</a:t>
            </a:r>
            <a:r>
              <a:rPr b="0" lang="en-US" sz="2000" spc="-1" strike="noStrike">
                <a:latin typeface="Arial"/>
              </a:rPr>
              <a:t>ally </a:t>
            </a:r>
            <a:r>
              <a:rPr b="0" lang="en-US" sz="2000" spc="-1" strike="noStrike">
                <a:latin typeface="Arial"/>
              </a:rPr>
              <a:t>impl</a:t>
            </a:r>
            <a:r>
              <a:rPr b="0" lang="en-US" sz="2000" spc="-1" strike="noStrike">
                <a:latin typeface="Arial"/>
              </a:rPr>
              <a:t>ies </a:t>
            </a:r>
            <a:r>
              <a:rPr b="0" lang="en-US" sz="2000" spc="-1" strike="noStrike">
                <a:latin typeface="Arial"/>
              </a:rPr>
              <a:t>usi</a:t>
            </a:r>
            <a:r>
              <a:rPr b="0" lang="en-US" sz="2000" spc="-1" strike="noStrike">
                <a:latin typeface="Arial"/>
              </a:rPr>
              <a:t>ng </a:t>
            </a:r>
            <a:r>
              <a:rPr b="0" lang="en-US" sz="2000" spc="-1" strike="noStrike">
                <a:latin typeface="Arial"/>
              </a:rPr>
              <a:t>lon</a:t>
            </a:r>
            <a:r>
              <a:rPr b="0" lang="en-US" sz="2000" spc="-1" strike="noStrike">
                <a:latin typeface="Arial"/>
              </a:rPr>
              <a:t>g </a:t>
            </a:r>
            <a:r>
              <a:rPr b="0" lang="en-US" sz="2000" spc="-1" strike="noStrike">
                <a:latin typeface="Arial"/>
              </a:rPr>
              <a:t>and </a:t>
            </a:r>
            <a:r>
              <a:rPr b="0" lang="en-US" sz="2000" spc="-1" strike="noStrike">
                <a:latin typeface="Arial"/>
              </a:rPr>
              <a:t>cle</a:t>
            </a:r>
            <a:r>
              <a:rPr b="0" lang="en-US" sz="2000" spc="-1" strike="noStrike">
                <a:latin typeface="Arial"/>
              </a:rPr>
              <a:t>ar </a:t>
            </a:r>
            <a:r>
              <a:rPr b="0" lang="en-US" sz="2000" spc="-1" strike="noStrike">
                <a:latin typeface="Arial"/>
              </a:rPr>
              <a:t>vari</a:t>
            </a:r>
            <a:r>
              <a:rPr b="0" lang="en-US" sz="2000" spc="-1" strike="noStrike">
                <a:latin typeface="Arial"/>
              </a:rPr>
              <a:t>abl</a:t>
            </a:r>
            <a:r>
              <a:rPr b="0" lang="en-US" sz="2000" spc="-1" strike="noStrike">
                <a:latin typeface="Arial"/>
              </a:rPr>
              <a:t>e </a:t>
            </a:r>
            <a:r>
              <a:rPr b="0" lang="en-US" sz="2000" spc="-1" strike="noStrike">
                <a:latin typeface="Arial"/>
              </a:rPr>
              <a:t>na</a:t>
            </a:r>
            <a:r>
              <a:rPr b="0" lang="en-US" sz="2000" spc="-1" strike="noStrike">
                <a:latin typeface="Arial"/>
              </a:rPr>
              <a:t>me</a:t>
            </a:r>
            <a:r>
              <a:rPr b="0" lang="en-US" sz="2000" spc="-1" strike="noStrike">
                <a:latin typeface="Arial"/>
              </a:rPr>
              <a:t>s </a:t>
            </a:r>
            <a:r>
              <a:rPr b="0" lang="en-US" sz="2000" spc="-1" strike="noStrike">
                <a:latin typeface="Arial"/>
              </a:rPr>
              <a:t>as </a:t>
            </a:r>
            <a:r>
              <a:rPr b="0" lang="en-US" sz="2000" spc="-1" strike="noStrike">
                <a:latin typeface="Arial"/>
              </a:rPr>
              <a:t>well </a:t>
            </a:r>
            <a:r>
              <a:rPr b="0" lang="en-US" sz="2000" spc="-1" strike="noStrike">
                <a:latin typeface="Arial"/>
              </a:rPr>
              <a:t>as </a:t>
            </a:r>
            <a:r>
              <a:rPr b="0" lang="en-US" sz="2000" spc="-1" strike="noStrike">
                <a:latin typeface="Arial"/>
              </a:rPr>
              <a:t>add</a:t>
            </a:r>
            <a:r>
              <a:rPr b="0" lang="en-US" sz="2000" spc="-1" strike="noStrike">
                <a:latin typeface="Arial"/>
              </a:rPr>
              <a:t>ing </a:t>
            </a:r>
            <a:r>
              <a:rPr b="0" lang="en-US" sz="2000" spc="-1" strike="noStrike">
                <a:latin typeface="Arial"/>
              </a:rPr>
              <a:t>eno</a:t>
            </a:r>
            <a:r>
              <a:rPr b="0" lang="en-US" sz="2000" spc="-1" strike="noStrike">
                <a:latin typeface="Arial"/>
              </a:rPr>
              <a:t>ugh </a:t>
            </a:r>
            <a:r>
              <a:rPr b="0" lang="en-US" sz="2000" spc="-1" strike="noStrike">
                <a:latin typeface="Arial"/>
              </a:rPr>
              <a:t>co</a:t>
            </a:r>
            <a:r>
              <a:rPr b="0" lang="en-US" sz="2000" spc="-1" strike="noStrike">
                <a:latin typeface="Arial"/>
              </a:rPr>
              <a:t>mm</a:t>
            </a:r>
            <a:r>
              <a:rPr b="0" lang="en-US" sz="2000" spc="-1" strike="noStrike">
                <a:latin typeface="Arial"/>
              </a:rPr>
              <a:t>ent</a:t>
            </a:r>
            <a:r>
              <a:rPr b="0" lang="en-US" sz="2000" spc="-1" strike="noStrike">
                <a:latin typeface="Arial"/>
              </a:rPr>
              <a:t>s to </a:t>
            </a:r>
            <a:r>
              <a:rPr b="0" lang="en-US" sz="2000" spc="-1" strike="noStrike">
                <a:latin typeface="Arial"/>
              </a:rPr>
              <a:t>exp</a:t>
            </a:r>
            <a:r>
              <a:rPr b="0" lang="en-US" sz="2000" spc="-1" strike="noStrike">
                <a:latin typeface="Arial"/>
              </a:rPr>
              <a:t>lain </a:t>
            </a:r>
            <a:r>
              <a:rPr b="0" lang="en-US" sz="2000" spc="-1" strike="noStrike">
                <a:latin typeface="Arial"/>
              </a:rPr>
              <a:t>wha</a:t>
            </a:r>
            <a:r>
              <a:rPr b="0" lang="en-US" sz="2000" spc="-1" strike="noStrike">
                <a:latin typeface="Arial"/>
              </a:rPr>
              <a:t>t is </a:t>
            </a:r>
            <a:r>
              <a:rPr b="0" lang="en-US" sz="2000" spc="-1" strike="noStrike">
                <a:latin typeface="Arial"/>
              </a:rPr>
              <a:t>don</a:t>
            </a:r>
            <a:r>
              <a:rPr b="0" lang="en-US" sz="2000" spc="-1" strike="noStrike">
                <a:latin typeface="Arial"/>
              </a:rPr>
              <a:t>e.</a:t>
            </a:r>
            <a:endParaRPr b="0" lang="en-US" sz="2000" spc="-1" strike="noStrike">
              <a:latin typeface="Arial"/>
            </a:endParaRPr>
          </a:p>
          <a:p>
            <a:pPr marL="216000" indent="-214200">
              <a:lnSpc>
                <a:spcPct val="100000"/>
              </a:lnSpc>
            </a:pPr>
            <a:endParaRPr b="0" lang="en-US" sz="2000" spc="-1" strike="noStrike">
              <a:latin typeface="Arial"/>
            </a:endParaRPr>
          </a:p>
        </p:txBody>
      </p:sp>
      <p:sp>
        <p:nvSpPr>
          <p:cNvPr id="1093"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5574E13C-12E4-4584-BF94-BE4A67A5747F}"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3" name="PlaceHolder 1"/>
          <p:cNvSpPr>
            <a:spLocks noGrp="1"/>
          </p:cNvSpPr>
          <p:nvPr>
            <p:ph type="sldImg"/>
          </p:nvPr>
        </p:nvSpPr>
        <p:spPr>
          <a:xfrm>
            <a:off x="1143000" y="685800"/>
            <a:ext cx="4566240" cy="3423240"/>
          </a:xfrm>
          <a:prstGeom prst="rect">
            <a:avLst/>
          </a:prstGeom>
        </p:spPr>
      </p:sp>
      <p:sp>
        <p:nvSpPr>
          <p:cNvPr id="954" name="PlaceHolder 2"/>
          <p:cNvSpPr>
            <a:spLocks noGrp="1"/>
          </p:cNvSpPr>
          <p:nvPr>
            <p:ph type="body"/>
          </p:nvPr>
        </p:nvSpPr>
        <p:spPr>
          <a:xfrm>
            <a:off x="685800" y="4343400"/>
            <a:ext cx="5479920" cy="4108320"/>
          </a:xfrm>
          <a:prstGeom prst="rect">
            <a:avLst/>
          </a:prstGeom>
        </p:spPr>
        <p:txBody>
          <a:bodyPr lIns="0" rIns="0" tIns="0" bIns="0"/>
          <a:p>
            <a:pPr marL="216000" indent="-209880">
              <a:lnSpc>
                <a:spcPct val="100000"/>
              </a:lnSpc>
            </a:pPr>
            <a:br/>
            <a:r>
              <a:rPr b="1" lang="en-US" sz="2000" spc="-1" strike="noStrike">
                <a:latin typeface="Arial"/>
              </a:rPr>
              <a:t>This pad text is synchronized as you type, so that everyone viewing this page sees the same content. This allows you to collaborate together, share questions, pieces of code, chat ...Feel free to use it as much as you want. If you want to be identified, enter your name on the right side of the page.</a:t>
            </a:r>
            <a:endParaRPr b="0" lang="en-US" sz="2000" spc="-1" strike="noStrike">
              <a:latin typeface="Arial"/>
            </a:endParaRPr>
          </a:p>
        </p:txBody>
      </p:sp>
      <p:sp>
        <p:nvSpPr>
          <p:cNvPr id="955"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4" name="PlaceHolder 1"/>
          <p:cNvSpPr>
            <a:spLocks noGrp="1"/>
          </p:cNvSpPr>
          <p:nvPr>
            <p:ph type="sldImg"/>
          </p:nvPr>
        </p:nvSpPr>
        <p:spPr>
          <a:xfrm>
            <a:off x="1143000" y="685800"/>
            <a:ext cx="4569480" cy="3426480"/>
          </a:xfrm>
          <a:prstGeom prst="rect">
            <a:avLst/>
          </a:prstGeom>
        </p:spPr>
      </p:sp>
      <p:sp>
        <p:nvSpPr>
          <p:cNvPr id="1095"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1200" spc="-1" strike="noStrike">
                <a:solidFill>
                  <a:srgbClr val="000000"/>
                </a:solidFill>
                <a:latin typeface="+mn-lt"/>
                <a:ea typeface="+mn-ea"/>
              </a:rPr>
              <a:t>Otherwis</a:t>
            </a:r>
            <a:r>
              <a:rPr b="0" lang="en-US" sz="1200" spc="-1" strike="noStrike">
                <a:solidFill>
                  <a:srgbClr val="000000"/>
                </a:solidFill>
                <a:latin typeface="+mn-lt"/>
                <a:ea typeface="+mn-ea"/>
              </a:rPr>
              <a:t>e you </a:t>
            </a:r>
            <a:r>
              <a:rPr b="0" lang="en-US" sz="1200" spc="-1" strike="noStrike">
                <a:solidFill>
                  <a:srgbClr val="000000"/>
                </a:solidFill>
                <a:latin typeface="+mn-lt"/>
                <a:ea typeface="+mn-ea"/>
              </a:rPr>
              <a:t>may </a:t>
            </a:r>
            <a:r>
              <a:rPr b="0" lang="en-US" sz="1200" spc="-1" strike="noStrike">
                <a:solidFill>
                  <a:srgbClr val="000000"/>
                </a:solidFill>
                <a:latin typeface="+mn-lt"/>
                <a:ea typeface="+mn-ea"/>
              </a:rPr>
              <a:t>overw</a:t>
            </a:r>
            <a:r>
              <a:rPr b="0" lang="en-US" sz="1200" spc="-1" strike="noStrike">
                <a:solidFill>
                  <a:srgbClr val="000000"/>
                </a:solidFill>
                <a:latin typeface="+mn-lt"/>
                <a:ea typeface="+mn-ea"/>
              </a:rPr>
              <a:t>rite </a:t>
            </a:r>
            <a:r>
              <a:rPr b="0" lang="en-US" sz="1200" spc="-1" strike="noStrike">
                <a:solidFill>
                  <a:srgbClr val="000000"/>
                </a:solidFill>
                <a:latin typeface="+mn-lt"/>
                <a:ea typeface="+mn-ea"/>
              </a:rPr>
              <a:t>the </a:t>
            </a:r>
            <a:r>
              <a:rPr b="0" lang="en-US" sz="1200" spc="-1" strike="noStrike">
                <a:solidFill>
                  <a:srgbClr val="000000"/>
                </a:solidFill>
                <a:latin typeface="+mn-lt"/>
                <a:ea typeface="+mn-ea"/>
              </a:rPr>
              <a:t>functi</a:t>
            </a:r>
            <a:r>
              <a:rPr b="0" lang="en-US" sz="1200" spc="-1" strike="noStrike">
                <a:solidFill>
                  <a:srgbClr val="000000"/>
                </a:solidFill>
                <a:latin typeface="+mn-lt"/>
                <a:ea typeface="+mn-ea"/>
              </a:rPr>
              <a:t>on! </a:t>
            </a:r>
            <a:r>
              <a:rPr b="0" lang="en-US" sz="1200" spc="-1" strike="noStrike">
                <a:solidFill>
                  <a:srgbClr val="000000"/>
                </a:solidFill>
                <a:latin typeface="+mn-lt"/>
                <a:ea typeface="+mn-ea"/>
              </a:rPr>
              <a:t>But in </a:t>
            </a:r>
            <a:r>
              <a:rPr b="0" lang="en-US" sz="1200" spc="-1" strike="noStrike">
                <a:solidFill>
                  <a:srgbClr val="000000"/>
                </a:solidFill>
                <a:latin typeface="+mn-lt"/>
                <a:ea typeface="+mn-ea"/>
              </a:rPr>
              <a:t>my </a:t>
            </a:r>
            <a:r>
              <a:rPr b="0" lang="en-US" sz="1200" spc="-1" strike="noStrike">
                <a:solidFill>
                  <a:srgbClr val="000000"/>
                </a:solidFill>
                <a:latin typeface="+mn-lt"/>
                <a:ea typeface="+mn-ea"/>
              </a:rPr>
              <a:t>exper</a:t>
            </a:r>
            <a:r>
              <a:rPr b="0" lang="en-US" sz="1200" spc="-1" strike="noStrike">
                <a:solidFill>
                  <a:srgbClr val="000000"/>
                </a:solidFill>
                <a:latin typeface="+mn-lt"/>
                <a:ea typeface="+mn-ea"/>
              </a:rPr>
              <a:t>ience </a:t>
            </a:r>
            <a:r>
              <a:rPr b="0" lang="en-US" sz="1200" spc="-1" strike="noStrike">
                <a:solidFill>
                  <a:srgbClr val="000000"/>
                </a:solidFill>
                <a:latin typeface="+mn-lt"/>
                <a:ea typeface="+mn-ea"/>
              </a:rPr>
              <a:t>this </a:t>
            </a:r>
            <a:r>
              <a:rPr b="0" lang="en-US" sz="1200" spc="-1" strike="noStrike">
                <a:solidFill>
                  <a:srgbClr val="000000"/>
                </a:solidFill>
                <a:latin typeface="+mn-lt"/>
                <a:ea typeface="+mn-ea"/>
              </a:rPr>
              <a:t>can </a:t>
            </a:r>
            <a:r>
              <a:rPr b="0" lang="en-US" sz="1200" spc="-1" strike="noStrike">
                <a:solidFill>
                  <a:srgbClr val="000000"/>
                </a:solidFill>
                <a:latin typeface="+mn-lt"/>
                <a:ea typeface="+mn-ea"/>
              </a:rPr>
              <a:t>only </a:t>
            </a:r>
            <a:r>
              <a:rPr b="0" lang="en-US" sz="1200" spc="-1" strike="noStrike">
                <a:solidFill>
                  <a:srgbClr val="000000"/>
                </a:solidFill>
                <a:latin typeface="+mn-lt"/>
                <a:ea typeface="+mn-ea"/>
              </a:rPr>
              <a:t>happ</a:t>
            </a:r>
            <a:r>
              <a:rPr b="0" lang="en-US" sz="1200" spc="-1" strike="noStrike">
                <a:solidFill>
                  <a:srgbClr val="000000"/>
                </a:solidFill>
                <a:latin typeface="+mn-lt"/>
                <a:ea typeface="+mn-ea"/>
              </a:rPr>
              <a:t>en </a:t>
            </a:r>
            <a:r>
              <a:rPr b="0" lang="en-US" sz="1200" spc="-1" strike="noStrike">
                <a:solidFill>
                  <a:srgbClr val="000000"/>
                </a:solidFill>
                <a:latin typeface="+mn-lt"/>
                <a:ea typeface="+mn-ea"/>
              </a:rPr>
              <a:t>with </a:t>
            </a:r>
            <a:r>
              <a:rPr b="0" lang="en-US" sz="1200" spc="-1" strike="noStrike">
                <a:solidFill>
                  <a:srgbClr val="000000"/>
                </a:solidFill>
                <a:latin typeface="+mn-lt"/>
                <a:ea typeface="+mn-ea"/>
              </a:rPr>
              <a:t>user-</a:t>
            </a:r>
            <a:r>
              <a:rPr b="0" lang="en-US" sz="1200" spc="-1" strike="noStrike">
                <a:solidFill>
                  <a:srgbClr val="000000"/>
                </a:solidFill>
                <a:latin typeface="+mn-lt"/>
                <a:ea typeface="+mn-ea"/>
              </a:rPr>
              <a:t>defin</a:t>
            </a:r>
            <a:r>
              <a:rPr b="0" lang="en-US" sz="1200" spc="-1" strike="noStrike">
                <a:solidFill>
                  <a:srgbClr val="000000"/>
                </a:solidFill>
                <a:latin typeface="+mn-lt"/>
                <a:ea typeface="+mn-ea"/>
              </a:rPr>
              <a:t>ed </a:t>
            </a:r>
            <a:r>
              <a:rPr b="0" lang="en-US" sz="1200" spc="-1" strike="noStrike">
                <a:solidFill>
                  <a:srgbClr val="000000"/>
                </a:solidFill>
                <a:latin typeface="+mn-lt"/>
                <a:ea typeface="+mn-ea"/>
              </a:rPr>
              <a:t>functi</a:t>
            </a:r>
            <a:r>
              <a:rPr b="0" lang="en-US" sz="1200" spc="-1" strike="noStrike">
                <a:solidFill>
                  <a:srgbClr val="000000"/>
                </a:solidFill>
                <a:latin typeface="+mn-lt"/>
                <a:ea typeface="+mn-ea"/>
              </a:rPr>
              <a:t>ons. </a:t>
            </a:r>
            <a:r>
              <a:rPr b="0" lang="en-US" sz="1200" spc="-1" strike="noStrike">
                <a:solidFill>
                  <a:srgbClr val="000000"/>
                </a:solidFill>
                <a:latin typeface="+mn-lt"/>
                <a:ea typeface="+mn-ea"/>
              </a:rPr>
              <a:t>E.g. </a:t>
            </a:r>
            <a:r>
              <a:rPr b="0" lang="en-US" sz="1200" spc="-1" strike="noStrike">
                <a:solidFill>
                  <a:srgbClr val="000000"/>
                </a:solidFill>
                <a:latin typeface="+mn-lt"/>
                <a:ea typeface="+mn-ea"/>
              </a:rPr>
              <a:t>not </a:t>
            </a:r>
            <a:r>
              <a:rPr b="0" lang="en-US" sz="1200" spc="-1" strike="noStrike">
                <a:solidFill>
                  <a:srgbClr val="000000"/>
                </a:solidFill>
                <a:latin typeface="+mn-lt"/>
                <a:ea typeface="+mn-ea"/>
              </a:rPr>
              <a:t>an </a:t>
            </a:r>
            <a:r>
              <a:rPr b="0" lang="en-US" sz="1200" spc="-1" strike="noStrike">
                <a:solidFill>
                  <a:srgbClr val="000000"/>
                </a:solidFill>
                <a:latin typeface="+mn-lt"/>
                <a:ea typeface="+mn-ea"/>
              </a:rPr>
              <a:t>issue </a:t>
            </a:r>
            <a:r>
              <a:rPr b="0" lang="en-US" sz="1200" spc="-1" strike="noStrike">
                <a:solidFill>
                  <a:srgbClr val="000000"/>
                </a:solidFill>
                <a:latin typeface="+mn-lt"/>
                <a:ea typeface="+mn-ea"/>
              </a:rPr>
              <a:t>with </a:t>
            </a:r>
            <a:r>
              <a:rPr b="0" lang="en-US" sz="1200" spc="-1" strike="noStrike">
                <a:solidFill>
                  <a:srgbClr val="000000"/>
                </a:solidFill>
                <a:latin typeface="+mn-lt"/>
                <a:ea typeface="+mn-ea"/>
              </a:rPr>
              <a:t>"c" </a:t>
            </a:r>
            <a:r>
              <a:rPr b="0" lang="en-US" sz="1200" spc="-1" strike="noStrike">
                <a:solidFill>
                  <a:srgbClr val="000000"/>
                </a:solidFill>
                <a:latin typeface="+mn-lt"/>
                <a:ea typeface="+mn-ea"/>
              </a:rPr>
              <a:t>and </a:t>
            </a:r>
            <a:r>
              <a:rPr b="0" lang="en-US" sz="1200" spc="-1" strike="noStrike">
                <a:solidFill>
                  <a:srgbClr val="000000"/>
                </a:solidFill>
                <a:latin typeface="+mn-lt"/>
                <a:ea typeface="+mn-ea"/>
              </a:rPr>
              <a:t>"c()"</a:t>
            </a:r>
            <a:endParaRPr b="0" lang="en-US" sz="1200" spc="-1" strike="noStrike">
              <a:latin typeface="Arial"/>
            </a:endParaRPr>
          </a:p>
        </p:txBody>
      </p:sp>
      <p:sp>
        <p:nvSpPr>
          <p:cNvPr id="1096"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D9A36CA4-20CE-41D5-BABE-F105F8754939}"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7" name="PlaceHolder 1"/>
          <p:cNvSpPr>
            <a:spLocks noGrp="1"/>
          </p:cNvSpPr>
          <p:nvPr>
            <p:ph type="sldImg"/>
          </p:nvPr>
        </p:nvSpPr>
        <p:spPr>
          <a:xfrm>
            <a:off x="1143000" y="685800"/>
            <a:ext cx="4569480" cy="3426480"/>
          </a:xfrm>
          <a:prstGeom prst="rect">
            <a:avLst/>
          </a:prstGeom>
        </p:spPr>
      </p:sp>
      <p:sp>
        <p:nvSpPr>
          <p:cNvPr id="1098"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0" lang="en-US" sz="1200" spc="-1" strike="noStrike">
                <a:solidFill>
                  <a:srgbClr val="000000"/>
                </a:solidFill>
                <a:latin typeface="+mn-lt"/>
                <a:ea typeface="+mn-ea"/>
              </a:rPr>
              <a:t>"x receives 10" and we ask R to print the content of the object x. The semi colon separator allows to write a sequences of commands into one line</a:t>
            </a:r>
            <a:endParaRPr b="0" lang="en-US" sz="1200" spc="-1" strike="noStrike">
              <a:latin typeface="Arial"/>
            </a:endParaRPr>
          </a:p>
          <a:p>
            <a:pPr marL="216000" indent="-214200">
              <a:lnSpc>
                <a:spcPct val="100000"/>
              </a:lnSpc>
            </a:pPr>
            <a:endParaRPr b="0" lang="en-US" sz="1200" spc="-1" strike="noStrike">
              <a:latin typeface="Arial"/>
            </a:endParaRPr>
          </a:p>
          <a:p>
            <a:pPr marL="216000" indent="-214200">
              <a:lnSpc>
                <a:spcPct val="100000"/>
              </a:lnSpc>
            </a:pPr>
            <a:r>
              <a:rPr b="1" lang="en-US" sz="2000" spc="-1" strike="noStrike">
                <a:solidFill>
                  <a:srgbClr val="000000"/>
                </a:solidFill>
                <a:latin typeface="+mn-lt"/>
                <a:ea typeface="+mn-ea"/>
              </a:rPr>
              <a:t>Essayer ces comandes , les faire faire! </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endParaRPr b="0" lang="en-US" sz="2000" spc="-1" strike="noStrike">
              <a:latin typeface="Arial"/>
            </a:endParaRPr>
          </a:p>
        </p:txBody>
      </p:sp>
      <p:sp>
        <p:nvSpPr>
          <p:cNvPr id="1099"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AAF13A15-BC0C-48CE-894A-5385560C11E2}"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0" name="PlaceHolder 1"/>
          <p:cNvSpPr>
            <a:spLocks noGrp="1"/>
          </p:cNvSpPr>
          <p:nvPr>
            <p:ph type="sldImg"/>
          </p:nvPr>
        </p:nvSpPr>
        <p:spPr>
          <a:xfrm>
            <a:off x="1143000" y="685800"/>
            <a:ext cx="4569480" cy="3426480"/>
          </a:xfrm>
          <a:prstGeom prst="rect">
            <a:avLst/>
          </a:prstGeom>
        </p:spPr>
      </p:sp>
      <p:sp>
        <p:nvSpPr>
          <p:cNvPr id="1101"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sqrt(81): </a:t>
            </a:r>
            <a:r>
              <a:rPr b="0" lang="en-US" sz="1200" spc="-1" strike="noStrike">
                <a:solidFill>
                  <a:srgbClr val="000000"/>
                </a:solidFill>
                <a:latin typeface="+mn-lt"/>
                <a:ea typeface="+mn-ea"/>
              </a:rPr>
              <a:t>"apply function sqrt to the value 81"</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r>
              <a:rPr b="0" lang="en-US" sz="2000" spc="-1" strike="noStrike">
                <a:solidFill>
                  <a:srgbClr val="000000"/>
                </a:solidFill>
                <a:latin typeface="+mn-lt"/>
                <a:ea typeface="+mn-ea"/>
              </a:rPr>
              <a:t>Append TRUE = appending of the output to the file. Default FALSE</a:t>
            </a:r>
            <a:endParaRPr b="0" lang="en-US" sz="2000" spc="-1" strike="noStrike">
              <a:latin typeface="Arial"/>
            </a:endParaRPr>
          </a:p>
        </p:txBody>
      </p:sp>
      <p:sp>
        <p:nvSpPr>
          <p:cNvPr id="1102"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67CF4BFE-5224-47E1-8AC0-57642A70F2E3}"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3" name="PlaceHolder 1"/>
          <p:cNvSpPr>
            <a:spLocks noGrp="1"/>
          </p:cNvSpPr>
          <p:nvPr>
            <p:ph type="sldImg"/>
          </p:nvPr>
        </p:nvSpPr>
        <p:spPr>
          <a:xfrm>
            <a:off x="1143000" y="685800"/>
            <a:ext cx="4569480" cy="3426480"/>
          </a:xfrm>
          <a:prstGeom prst="rect">
            <a:avLst/>
          </a:prstGeom>
        </p:spPr>
      </p:sp>
      <p:sp>
        <p:nvSpPr>
          <p:cNvPr id="1104"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sqrt(81): </a:t>
            </a:r>
            <a:r>
              <a:rPr b="0" lang="en-US" sz="1200" spc="-1" strike="noStrike">
                <a:solidFill>
                  <a:srgbClr val="000000"/>
                </a:solidFill>
                <a:latin typeface="+mn-lt"/>
                <a:ea typeface="+mn-ea"/>
              </a:rPr>
              <a:t>"apply function sqrt to the value 81"</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r>
              <a:rPr b="0" lang="en-US" sz="2000" spc="-1" strike="noStrike">
                <a:solidFill>
                  <a:srgbClr val="000000"/>
                </a:solidFill>
                <a:latin typeface="+mn-lt"/>
                <a:ea typeface="+mn-ea"/>
              </a:rPr>
              <a:t>Append TRUE = appending of the output to the file. Default FALSE</a:t>
            </a:r>
            <a:endParaRPr b="0" lang="en-US" sz="2000" spc="-1" strike="noStrike">
              <a:latin typeface="Arial"/>
            </a:endParaRPr>
          </a:p>
        </p:txBody>
      </p:sp>
      <p:sp>
        <p:nvSpPr>
          <p:cNvPr id="1105"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EF3A1798-FBD8-43D4-9603-FFE7A5566E06}"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6" name="PlaceHolder 1"/>
          <p:cNvSpPr>
            <a:spLocks noGrp="1"/>
          </p:cNvSpPr>
          <p:nvPr>
            <p:ph type="sldImg"/>
          </p:nvPr>
        </p:nvSpPr>
        <p:spPr>
          <a:xfrm>
            <a:off x="1143000" y="685800"/>
            <a:ext cx="4569480" cy="3426480"/>
          </a:xfrm>
          <a:prstGeom prst="rect">
            <a:avLst/>
          </a:prstGeom>
        </p:spPr>
      </p:sp>
      <p:sp>
        <p:nvSpPr>
          <p:cNvPr id="1107"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sqrt(81): </a:t>
            </a:r>
            <a:r>
              <a:rPr b="0" lang="en-US" sz="1200" spc="-1" strike="noStrike">
                <a:solidFill>
                  <a:srgbClr val="000000"/>
                </a:solidFill>
                <a:latin typeface="+mn-lt"/>
                <a:ea typeface="+mn-ea"/>
              </a:rPr>
              <a:t>"apply function sqrt to the value 81"</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r>
              <a:rPr b="0" lang="en-US" sz="2000" spc="-1" strike="noStrike">
                <a:solidFill>
                  <a:srgbClr val="000000"/>
                </a:solidFill>
                <a:latin typeface="+mn-lt"/>
                <a:ea typeface="+mn-ea"/>
              </a:rPr>
              <a:t>Append TRUE = appending of the output to the file. Default FALSE</a:t>
            </a:r>
            <a:endParaRPr b="0" lang="en-US" sz="2000" spc="-1" strike="noStrike">
              <a:latin typeface="Arial"/>
            </a:endParaRPr>
          </a:p>
        </p:txBody>
      </p:sp>
      <p:sp>
        <p:nvSpPr>
          <p:cNvPr id="1108"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A50ED502-5C34-4790-8633-92D492193F6C}"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9" name="PlaceHolder 1"/>
          <p:cNvSpPr>
            <a:spLocks noGrp="1"/>
          </p:cNvSpPr>
          <p:nvPr>
            <p:ph type="sldImg"/>
          </p:nvPr>
        </p:nvSpPr>
        <p:spPr>
          <a:xfrm>
            <a:off x="1143000" y="685800"/>
            <a:ext cx="4566240" cy="3423240"/>
          </a:xfrm>
          <a:prstGeom prst="rect">
            <a:avLst/>
          </a:prstGeom>
        </p:spPr>
      </p:sp>
      <p:sp>
        <p:nvSpPr>
          <p:cNvPr id="1110" name="PlaceHolder 2"/>
          <p:cNvSpPr>
            <a:spLocks noGrp="1"/>
          </p:cNvSpPr>
          <p:nvPr>
            <p:ph type="body"/>
          </p:nvPr>
        </p:nvSpPr>
        <p:spPr>
          <a:xfrm>
            <a:off x="685800" y="4343400"/>
            <a:ext cx="5480280" cy="4108680"/>
          </a:xfrm>
          <a:prstGeom prst="rect">
            <a:avLst/>
          </a:prstGeom>
        </p:spPr>
        <p:txBody>
          <a:bodyPr lIns="0" rIns="0" tIns="0" bIns="0"/>
          <a:p>
            <a:pPr marL="216000" indent="-210240">
              <a:lnSpc>
                <a:spcPct val="100000"/>
              </a:lnSpc>
            </a:pPr>
            <a:r>
              <a:rPr b="0" lang="en-US" sz="2000" spc="-1" strike="noStrike">
                <a:latin typeface="Arial"/>
              </a:rPr>
              <a:t>Don't forget to say that comments have to be added in front of the install.packages,  library, save.image, load otherwise the compilation won't work. </a:t>
            </a:r>
            <a:endParaRPr b="0" lang="en-US" sz="2000" spc="-1" strike="noStrike">
              <a:latin typeface="Arial"/>
            </a:endParaRPr>
          </a:p>
        </p:txBody>
      </p:sp>
      <p:sp>
        <p:nvSpPr>
          <p:cNvPr id="1111" name="CustomShape 3"/>
          <p:cNvSpPr/>
          <p:nvPr/>
        </p:nvSpPr>
        <p:spPr>
          <a:xfrm>
            <a:off x="3884760" y="8685360"/>
            <a:ext cx="2965680" cy="451080"/>
          </a:xfrm>
          <a:prstGeom prst="rect">
            <a:avLst/>
          </a:prstGeom>
          <a:noFill/>
          <a:ln>
            <a:noFill/>
          </a:ln>
        </p:spPr>
        <p:style>
          <a:lnRef idx="0"/>
          <a:fillRef idx="0"/>
          <a:effectRef idx="0"/>
          <a:fontRef idx="minor"/>
        </p:style>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2" name="PlaceHolder 1"/>
          <p:cNvSpPr>
            <a:spLocks noGrp="1"/>
          </p:cNvSpPr>
          <p:nvPr>
            <p:ph type="sldImg"/>
          </p:nvPr>
        </p:nvSpPr>
        <p:spPr>
          <a:xfrm>
            <a:off x="1143000" y="685800"/>
            <a:ext cx="4569480" cy="3426480"/>
          </a:xfrm>
          <a:prstGeom prst="rect">
            <a:avLst/>
          </a:prstGeom>
        </p:spPr>
      </p:sp>
      <p:sp>
        <p:nvSpPr>
          <p:cNvPr id="1113"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Array = matrix with different dimensions</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2000" spc="-1" strike="noStrike">
                <a:latin typeface="Arial"/>
              </a:rPr>
              <a:t>Typeof(): d</a:t>
            </a:r>
            <a:r>
              <a:rPr b="0" lang="en-US" sz="1200" spc="-1" strike="noStrike">
                <a:solidFill>
                  <a:srgbClr val="000000"/>
                </a:solidFill>
                <a:latin typeface="+mn-lt"/>
                <a:ea typeface="+mn-ea"/>
              </a:rPr>
              <a:t>etermines the (</a:t>
            </a:r>
            <a:r>
              <a:rPr b="1" lang="en-US" sz="1200" spc="-1" strike="noStrike">
                <a:solidFill>
                  <a:srgbClr val="000000"/>
                </a:solidFill>
                <a:latin typeface="+mn-lt"/>
                <a:ea typeface="+mn-ea"/>
              </a:rPr>
              <a:t>R</a:t>
            </a:r>
            <a:r>
              <a:rPr b="0" lang="en-US" sz="1200" spc="-1" strike="noStrike">
                <a:solidFill>
                  <a:srgbClr val="000000"/>
                </a:solidFill>
                <a:latin typeface="+mn-lt"/>
                <a:ea typeface="+mn-ea"/>
              </a:rPr>
              <a:t> internal) type or storage mode of any object</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Double</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Integer</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character</a:t>
            </a:r>
            <a:endParaRPr b="0" lang="en-US" sz="1200" spc="-1" strike="noStrike">
              <a:latin typeface="Arial"/>
            </a:endParaRPr>
          </a:p>
        </p:txBody>
      </p:sp>
      <p:sp>
        <p:nvSpPr>
          <p:cNvPr id="1114"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15E7A8C9-AD15-48E8-9923-50145DEE59DA}"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5" name="PlaceHolder 1"/>
          <p:cNvSpPr>
            <a:spLocks noGrp="1"/>
          </p:cNvSpPr>
          <p:nvPr>
            <p:ph type="sldImg"/>
          </p:nvPr>
        </p:nvSpPr>
        <p:spPr>
          <a:xfrm>
            <a:off x="1143000" y="685800"/>
            <a:ext cx="4569480" cy="3426480"/>
          </a:xfrm>
          <a:prstGeom prst="rect">
            <a:avLst/>
          </a:prstGeom>
        </p:spPr>
      </p:sp>
      <p:sp>
        <p:nvSpPr>
          <p:cNvPr id="1116"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Also arrays… 2D array is essentially same as matrix, 1D array essentially vector although maybe handled differently by certain packages</a:t>
            </a:r>
            <a:endParaRPr b="0" lang="en-US" sz="2000" spc="-1" strike="noStrike">
              <a:latin typeface="Arial"/>
            </a:endParaRPr>
          </a:p>
        </p:txBody>
      </p:sp>
      <p:sp>
        <p:nvSpPr>
          <p:cNvPr id="1117"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3A8EEC8A-1869-454A-9492-95E9D6572F86}"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8" name="PlaceHolder 1"/>
          <p:cNvSpPr>
            <a:spLocks noGrp="1"/>
          </p:cNvSpPr>
          <p:nvPr>
            <p:ph type="sldImg"/>
          </p:nvPr>
        </p:nvSpPr>
        <p:spPr>
          <a:xfrm>
            <a:off x="1143000" y="685800"/>
            <a:ext cx="4569480" cy="3426480"/>
          </a:xfrm>
          <a:prstGeom prst="rect">
            <a:avLst/>
          </a:prstGeom>
        </p:spPr>
      </p:sp>
      <p:sp>
        <p:nvSpPr>
          <p:cNvPr id="1119"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Array = matrix with different dimensions</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2000" spc="-1" strike="noStrike">
                <a:latin typeface="Arial"/>
              </a:rPr>
              <a:t>Typeof(): d</a:t>
            </a:r>
            <a:r>
              <a:rPr b="0" lang="en-US" sz="1200" spc="-1" strike="noStrike">
                <a:solidFill>
                  <a:srgbClr val="000000"/>
                </a:solidFill>
                <a:latin typeface="+mn-lt"/>
                <a:ea typeface="+mn-ea"/>
              </a:rPr>
              <a:t>etermines the (</a:t>
            </a:r>
            <a:r>
              <a:rPr b="1" lang="en-US" sz="1200" spc="-1" strike="noStrike">
                <a:solidFill>
                  <a:srgbClr val="000000"/>
                </a:solidFill>
                <a:latin typeface="+mn-lt"/>
                <a:ea typeface="+mn-ea"/>
              </a:rPr>
              <a:t>R</a:t>
            </a:r>
            <a:r>
              <a:rPr b="0" lang="en-US" sz="1200" spc="-1" strike="noStrike">
                <a:solidFill>
                  <a:srgbClr val="000000"/>
                </a:solidFill>
                <a:latin typeface="+mn-lt"/>
                <a:ea typeface="+mn-ea"/>
              </a:rPr>
              <a:t> internal) type or storage mode of any object</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Double</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Integer</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character</a:t>
            </a:r>
            <a:endParaRPr b="0" lang="en-US" sz="1200" spc="-1" strike="noStrike">
              <a:latin typeface="Arial"/>
            </a:endParaRPr>
          </a:p>
        </p:txBody>
      </p:sp>
      <p:sp>
        <p:nvSpPr>
          <p:cNvPr id="1120"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1DF5DA4A-3AC7-4C0D-B19E-BA5AE2AB7C5D}"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1" name="PlaceHolder 1"/>
          <p:cNvSpPr>
            <a:spLocks noGrp="1"/>
          </p:cNvSpPr>
          <p:nvPr>
            <p:ph type="sldImg"/>
          </p:nvPr>
        </p:nvSpPr>
        <p:spPr>
          <a:xfrm>
            <a:off x="1143000" y="685800"/>
            <a:ext cx="4569480" cy="3426480"/>
          </a:xfrm>
          <a:prstGeom prst="rect">
            <a:avLst/>
          </a:prstGeom>
        </p:spPr>
      </p:sp>
      <p:sp>
        <p:nvSpPr>
          <p:cNvPr id="1122"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Array = matrix with different dimensions</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2000" spc="-1" strike="noStrike">
                <a:latin typeface="Arial"/>
              </a:rPr>
              <a:t>Typeof(): d</a:t>
            </a:r>
            <a:r>
              <a:rPr b="0" lang="en-US" sz="1200" spc="-1" strike="noStrike">
                <a:solidFill>
                  <a:srgbClr val="000000"/>
                </a:solidFill>
                <a:latin typeface="+mn-lt"/>
                <a:ea typeface="+mn-ea"/>
              </a:rPr>
              <a:t>etermines the (</a:t>
            </a:r>
            <a:r>
              <a:rPr b="1" lang="en-US" sz="1200" spc="-1" strike="noStrike">
                <a:solidFill>
                  <a:srgbClr val="000000"/>
                </a:solidFill>
                <a:latin typeface="+mn-lt"/>
                <a:ea typeface="+mn-ea"/>
              </a:rPr>
              <a:t>R</a:t>
            </a:r>
            <a:r>
              <a:rPr b="0" lang="en-US" sz="1200" spc="-1" strike="noStrike">
                <a:solidFill>
                  <a:srgbClr val="000000"/>
                </a:solidFill>
                <a:latin typeface="+mn-lt"/>
                <a:ea typeface="+mn-ea"/>
              </a:rPr>
              <a:t> internal) type or storage mode of any object</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Double</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Integer</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character</a:t>
            </a:r>
            <a:endParaRPr b="0" lang="en-US" sz="1200" spc="-1" strike="noStrike">
              <a:latin typeface="Arial"/>
            </a:endParaRPr>
          </a:p>
        </p:txBody>
      </p:sp>
      <p:sp>
        <p:nvSpPr>
          <p:cNvPr id="1123"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4C42F4BD-7A02-4C87-A078-600AD91EE17B}"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PlaceHolder 1"/>
          <p:cNvSpPr>
            <a:spLocks noGrp="1"/>
          </p:cNvSpPr>
          <p:nvPr>
            <p:ph type="sldImg"/>
          </p:nvPr>
        </p:nvSpPr>
        <p:spPr>
          <a:xfrm>
            <a:off x="1143000" y="685800"/>
            <a:ext cx="4566240" cy="3423240"/>
          </a:xfrm>
          <a:prstGeom prst="rect">
            <a:avLst/>
          </a:prstGeom>
        </p:spPr>
      </p:sp>
      <p:sp>
        <p:nvSpPr>
          <p:cNvPr id="957" name="PlaceHolder 2"/>
          <p:cNvSpPr>
            <a:spLocks noGrp="1"/>
          </p:cNvSpPr>
          <p:nvPr>
            <p:ph type="body"/>
          </p:nvPr>
        </p:nvSpPr>
        <p:spPr>
          <a:xfrm>
            <a:off x="685800" y="4343400"/>
            <a:ext cx="5479920" cy="4108320"/>
          </a:xfrm>
          <a:prstGeom prst="rect">
            <a:avLst/>
          </a:prstGeom>
        </p:spPr>
        <p:txBody>
          <a:bodyPr lIns="0" rIns="0" tIns="0" bIns="0"/>
          <a:p>
            <a:pPr marL="216000" indent="-209880">
              <a:lnSpc>
                <a:spcPct val="100000"/>
              </a:lnSpc>
            </a:pPr>
            <a:br/>
            <a:r>
              <a:rPr b="1" lang="en-US" sz="2000" spc="-1" strike="noStrike">
                <a:latin typeface="Arial"/>
              </a:rPr>
              <a:t>This pad text is synchronized as you type, so that everyone viewing this page sees the same content. This allows you to collaborate together, share questions, pieces of code, chat ...Feel free to use it as much as you want. If you want to be identified, enter your name on the right side of the page.</a:t>
            </a:r>
            <a:endParaRPr b="0" lang="en-US" sz="2000" spc="-1" strike="noStrike">
              <a:latin typeface="Arial"/>
            </a:endParaRPr>
          </a:p>
        </p:txBody>
      </p:sp>
      <p:sp>
        <p:nvSpPr>
          <p:cNvPr id="958"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4" name="PlaceHolder 1"/>
          <p:cNvSpPr>
            <a:spLocks noGrp="1"/>
          </p:cNvSpPr>
          <p:nvPr>
            <p:ph type="sldImg"/>
          </p:nvPr>
        </p:nvSpPr>
        <p:spPr>
          <a:xfrm>
            <a:off x="1143000" y="685800"/>
            <a:ext cx="4569480" cy="3426480"/>
          </a:xfrm>
          <a:prstGeom prst="rect">
            <a:avLst/>
          </a:prstGeom>
        </p:spPr>
      </p:sp>
      <p:sp>
        <p:nvSpPr>
          <p:cNvPr id="1125"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1" lang="en-US" sz="2000" spc="-1" strike="noStrike">
                <a:latin typeface="Arial"/>
              </a:rPr>
              <a:t>Essayer ces comandes , les faire faire! </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0" lang="en-US" sz="1200" spc="-1" strike="noStrike">
                <a:solidFill>
                  <a:srgbClr val="000000"/>
                </a:solidFill>
                <a:latin typeface="+mn-lt"/>
                <a:ea typeface="+mn-ea"/>
              </a:rPr>
              <a:t>c stands for "concatenate"</a:t>
            </a:r>
            <a:endParaRPr b="0" lang="en-US" sz="1200" spc="-1" strike="noStrike">
              <a:latin typeface="Arial"/>
            </a:endParaRPr>
          </a:p>
          <a:p>
            <a:pPr marL="266760" indent="-214200">
              <a:lnSpc>
                <a:spcPct val="100000"/>
              </a:lnSpc>
            </a:pPr>
            <a:endParaRPr b="0" lang="en-US" sz="1200" spc="-1" strike="noStrike">
              <a:latin typeface="Arial"/>
            </a:endParaRPr>
          </a:p>
          <a:p>
            <a:pPr marL="266760" indent="-214200">
              <a:lnSpc>
                <a:spcPct val="100000"/>
              </a:lnSpc>
            </a:pPr>
            <a:r>
              <a:rPr b="0" lang="en-US" sz="2000" spc="-1" strike="noStrike">
                <a:solidFill>
                  <a:srgbClr val="4f81bd"/>
                </a:solidFill>
                <a:latin typeface="+mn-lt"/>
                <a:ea typeface="+mn-ea"/>
              </a:rPr>
              <a:t>someFactors &lt;- as.factor(c(rep("WT",3), rep("KO",3)))</a:t>
            </a:r>
            <a:endParaRPr b="0" lang="en-US" sz="2000" spc="-1" strike="noStrike">
              <a:latin typeface="Arial"/>
            </a:endParaRPr>
          </a:p>
          <a:p>
            <a:pPr marL="266760" indent="-214200">
              <a:lnSpc>
                <a:spcPct val="100000"/>
              </a:lnSpc>
            </a:pPr>
            <a:r>
              <a:rPr b="0" lang="en-US" sz="2000" spc="-1" strike="noStrike">
                <a:solidFill>
                  <a:srgbClr val="4f81bd"/>
                </a:solidFill>
                <a:latin typeface="+mn-lt"/>
                <a:ea typeface="+mn-ea"/>
              </a:rPr>
              <a:t>[1] WT WT WT KO KO KO</a:t>
            </a:r>
            <a:endParaRPr b="0" lang="en-US" sz="2000" spc="-1" strike="noStrike">
              <a:latin typeface="Arial"/>
            </a:endParaRPr>
          </a:p>
          <a:p>
            <a:pPr marL="266760" indent="-214200">
              <a:lnSpc>
                <a:spcPct val="100000"/>
              </a:lnSpc>
            </a:pPr>
            <a:r>
              <a:rPr b="0" lang="en-US" sz="2000" spc="-1" strike="noStrike">
                <a:solidFill>
                  <a:srgbClr val="4f81bd"/>
                </a:solidFill>
                <a:latin typeface="+mn-lt"/>
                <a:ea typeface="+mn-ea"/>
              </a:rPr>
              <a:t>Levels: KO WT</a:t>
            </a:r>
            <a:endParaRPr b="0" lang="en-US" sz="2000" spc="-1" strike="noStrike">
              <a:latin typeface="Arial"/>
            </a:endParaRPr>
          </a:p>
        </p:txBody>
      </p:sp>
      <p:sp>
        <p:nvSpPr>
          <p:cNvPr id="1126"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90896549-6B6E-42C3-9585-15A7FD390BA4}"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7" name="PlaceHolder 1"/>
          <p:cNvSpPr>
            <a:spLocks noGrp="1"/>
          </p:cNvSpPr>
          <p:nvPr>
            <p:ph type="sldImg"/>
          </p:nvPr>
        </p:nvSpPr>
        <p:spPr>
          <a:xfrm>
            <a:off x="1143000" y="685800"/>
            <a:ext cx="4569480" cy="3426480"/>
          </a:xfrm>
          <a:prstGeom prst="rect">
            <a:avLst/>
          </a:prstGeom>
        </p:spPr>
      </p:sp>
      <p:sp>
        <p:nvSpPr>
          <p:cNvPr id="1128"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1" lang="en-US" sz="2000" spc="-1" strike="noStrike">
                <a:latin typeface="Arial"/>
              </a:rPr>
              <a:t>Essayer ces comandes , les faire faire! </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0" lang="en-US" sz="1200" spc="-1" strike="noStrike">
                <a:solidFill>
                  <a:srgbClr val="000000"/>
                </a:solidFill>
                <a:latin typeface="+mn-lt"/>
                <a:ea typeface="+mn-ea"/>
              </a:rPr>
              <a:t>c stands for "concatenate"</a:t>
            </a:r>
            <a:endParaRPr b="0" lang="en-US" sz="1200" spc="-1" strike="noStrike">
              <a:latin typeface="Arial"/>
            </a:endParaRPr>
          </a:p>
          <a:p>
            <a:pPr marL="266760" indent="-214200">
              <a:lnSpc>
                <a:spcPct val="100000"/>
              </a:lnSpc>
            </a:pPr>
            <a:endParaRPr b="0" lang="en-US" sz="1200" spc="-1" strike="noStrike">
              <a:latin typeface="Arial"/>
            </a:endParaRPr>
          </a:p>
          <a:p>
            <a:pPr marL="266760" indent="-214200">
              <a:lnSpc>
                <a:spcPct val="100000"/>
              </a:lnSpc>
            </a:pPr>
            <a:r>
              <a:rPr b="0" lang="en-US" sz="2000" spc="-1" strike="noStrike">
                <a:solidFill>
                  <a:srgbClr val="4f81bd"/>
                </a:solidFill>
                <a:latin typeface="+mn-lt"/>
                <a:ea typeface="+mn-ea"/>
              </a:rPr>
              <a:t>someFactors &lt;- as.factor(c(rep("WT",3), rep("KO",3)))</a:t>
            </a:r>
            <a:endParaRPr b="0" lang="en-US" sz="2000" spc="-1" strike="noStrike">
              <a:latin typeface="Arial"/>
            </a:endParaRPr>
          </a:p>
          <a:p>
            <a:pPr marL="266760" indent="-214200">
              <a:lnSpc>
                <a:spcPct val="100000"/>
              </a:lnSpc>
            </a:pPr>
            <a:r>
              <a:rPr b="0" lang="en-US" sz="2000" spc="-1" strike="noStrike">
                <a:solidFill>
                  <a:srgbClr val="4f81bd"/>
                </a:solidFill>
                <a:latin typeface="+mn-lt"/>
                <a:ea typeface="+mn-ea"/>
              </a:rPr>
              <a:t>[1] WT WT WT KO KO KO</a:t>
            </a:r>
            <a:endParaRPr b="0" lang="en-US" sz="2000" spc="-1" strike="noStrike">
              <a:latin typeface="Arial"/>
            </a:endParaRPr>
          </a:p>
          <a:p>
            <a:pPr marL="266760" indent="-214200">
              <a:lnSpc>
                <a:spcPct val="100000"/>
              </a:lnSpc>
            </a:pPr>
            <a:r>
              <a:rPr b="0" lang="en-US" sz="2000" spc="-1" strike="noStrike">
                <a:solidFill>
                  <a:srgbClr val="4f81bd"/>
                </a:solidFill>
                <a:latin typeface="+mn-lt"/>
                <a:ea typeface="+mn-ea"/>
              </a:rPr>
              <a:t>Levels: KO WT</a:t>
            </a:r>
            <a:endParaRPr b="0" lang="en-US" sz="2000" spc="-1" strike="noStrike">
              <a:latin typeface="Arial"/>
            </a:endParaRPr>
          </a:p>
        </p:txBody>
      </p:sp>
      <p:sp>
        <p:nvSpPr>
          <p:cNvPr id="1129"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AEDCEF09-60F2-446C-8D86-666C23C09D02}"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0" name="PlaceHolder 1"/>
          <p:cNvSpPr>
            <a:spLocks noGrp="1"/>
          </p:cNvSpPr>
          <p:nvPr>
            <p:ph type="sldImg"/>
          </p:nvPr>
        </p:nvSpPr>
        <p:spPr>
          <a:xfrm>
            <a:off x="1143000" y="685800"/>
            <a:ext cx="4569480" cy="3426480"/>
          </a:xfrm>
          <a:prstGeom prst="rect">
            <a:avLst/>
          </a:prstGeom>
        </p:spPr>
      </p:sp>
      <p:sp>
        <p:nvSpPr>
          <p:cNvPr id="1131"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1" lang="en-US" sz="2000" spc="-1" strike="noStrike">
                <a:latin typeface="Arial"/>
              </a:rPr>
              <a:t>Essayer ces comandes , les faire faire! </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0" lang="en-US" sz="1200" spc="-1" strike="noStrike">
                <a:solidFill>
                  <a:srgbClr val="000000"/>
                </a:solidFill>
                <a:latin typeface="+mn-lt"/>
                <a:ea typeface="+mn-ea"/>
              </a:rPr>
              <a:t>c stands for "concatenate"</a:t>
            </a:r>
            <a:endParaRPr b="0" lang="en-US" sz="1200" spc="-1" strike="noStrike">
              <a:latin typeface="Arial"/>
            </a:endParaRPr>
          </a:p>
          <a:p>
            <a:pPr marL="266760" indent="-214200">
              <a:lnSpc>
                <a:spcPct val="100000"/>
              </a:lnSpc>
            </a:pPr>
            <a:endParaRPr b="0" lang="en-US" sz="1200" spc="-1" strike="noStrike">
              <a:latin typeface="Arial"/>
            </a:endParaRPr>
          </a:p>
          <a:p>
            <a:pPr marL="266760" indent="-214200">
              <a:lnSpc>
                <a:spcPct val="100000"/>
              </a:lnSpc>
            </a:pPr>
            <a:r>
              <a:rPr b="0" lang="en-US" sz="2000" spc="-1" strike="noStrike">
                <a:solidFill>
                  <a:srgbClr val="4f81bd"/>
                </a:solidFill>
                <a:latin typeface="+mn-lt"/>
                <a:ea typeface="+mn-ea"/>
              </a:rPr>
              <a:t>someFactors &lt;- as.factor(c(rep("WT",3), rep("KO",3)))</a:t>
            </a:r>
            <a:endParaRPr b="0" lang="en-US" sz="2000" spc="-1" strike="noStrike">
              <a:latin typeface="Arial"/>
            </a:endParaRPr>
          </a:p>
          <a:p>
            <a:pPr marL="266760" indent="-214200">
              <a:lnSpc>
                <a:spcPct val="100000"/>
              </a:lnSpc>
            </a:pPr>
            <a:r>
              <a:rPr b="0" lang="en-US" sz="2000" spc="-1" strike="noStrike">
                <a:solidFill>
                  <a:srgbClr val="4f81bd"/>
                </a:solidFill>
                <a:latin typeface="+mn-lt"/>
                <a:ea typeface="+mn-ea"/>
              </a:rPr>
              <a:t>[1] WT WT WT KO KO KO</a:t>
            </a:r>
            <a:endParaRPr b="0" lang="en-US" sz="2000" spc="-1" strike="noStrike">
              <a:latin typeface="Arial"/>
            </a:endParaRPr>
          </a:p>
          <a:p>
            <a:pPr marL="266760" indent="-214200">
              <a:lnSpc>
                <a:spcPct val="100000"/>
              </a:lnSpc>
            </a:pPr>
            <a:r>
              <a:rPr b="0" lang="en-US" sz="2000" spc="-1" strike="noStrike">
                <a:solidFill>
                  <a:srgbClr val="4f81bd"/>
                </a:solidFill>
                <a:latin typeface="+mn-lt"/>
                <a:ea typeface="+mn-ea"/>
              </a:rPr>
              <a:t>Levels: KO WT</a:t>
            </a:r>
            <a:endParaRPr b="0" lang="en-US" sz="2000" spc="-1" strike="noStrike">
              <a:latin typeface="Arial"/>
            </a:endParaRPr>
          </a:p>
        </p:txBody>
      </p:sp>
      <p:sp>
        <p:nvSpPr>
          <p:cNvPr id="1132"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600AB609-335E-49CF-BE4B-EDE725823EEB}"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3" name="PlaceHolder 1"/>
          <p:cNvSpPr>
            <a:spLocks noGrp="1"/>
          </p:cNvSpPr>
          <p:nvPr>
            <p:ph type="sldImg"/>
          </p:nvPr>
        </p:nvSpPr>
        <p:spPr>
          <a:xfrm>
            <a:off x="1143000" y="685800"/>
            <a:ext cx="4569480" cy="3426480"/>
          </a:xfrm>
          <a:prstGeom prst="rect">
            <a:avLst/>
          </a:prstGeom>
        </p:spPr>
      </p:sp>
      <p:sp>
        <p:nvSpPr>
          <p:cNvPr id="1134"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1200" spc="-1" strike="noStrike">
                <a:solidFill>
                  <a:srgbClr val="000000"/>
                </a:solidFill>
                <a:latin typeface="+mn-lt"/>
                <a:ea typeface="+mn-ea"/>
              </a:rPr>
              <a:t>Otherwise you may overwrite the function! But in my experience this can only happen with user-defined functions. E.g. not an issue with "c" and "c()"</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endParaRPr b="0" lang="en-US" sz="1200" spc="-1" strike="noStrike">
              <a:latin typeface="Arial"/>
            </a:endParaRPr>
          </a:p>
          <a:p>
            <a:pPr marL="171360" indent="-168840">
              <a:lnSpc>
                <a:spcPct val="100000"/>
              </a:lnSpc>
              <a:buClr>
                <a:srgbClr val="000000"/>
              </a:buClr>
              <a:buFont typeface="Wingdings" charset="2"/>
              <a:buChar char=""/>
            </a:pPr>
            <a:r>
              <a:rPr b="0" lang="en-US" sz="2000" spc="-1" strike="noStrike">
                <a:solidFill>
                  <a:srgbClr val="000000"/>
                </a:solidFill>
                <a:latin typeface="+mn-lt"/>
                <a:ea typeface="+mn-ea"/>
              </a:rPr>
              <a:t>class(c(12,"twelve"))</a:t>
            </a:r>
            <a:endParaRPr b="0" lang="en-US" sz="2000" spc="-1" strike="noStrike">
              <a:latin typeface="Arial"/>
            </a:endParaRPr>
          </a:p>
          <a:p>
            <a:pPr marL="171360" indent="-168840">
              <a:lnSpc>
                <a:spcPct val="100000"/>
              </a:lnSpc>
              <a:buClr>
                <a:srgbClr val="000000"/>
              </a:buClr>
              <a:buFont typeface="Wingdings" charset="2"/>
              <a:buChar char=""/>
            </a:pPr>
            <a:r>
              <a:rPr b="0" lang="en-US" sz="2000" spc="-1" strike="noStrike">
                <a:solidFill>
                  <a:srgbClr val="000000"/>
                </a:solidFill>
                <a:latin typeface="+mn-lt"/>
                <a:ea typeface="+mn-ea"/>
              </a:rPr>
              <a:t>[1] "character"</a:t>
            </a:r>
            <a:endParaRPr b="0" lang="en-US" sz="2000" spc="-1" strike="noStrike">
              <a:latin typeface="Arial"/>
            </a:endParaRPr>
          </a:p>
        </p:txBody>
      </p:sp>
      <p:sp>
        <p:nvSpPr>
          <p:cNvPr id="1135"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24A71E1E-541A-4278-8E84-0C9A9B6071E9}"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6" name="PlaceHolder 1"/>
          <p:cNvSpPr>
            <a:spLocks noGrp="1"/>
          </p:cNvSpPr>
          <p:nvPr>
            <p:ph type="sldImg"/>
          </p:nvPr>
        </p:nvSpPr>
        <p:spPr>
          <a:xfrm>
            <a:off x="1143000" y="685800"/>
            <a:ext cx="4569480" cy="3426480"/>
          </a:xfrm>
          <a:prstGeom prst="rect">
            <a:avLst/>
          </a:prstGeom>
        </p:spPr>
      </p:sp>
      <p:sp>
        <p:nvSpPr>
          <p:cNvPr id="1137"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1200" spc="-1" strike="noStrike">
                <a:solidFill>
                  <a:srgbClr val="000000"/>
                </a:solidFill>
                <a:latin typeface="+mn-lt"/>
                <a:ea typeface="+mn-ea"/>
              </a:rPr>
              <a:t>Otherwise you may overwrite the function! But in my experience this can only happen with user-defined functions. E.g. not an issue with "c" and "c()"</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endParaRPr b="0" lang="en-US" sz="1200" spc="-1" strike="noStrike">
              <a:latin typeface="Arial"/>
            </a:endParaRPr>
          </a:p>
          <a:p>
            <a:pPr marL="171360" indent="-168840">
              <a:lnSpc>
                <a:spcPct val="100000"/>
              </a:lnSpc>
              <a:buClr>
                <a:srgbClr val="000000"/>
              </a:buClr>
              <a:buFont typeface="Wingdings" charset="2"/>
              <a:buChar char=""/>
            </a:pPr>
            <a:r>
              <a:rPr b="0" lang="en-US" sz="2000" spc="-1" strike="noStrike">
                <a:solidFill>
                  <a:srgbClr val="000000"/>
                </a:solidFill>
                <a:latin typeface="+mn-lt"/>
                <a:ea typeface="+mn-ea"/>
              </a:rPr>
              <a:t>class(c(12,"twelve"))</a:t>
            </a:r>
            <a:endParaRPr b="0" lang="en-US" sz="2000" spc="-1" strike="noStrike">
              <a:latin typeface="Arial"/>
            </a:endParaRPr>
          </a:p>
          <a:p>
            <a:pPr marL="171360" indent="-168840">
              <a:lnSpc>
                <a:spcPct val="100000"/>
              </a:lnSpc>
              <a:buClr>
                <a:srgbClr val="000000"/>
              </a:buClr>
              <a:buFont typeface="Wingdings" charset="2"/>
              <a:buChar char=""/>
            </a:pPr>
            <a:r>
              <a:rPr b="0" lang="en-US" sz="2000" spc="-1" strike="noStrike">
                <a:solidFill>
                  <a:srgbClr val="000000"/>
                </a:solidFill>
                <a:latin typeface="+mn-lt"/>
                <a:ea typeface="+mn-ea"/>
              </a:rPr>
              <a:t>[1] "character"</a:t>
            </a:r>
            <a:endParaRPr b="0" lang="en-US" sz="2000" spc="-1" strike="noStrike">
              <a:latin typeface="Arial"/>
            </a:endParaRPr>
          </a:p>
        </p:txBody>
      </p:sp>
      <p:sp>
        <p:nvSpPr>
          <p:cNvPr id="1138"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C39A0455-9D5C-4200-B50A-4474A1682CC0}"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9" name="PlaceHolder 1"/>
          <p:cNvSpPr>
            <a:spLocks noGrp="1"/>
          </p:cNvSpPr>
          <p:nvPr>
            <p:ph type="sldImg"/>
          </p:nvPr>
        </p:nvSpPr>
        <p:spPr>
          <a:xfrm>
            <a:off x="1143000" y="685800"/>
            <a:ext cx="4566240" cy="3423240"/>
          </a:xfrm>
          <a:prstGeom prst="rect">
            <a:avLst/>
          </a:prstGeom>
        </p:spPr>
      </p:sp>
      <p:sp>
        <p:nvSpPr>
          <p:cNvPr id="1140" name="PlaceHolder 2"/>
          <p:cNvSpPr>
            <a:spLocks noGrp="1"/>
          </p:cNvSpPr>
          <p:nvPr>
            <p:ph type="body"/>
          </p:nvPr>
        </p:nvSpPr>
        <p:spPr>
          <a:xfrm>
            <a:off x="685800" y="4343400"/>
            <a:ext cx="5480280" cy="4108680"/>
          </a:xfrm>
          <a:prstGeom prst="rect">
            <a:avLst/>
          </a:prstGeom>
        </p:spPr>
        <p:txBody>
          <a:bodyPr lIns="0" rIns="0" tIns="0" bIns="0"/>
          <a:p>
            <a:pPr marL="216000" indent="-210240">
              <a:lnSpc>
                <a:spcPct val="100000"/>
              </a:lnSpc>
            </a:pPr>
            <a:r>
              <a:rPr b="0" lang="en-US" sz="2000" spc="-1" strike="noStrike">
                <a:latin typeface="Arial"/>
              </a:rPr>
              <a:t>Don't forget to say that comments have to be added in front of the install.packages,  library, save.image, load otherwise the compilation won't work. </a:t>
            </a:r>
            <a:endParaRPr b="0" lang="en-US" sz="2000" spc="-1" strike="noStrike">
              <a:latin typeface="Arial"/>
            </a:endParaRPr>
          </a:p>
        </p:txBody>
      </p:sp>
      <p:sp>
        <p:nvSpPr>
          <p:cNvPr id="1141" name="CustomShape 3"/>
          <p:cNvSpPr/>
          <p:nvPr/>
        </p:nvSpPr>
        <p:spPr>
          <a:xfrm>
            <a:off x="3884760" y="8685360"/>
            <a:ext cx="2965680" cy="451080"/>
          </a:xfrm>
          <a:prstGeom prst="rect">
            <a:avLst/>
          </a:prstGeom>
          <a:noFill/>
          <a:ln>
            <a:noFill/>
          </a:ln>
        </p:spPr>
        <p:style>
          <a:lnRef idx="0"/>
          <a:fillRef idx="0"/>
          <a:effectRef idx="0"/>
          <a:fontRef idx="minor"/>
        </p:style>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2" name="PlaceHolder 1"/>
          <p:cNvSpPr>
            <a:spLocks noGrp="1"/>
          </p:cNvSpPr>
          <p:nvPr>
            <p:ph type="sldImg"/>
          </p:nvPr>
        </p:nvSpPr>
        <p:spPr>
          <a:xfrm>
            <a:off x="1143000" y="685800"/>
            <a:ext cx="4569480" cy="3426480"/>
          </a:xfrm>
          <a:prstGeom prst="rect">
            <a:avLst/>
          </a:prstGeom>
        </p:spPr>
      </p:sp>
      <p:sp>
        <p:nvSpPr>
          <p:cNvPr id="1143"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1144"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4C46DEF8-ECE8-4CB5-99E7-A02D27EFCA88}"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PlaceHolder 1"/>
          <p:cNvSpPr>
            <a:spLocks noGrp="1"/>
          </p:cNvSpPr>
          <p:nvPr>
            <p:ph type="sldImg"/>
          </p:nvPr>
        </p:nvSpPr>
        <p:spPr>
          <a:xfrm>
            <a:off x="1143000" y="685800"/>
            <a:ext cx="4566240" cy="3423240"/>
          </a:xfrm>
          <a:prstGeom prst="rect">
            <a:avLst/>
          </a:prstGeom>
        </p:spPr>
      </p:sp>
      <p:sp>
        <p:nvSpPr>
          <p:cNvPr id="960" name="PlaceHolder 2"/>
          <p:cNvSpPr>
            <a:spLocks noGrp="1"/>
          </p:cNvSpPr>
          <p:nvPr>
            <p:ph type="body"/>
          </p:nvPr>
        </p:nvSpPr>
        <p:spPr>
          <a:xfrm>
            <a:off x="685800" y="4343400"/>
            <a:ext cx="5479920" cy="4108320"/>
          </a:xfrm>
          <a:prstGeom prst="rect">
            <a:avLst/>
          </a:prstGeom>
        </p:spPr>
        <p:txBody>
          <a:bodyPr lIns="0" rIns="0" tIns="0" bIns="0"/>
          <a:p>
            <a:pPr marL="216000" indent="-209880">
              <a:lnSpc>
                <a:spcPct val="100000"/>
              </a:lnSpc>
            </a:pPr>
            <a:r>
              <a:rPr b="1" lang="en-US" sz="1200" spc="-1" strike="noStrike">
                <a:solidFill>
                  <a:srgbClr val="000000"/>
                </a:solidFill>
                <a:latin typeface="+mn-lt"/>
                <a:ea typeface="+mn-ea"/>
              </a:rPr>
              <a:t>NO STATS here</a:t>
            </a:r>
            <a:endParaRPr b="0" lang="en-US" sz="1200" spc="-1" strike="noStrike">
              <a:latin typeface="Arial"/>
            </a:endParaRPr>
          </a:p>
          <a:p>
            <a:pPr marL="216000" indent="-209880">
              <a:lnSpc>
                <a:spcPct val="100000"/>
              </a:lnSpc>
            </a:pPr>
            <a:endParaRPr b="0" lang="en-US" sz="1200" spc="-1" strike="noStrike">
              <a:latin typeface="Arial"/>
            </a:endParaRPr>
          </a:p>
          <a:p>
            <a:pPr marL="216000" indent="-209880">
              <a:lnSpc>
                <a:spcPct val="100000"/>
              </a:lnSpc>
            </a:pPr>
            <a:r>
              <a:rPr b="0" lang="en-US" sz="1200" spc="-1" strike="noStrike">
                <a:solidFill>
                  <a:srgbClr val="000000"/>
                </a:solidFill>
                <a:latin typeface="+mn-lt"/>
                <a:ea typeface="+mn-ea"/>
              </a:rPr>
              <a:t>I will try to give u the tools to learn more (i.e. using R help, some book &amp; online references, googling for the right stuff...?)</a:t>
            </a:r>
            <a:endParaRPr b="0" lang="en-US" sz="1200" spc="-1" strike="noStrike">
              <a:latin typeface="Arial"/>
            </a:endParaRPr>
          </a:p>
          <a:p>
            <a:pPr marL="216000" indent="-209880">
              <a:lnSpc>
                <a:spcPct val="100000"/>
              </a:lnSpc>
            </a:pPr>
            <a:endParaRPr b="0" lang="en-US" sz="1200" spc="-1" strike="noStrike">
              <a:latin typeface="Arial"/>
            </a:endParaRPr>
          </a:p>
          <a:p>
            <a:pPr marL="216000" indent="-209880">
              <a:lnSpc>
                <a:spcPct val="100000"/>
              </a:lnSpc>
            </a:pPr>
            <a:r>
              <a:rPr b="0" lang="en-US" sz="2000" spc="-1" strike="noStrike">
                <a:solidFill>
                  <a:srgbClr val="000000"/>
                </a:solidFill>
                <a:latin typeface="+mn-lt"/>
                <a:ea typeface="+mn-ea"/>
              </a:rPr>
              <a:t>What you don't know, you neighbor might know and vice et versa! </a:t>
            </a:r>
            <a:endParaRPr b="0" lang="en-US" sz="2000" spc="-1" strike="noStrike">
              <a:latin typeface="Arial"/>
            </a:endParaRPr>
          </a:p>
          <a:p>
            <a:pPr marL="216000" indent="-209880">
              <a:lnSpc>
                <a:spcPct val="100000"/>
              </a:lnSpc>
            </a:pPr>
            <a:endParaRPr b="0" lang="en-US" sz="2000" spc="-1" strike="noStrike">
              <a:latin typeface="Arial"/>
            </a:endParaRPr>
          </a:p>
          <a:p>
            <a:pPr marL="216000" indent="-209880">
              <a:lnSpc>
                <a:spcPct val="100000"/>
              </a:lnSpc>
            </a:pPr>
            <a:endParaRPr b="0" lang="en-US" sz="2000" spc="-1" strike="noStrike">
              <a:latin typeface="Arial"/>
            </a:endParaRPr>
          </a:p>
        </p:txBody>
      </p:sp>
      <p:sp>
        <p:nvSpPr>
          <p:cNvPr id="961"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5" name="PlaceHolder 1"/>
          <p:cNvSpPr>
            <a:spLocks noGrp="1"/>
          </p:cNvSpPr>
          <p:nvPr>
            <p:ph type="sldImg"/>
          </p:nvPr>
        </p:nvSpPr>
        <p:spPr>
          <a:xfrm>
            <a:off x="1143000" y="685800"/>
            <a:ext cx="4569480" cy="3426480"/>
          </a:xfrm>
          <a:prstGeom prst="rect">
            <a:avLst/>
          </a:prstGeom>
        </p:spPr>
      </p:sp>
      <p:sp>
        <p:nvSpPr>
          <p:cNvPr id="1146"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0" lang="en-US" sz="2000" spc="-1" strike="noStrike">
                <a:latin typeface="Arial"/>
              </a:rPr>
              <a:t>!: It is called Logical NOT operator. Takes each element of the vector and gives the opposite logical value.</a:t>
            </a:r>
            <a:endParaRPr b="0" lang="en-US" sz="2000" spc="-1" strike="noStrike">
              <a:latin typeface="Arial"/>
            </a:endParaRPr>
          </a:p>
          <a:p>
            <a:pPr marL="216000" indent="-214200">
              <a:lnSpc>
                <a:spcPct val="100000"/>
              </a:lnSpc>
            </a:pPr>
            <a:r>
              <a:rPr b="0" lang="en-US" sz="2000" spc="-1" strike="noStrike">
                <a:latin typeface="Arial"/>
              </a:rPr>
              <a:t>&amp; and l operators are element Element-wise Logical operators. It combines each element of the first vector with the corresponding element of the second vector</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0" lang="en-US" sz="2000" spc="-1" strike="noStrike">
                <a:latin typeface="Arial"/>
              </a:rPr>
              <a:t>The logical operator &amp;&amp; and || considers only the first element of the vectors and give a vector of single element as output.</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0" lang="en-US" sz="2000" spc="-1" strike="noStrike">
                <a:latin typeface="Arial"/>
              </a:rPr>
              <a:t>%in%: This operator is used to identify if an element belongs to a vector.</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0" lang="en-US" sz="2000" spc="-1" strike="noStrike">
                <a:latin typeface="Arial"/>
              </a:rPr>
              <a:t>The shorter form performs elementwise comparisons in much the same way as arithmetic operators. The longer form evaluates left to right examining only the first element of each vector. Evaluation proceeds only until the result is determined. The longer form is appropriate for programming control-flow and typically preferred in </a:t>
            </a:r>
            <a:r>
              <a:rPr b="0" lang="en-US" sz="2000" spc="-1" strike="noStrike" u="sng">
                <a:solidFill>
                  <a:srgbClr val="000000"/>
                </a:solidFill>
                <a:uFillTx/>
                <a:latin typeface="Arial"/>
                <a:hlinkClick r:id="rId1"/>
              </a:rPr>
              <a:t>if</a:t>
            </a:r>
            <a:r>
              <a:rPr b="0" lang="en-US" sz="2000" spc="-1" strike="noStrike">
                <a:solidFill>
                  <a:srgbClr val="000000"/>
                </a:solidFill>
                <a:latin typeface="Arial"/>
              </a:rPr>
              <a:t> clauses. </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0" lang="en-US" sz="2000" spc="-1" strike="noStrike">
                <a:solidFill>
                  <a:srgbClr val="000000"/>
                </a:solidFill>
                <a:latin typeface="Arial"/>
              </a:rPr>
              <a:t>Further details and related logical operations can be found in the R documentation. </a:t>
            </a:r>
            <a:endParaRPr b="0" lang="en-US" sz="2000" spc="-1" strike="noStrike">
              <a:latin typeface="Arial"/>
            </a:endParaRPr>
          </a:p>
          <a:p>
            <a:pPr marL="216000" indent="-214200">
              <a:lnSpc>
                <a:spcPct val="100000"/>
              </a:lnSpc>
            </a:pPr>
            <a:r>
              <a:rPr b="0" lang="en-US" sz="2000" spc="-1" strike="noStrike">
                <a:solidFill>
                  <a:srgbClr val="000000"/>
                </a:solidFill>
                <a:latin typeface="Arial"/>
              </a:rPr>
              <a:t>&gt; help("&amp;") </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endParaRPr b="0" lang="en-US" sz="2000" spc="-1" strike="noStrike">
              <a:latin typeface="Arial"/>
            </a:endParaRPr>
          </a:p>
        </p:txBody>
      </p:sp>
      <p:sp>
        <p:nvSpPr>
          <p:cNvPr id="1147"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A4979415-21E5-458A-9519-4ABD1FA07D14}"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8" name="PlaceHolder 1"/>
          <p:cNvSpPr>
            <a:spLocks noGrp="1"/>
          </p:cNvSpPr>
          <p:nvPr>
            <p:ph type="sldImg"/>
          </p:nvPr>
        </p:nvSpPr>
        <p:spPr>
          <a:xfrm>
            <a:off x="1143000" y="685800"/>
            <a:ext cx="4569480" cy="3426480"/>
          </a:xfrm>
          <a:prstGeom prst="rect">
            <a:avLst/>
          </a:prstGeom>
        </p:spPr>
      </p:sp>
      <p:sp>
        <p:nvSpPr>
          <p:cNvPr id="1149" name="PlaceHolder 2"/>
          <p:cNvSpPr>
            <a:spLocks noGrp="1"/>
          </p:cNvSpPr>
          <p:nvPr>
            <p:ph type="body"/>
          </p:nvPr>
        </p:nvSpPr>
        <p:spPr>
          <a:xfrm>
            <a:off x="685800" y="4343400"/>
            <a:ext cx="5483880" cy="4112280"/>
          </a:xfrm>
          <a:prstGeom prst="rect">
            <a:avLst/>
          </a:prstGeom>
        </p:spPr>
        <p:txBody>
          <a:bodyPr lIns="0" rIns="0" tIns="0" bIns="0"/>
          <a:p>
            <a:pPr marL="216000" indent="-214200">
              <a:lnSpc>
                <a:spcPct val="100000"/>
              </a:lnSpc>
            </a:pPr>
            <a:r>
              <a:rPr b="0" lang="en-US" sz="2000" spc="-1" strike="noStrike">
                <a:latin typeface="Arial"/>
              </a:rPr>
              <a:t> </a:t>
            </a:r>
            <a:r>
              <a:rPr b="0" lang="en-US" sz="2000" spc="-1" strike="noStrike">
                <a:latin typeface="Arial"/>
              </a:rPr>
              <a:t>table(!c(1,3,5,1,2,2,1)&lt;2 ): creates a table of counts for Trues and Falses`</a:t>
            </a: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0" lang="en-US" sz="2000" spc="-1" strike="noStrike">
                <a:latin typeface="Arial"/>
              </a:rPr>
              <a:t>%in% is a more intuitive interface as a binary operator, </a:t>
            </a:r>
            <a:br/>
            <a:r>
              <a:rPr b="0" lang="en-US" sz="2000" spc="-1" strike="noStrike">
                <a:latin typeface="Arial"/>
              </a:rPr>
              <a:t>  which returns a logical vector indicating if there is a </a:t>
            </a:r>
            <a:br/>
            <a:r>
              <a:rPr b="0" lang="en-US" sz="2000" spc="-1" strike="noStrike">
                <a:latin typeface="Arial"/>
              </a:rPr>
              <a:t>  match or not for its left operand. </a:t>
            </a:r>
            <a:endParaRPr b="0" lang="en-US" sz="2000" spc="-1" strike="noStrike">
              <a:latin typeface="Arial"/>
            </a:endParaRPr>
          </a:p>
          <a:p>
            <a:pPr marL="216000" indent="-214200">
              <a:lnSpc>
                <a:spcPct val="100000"/>
              </a:lnSpc>
            </a:pPr>
            <a:endParaRPr b="0" lang="en-US" sz="2000" spc="-1" strike="noStrike">
              <a:latin typeface="Arial"/>
            </a:endParaRPr>
          </a:p>
        </p:txBody>
      </p:sp>
      <p:sp>
        <p:nvSpPr>
          <p:cNvPr id="1150"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D8F0C007-03FA-4A6B-88A3-F6CAF4A3DEFB}"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1" name="PlaceHolder 1"/>
          <p:cNvSpPr>
            <a:spLocks noGrp="1"/>
          </p:cNvSpPr>
          <p:nvPr>
            <p:ph type="sldImg"/>
          </p:nvPr>
        </p:nvSpPr>
        <p:spPr>
          <a:xfrm>
            <a:off x="1143000" y="685800"/>
            <a:ext cx="4569480" cy="3426480"/>
          </a:xfrm>
          <a:prstGeom prst="rect">
            <a:avLst/>
          </a:prstGeom>
        </p:spPr>
      </p:sp>
      <p:sp>
        <p:nvSpPr>
          <p:cNvPr id="1152"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1" lang="en-US" sz="1200" spc="-1" strike="noStrike">
                <a:solidFill>
                  <a:srgbClr val="000000"/>
                </a:solidFill>
                <a:latin typeface="+mn-lt"/>
                <a:ea typeface="+mn-ea"/>
              </a:rPr>
              <a:t>Missing values </a:t>
            </a:r>
            <a:r>
              <a:rPr b="0" lang="en-US" sz="1200" spc="-1" strike="noStrike">
                <a:solidFill>
                  <a:srgbClr val="000000"/>
                </a:solidFill>
                <a:latin typeface="+mn-lt"/>
                <a:ea typeface="+mn-ea"/>
              </a:rPr>
              <a:t>are designated with the special NA value. By default, most operations on NA values return NA , but this behaviour can usually be changed by setting a parameter. The is.na() function indicates where NA values are located in a vector.</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The data frame contains some 'NA' values, which means the values are missing – a common occurrence in real data collection.</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NA is a special value that can be present in objects of any type (logical, character, numeric etc).</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NA is not the same as NULL. NULL is an empty R object. NA is one missing value within an R object (like a data frame or a vector).</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Often R functions will handle NAs gracefully, but sometimes we have to tell the functions what to do with them. R has some built-in functions for dealing with NAs, and functions often have their own arguments (like na.rm) for handling them.</a:t>
            </a:r>
            <a:endParaRPr b="0" lang="en-US" sz="1200" spc="-1" strike="noStrike">
              <a:latin typeface="Arial"/>
            </a:endParaRPr>
          </a:p>
        </p:txBody>
      </p:sp>
      <p:sp>
        <p:nvSpPr>
          <p:cNvPr id="1153"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9C1A294E-108B-46B8-8883-E899CB8FFD07}"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4" name="PlaceHolder 1"/>
          <p:cNvSpPr>
            <a:spLocks noGrp="1"/>
          </p:cNvSpPr>
          <p:nvPr>
            <p:ph type="sldImg"/>
          </p:nvPr>
        </p:nvSpPr>
        <p:spPr>
          <a:xfrm>
            <a:off x="1143000" y="685800"/>
            <a:ext cx="4569480" cy="3426480"/>
          </a:xfrm>
          <a:prstGeom prst="rect">
            <a:avLst/>
          </a:prstGeom>
        </p:spPr>
      </p:sp>
      <p:sp>
        <p:nvSpPr>
          <p:cNvPr id="1155"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1" lang="en-US" sz="1200" spc="-1" strike="noStrike">
                <a:solidFill>
                  <a:srgbClr val="000000"/>
                </a:solidFill>
                <a:latin typeface="+mn-lt"/>
                <a:ea typeface="+mn-ea"/>
              </a:rPr>
              <a:t>Missing values </a:t>
            </a:r>
            <a:r>
              <a:rPr b="0" lang="en-US" sz="1200" spc="-1" strike="noStrike">
                <a:solidFill>
                  <a:srgbClr val="000000"/>
                </a:solidFill>
                <a:latin typeface="+mn-lt"/>
                <a:ea typeface="+mn-ea"/>
              </a:rPr>
              <a:t>are designated with the special NA value. By default, most operations on NA values return NA , but this behaviour can usually be changed by setting a parameter. The is.na() function indicates where NA values are located in a vector.</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The data frame contains some 'NA' values, which means the values are missing – a common occurrence in real data collection.</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NA is a special value that can be present in objects of any type (logical, character, numeric etc).</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NA is not the same as NULL. NULL is an empty R object. NA is one missing value within an R object (like a data frame or a vector).</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Often R functions will handle NAs gracefully, but sometimes we have to tell the functions what to do with them. R has some built-in functions for dealing with NAs, and functions often have their own arguments (like na.rm) for handling them.</a:t>
            </a:r>
            <a:endParaRPr b="0" lang="en-US" sz="1200" spc="-1" strike="noStrike">
              <a:latin typeface="Arial"/>
            </a:endParaRPr>
          </a:p>
        </p:txBody>
      </p:sp>
      <p:sp>
        <p:nvSpPr>
          <p:cNvPr id="1156"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C2A8A268-21CF-44A5-AE05-45579863FCFE}"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7" name="PlaceHolder 1"/>
          <p:cNvSpPr>
            <a:spLocks noGrp="1"/>
          </p:cNvSpPr>
          <p:nvPr>
            <p:ph type="sldImg"/>
          </p:nvPr>
        </p:nvSpPr>
        <p:spPr>
          <a:xfrm>
            <a:off x="1143000" y="685800"/>
            <a:ext cx="4569480" cy="3426480"/>
          </a:xfrm>
          <a:prstGeom prst="rect">
            <a:avLst/>
          </a:prstGeom>
        </p:spPr>
      </p:sp>
      <p:sp>
        <p:nvSpPr>
          <p:cNvPr id="1158"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1" lang="en-US" sz="1200" spc="-1" strike="noStrike">
                <a:solidFill>
                  <a:srgbClr val="000000"/>
                </a:solidFill>
                <a:latin typeface="+mn-lt"/>
                <a:ea typeface="+mn-ea"/>
              </a:rPr>
              <a:t>Missing values </a:t>
            </a:r>
            <a:r>
              <a:rPr b="0" lang="en-US" sz="1200" spc="-1" strike="noStrike">
                <a:solidFill>
                  <a:srgbClr val="000000"/>
                </a:solidFill>
                <a:latin typeface="+mn-lt"/>
                <a:ea typeface="+mn-ea"/>
              </a:rPr>
              <a:t>are designated with the special NA value. By default, most operations on NA values return NA , but this behaviour can usually be changed by setting a parameter. The is.na() function indicates where NA values are located in a vector.</a:t>
            </a:r>
            <a:endParaRPr b="0" lang="en-US" sz="1200" spc="-1" strike="noStrike">
              <a:latin typeface="Arial"/>
            </a:endParaRPr>
          </a:p>
          <a:p>
            <a:pPr marL="216000" indent="-213840">
              <a:lnSpc>
                <a:spcPct val="100000"/>
              </a:lnSpc>
            </a:pP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The data frame contains some 'NA' values, which means the values are missing – a common occurrence in real data collection.</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NA is a special value that can be present in objects of any type (logical, character, numeric etc).</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NA is not the same as NULL. NULL is an empty R object. NA is one missing value within an R object (like a data frame or a vector).</a:t>
            </a:r>
            <a:endParaRPr b="0" lang="en-US" sz="1200" spc="-1" strike="noStrike">
              <a:latin typeface="Arial"/>
            </a:endParaRPr>
          </a:p>
          <a:p>
            <a:pPr marL="216000" indent="-21384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Often R functions will handle NAs gracefully, but sometimes we have to tell the functions what to do with them. R has some built-in functions for dealing with NAs, and functions often have their own arguments (like na.rm) for handling them.</a:t>
            </a:r>
            <a:endParaRPr b="0" lang="en-US" sz="1200" spc="-1" strike="noStrike">
              <a:latin typeface="Arial"/>
            </a:endParaRPr>
          </a:p>
        </p:txBody>
      </p:sp>
      <p:sp>
        <p:nvSpPr>
          <p:cNvPr id="1159"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03B06789-EC9A-49EF-B02C-18DBECFCA116}"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0" name="PlaceHolder 1"/>
          <p:cNvSpPr>
            <a:spLocks noGrp="1"/>
          </p:cNvSpPr>
          <p:nvPr>
            <p:ph type="sldImg"/>
          </p:nvPr>
        </p:nvSpPr>
        <p:spPr>
          <a:xfrm>
            <a:off x="1143000" y="685800"/>
            <a:ext cx="4565520" cy="3422520"/>
          </a:xfrm>
          <a:prstGeom prst="rect">
            <a:avLst/>
          </a:prstGeom>
        </p:spPr>
      </p:sp>
      <p:sp>
        <p:nvSpPr>
          <p:cNvPr id="1161" name="PlaceHolder 2"/>
          <p:cNvSpPr>
            <a:spLocks noGrp="1"/>
          </p:cNvSpPr>
          <p:nvPr>
            <p:ph type="body"/>
          </p:nvPr>
        </p:nvSpPr>
        <p:spPr>
          <a:xfrm>
            <a:off x="685800" y="4343400"/>
            <a:ext cx="5479920" cy="4108320"/>
          </a:xfrm>
          <a:prstGeom prst="rect">
            <a:avLst/>
          </a:prstGeom>
        </p:spPr>
        <p:txBody>
          <a:bodyPr lIns="0" rIns="0" tIns="0" bIns="0"/>
          <a:p>
            <a:pPr marL="216000" indent="-209880">
              <a:lnSpc>
                <a:spcPct val="100000"/>
              </a:lnSpc>
            </a:pPr>
            <a:r>
              <a:rPr b="0" lang="en-US" sz="1200" spc="-1" strike="noStrike">
                <a:solidFill>
                  <a:srgbClr val="000000"/>
                </a:solidFill>
                <a:latin typeface="+mn-lt"/>
                <a:ea typeface="+mn-ea"/>
              </a:rPr>
              <a:t>We know we will make mistakes … We must be able to track what we have done, so we can later find mistakes and correct them (reproducible research)</a:t>
            </a:r>
            <a:endParaRPr b="0" lang="en-US" sz="1200" spc="-1" strike="noStrike">
              <a:latin typeface="Arial"/>
            </a:endParaRPr>
          </a:p>
          <a:p>
            <a:pPr marL="216000" indent="-209880">
              <a:lnSpc>
                <a:spcPct val="100000"/>
              </a:lnSpc>
            </a:pPr>
            <a:r>
              <a:rPr b="0" lang="en-US" sz="2000" spc="-1" strike="noStrike">
                <a:solidFill>
                  <a:srgbClr val="000000"/>
                </a:solidFill>
                <a:latin typeface="+mn-lt"/>
                <a:ea typeface="+mn-ea"/>
              </a:rPr>
              <a:t>Dynamic report generation with knitR and R markdown is a good thing</a:t>
            </a:r>
            <a:endParaRPr b="0" lang="en-US" sz="2000" spc="-1" strike="noStrike">
              <a:latin typeface="Arial"/>
            </a:endParaRPr>
          </a:p>
        </p:txBody>
      </p:sp>
      <p:sp>
        <p:nvSpPr>
          <p:cNvPr id="1162"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3" name="PlaceHolder 1"/>
          <p:cNvSpPr>
            <a:spLocks noGrp="1"/>
          </p:cNvSpPr>
          <p:nvPr>
            <p:ph type="sldImg"/>
          </p:nvPr>
        </p:nvSpPr>
        <p:spPr>
          <a:xfrm>
            <a:off x="1143000" y="685800"/>
            <a:ext cx="4566240" cy="3423240"/>
          </a:xfrm>
          <a:prstGeom prst="rect">
            <a:avLst/>
          </a:prstGeom>
        </p:spPr>
      </p:sp>
      <p:sp>
        <p:nvSpPr>
          <p:cNvPr id="1164" name="PlaceHolder 2"/>
          <p:cNvSpPr>
            <a:spLocks noGrp="1"/>
          </p:cNvSpPr>
          <p:nvPr>
            <p:ph type="body"/>
          </p:nvPr>
        </p:nvSpPr>
        <p:spPr>
          <a:xfrm>
            <a:off x="685800" y="4343400"/>
            <a:ext cx="5479920" cy="4108320"/>
          </a:xfrm>
          <a:prstGeom prst="rect">
            <a:avLst/>
          </a:prstGeom>
        </p:spPr>
        <p:txBody>
          <a:bodyPr lIns="0" rIns="0" tIns="0" bIns="0"/>
          <a:p>
            <a:pPr marL="216000" indent="-209880">
              <a:lnSpc>
                <a:spcPct val="100000"/>
              </a:lnSpc>
            </a:pPr>
            <a:r>
              <a:rPr b="0" lang="en-US" sz="1200" spc="-1" strike="noStrike">
                <a:solidFill>
                  <a:srgbClr val="000000"/>
                </a:solidFill>
                <a:latin typeface="+mn-lt"/>
                <a:ea typeface="+mn-ea"/>
              </a:rPr>
              <a:t>Why ?</a:t>
            </a:r>
            <a:endParaRPr b="0" lang="en-US" sz="1200" spc="-1" strike="noStrike">
              <a:latin typeface="Arial"/>
            </a:endParaRPr>
          </a:p>
          <a:p>
            <a:pPr marL="216000" indent="-209880">
              <a:lnSpc>
                <a:spcPct val="100000"/>
              </a:lnSpc>
            </a:pPr>
            <a:r>
              <a:rPr b="0" lang="en-US" sz="1200" spc="-1" strike="noStrike">
                <a:solidFill>
                  <a:srgbClr val="000000"/>
                </a:solidFill>
                <a:latin typeface="+mn-lt"/>
                <a:ea typeface="+mn-ea"/>
              </a:rPr>
              <a:t>Combine program code and explanation/documentation in same document</a:t>
            </a:r>
            <a:endParaRPr b="0" lang="en-US" sz="1200" spc="-1" strike="noStrike">
              <a:latin typeface="Arial"/>
            </a:endParaRPr>
          </a:p>
          <a:p>
            <a:pPr marL="216000" indent="-209880">
              <a:lnSpc>
                <a:spcPct val="100000"/>
              </a:lnSpc>
            </a:pPr>
            <a:r>
              <a:rPr b="0" lang="en-US" sz="1200" spc="-1" strike="noStrike">
                <a:solidFill>
                  <a:srgbClr val="000000"/>
                </a:solidFill>
                <a:latin typeface="+mn-lt"/>
                <a:ea typeface="+mn-ea"/>
              </a:rPr>
              <a:t>Documents in which the information is always upto-date</a:t>
            </a:r>
            <a:endParaRPr b="0" lang="en-US" sz="1200" spc="-1" strike="noStrike">
              <a:latin typeface="Arial"/>
            </a:endParaRPr>
          </a:p>
          <a:p>
            <a:pPr marL="216000" indent="-209880">
              <a:lnSpc>
                <a:spcPct val="100000"/>
              </a:lnSpc>
            </a:pPr>
            <a:r>
              <a:rPr b="0" lang="en-US" sz="1200" spc="-1" strike="noStrike">
                <a:solidFill>
                  <a:srgbClr val="000000"/>
                </a:solidFill>
                <a:latin typeface="+mn-lt"/>
                <a:ea typeface="+mn-ea"/>
              </a:rPr>
              <a:t>Writing report step by step while processing thedata, in the same file</a:t>
            </a:r>
            <a:endParaRPr b="0" lang="en-US" sz="1200" spc="-1" strike="noStrike">
              <a:latin typeface="Arial"/>
            </a:endParaRPr>
          </a:p>
          <a:p>
            <a:pPr marL="216000" indent="-209880">
              <a:lnSpc>
                <a:spcPct val="100000"/>
              </a:lnSpc>
            </a:pPr>
            <a:endParaRPr b="0" lang="en-US" sz="1200" spc="-1" strike="noStrike">
              <a:latin typeface="Arial"/>
            </a:endParaRPr>
          </a:p>
          <a:p>
            <a:pPr marL="216000" indent="-209880">
              <a:lnSpc>
                <a:spcPct val="100000"/>
              </a:lnSpc>
            </a:pPr>
            <a:endParaRPr b="0" lang="en-US" sz="1200" spc="-1" strike="noStrike">
              <a:latin typeface="Arial"/>
            </a:endParaRPr>
          </a:p>
          <a:p>
            <a:pPr marL="216000" indent="-209880">
              <a:lnSpc>
                <a:spcPct val="100000"/>
              </a:lnSpc>
            </a:pPr>
            <a:r>
              <a:rPr b="0" lang="en-US" sz="2000" spc="-1" strike="noStrike" u="sng">
                <a:solidFill>
                  <a:srgbClr val="000000"/>
                </a:solidFill>
                <a:uFillTx/>
                <a:latin typeface="+mn-lt"/>
                <a:ea typeface="+mn-ea"/>
                <a:hlinkClick r:id="rId1"/>
              </a:rPr>
              <a:t>https://support.rstudio.com/hc/en-us/articles/200552276-Creating-Notebooks-from-R-Scripts</a:t>
            </a:r>
            <a:endParaRPr b="0" lang="en-US" sz="2000" spc="-1" strike="noStrike">
              <a:latin typeface="Arial"/>
            </a:endParaRPr>
          </a:p>
          <a:p>
            <a:pPr marL="216000" indent="-209880">
              <a:lnSpc>
                <a:spcPct val="100000"/>
              </a:lnSpc>
            </a:pPr>
            <a:r>
              <a:rPr b="0" lang="en-US" sz="2000" spc="-1" strike="noStrike" u="sng">
                <a:solidFill>
                  <a:srgbClr val="000000"/>
                </a:solidFill>
                <a:uFillTx/>
                <a:latin typeface="+mn-lt"/>
                <a:ea typeface="+mn-ea"/>
                <a:hlinkClick r:id="rId2"/>
              </a:rPr>
              <a:t>R Markdown</a:t>
            </a:r>
            <a:r>
              <a:rPr b="0" lang="en-US" sz="2000" spc="-1" strike="noStrike">
                <a:solidFill>
                  <a:srgbClr val="000000"/>
                </a:solidFill>
                <a:latin typeface="+mn-lt"/>
                <a:ea typeface="+mn-ea"/>
              </a:rPr>
              <a:t> provides an easy way to generate reports that include analysis, code, and results. However, if your code is in an R script rather than an R Markdown document you can still generate a report using the Compile Notebook command:</a:t>
            </a:r>
            <a:endParaRPr b="0" lang="en-US" sz="2000" spc="-1" strike="noStrike">
              <a:latin typeface="Arial"/>
            </a:endParaRPr>
          </a:p>
          <a:p>
            <a:pPr marL="216000" indent="-209880">
              <a:lnSpc>
                <a:spcPct val="100000"/>
              </a:lnSpc>
            </a:pPr>
            <a:r>
              <a:rPr b="0" lang="en-US" sz="2000" spc="-1" strike="noStrike">
                <a:solidFill>
                  <a:srgbClr val="000000"/>
                </a:solidFill>
                <a:latin typeface="+mn-lt"/>
                <a:ea typeface="+mn-ea"/>
              </a:rPr>
              <a:t>You don’t necessary need to author an R Markdown document to create a dynamic report. In fact, you can take any R script and compile it into a report that includes commentary, source code, and script output. Reports can be compiled to any output format including HTML, PDF, MS Word, and Markdown.</a:t>
            </a:r>
            <a:endParaRPr b="0" lang="en-US" sz="2000" spc="-1" strike="noStrike">
              <a:latin typeface="Arial"/>
            </a:endParaRPr>
          </a:p>
          <a:p>
            <a:pPr marL="216000" indent="-209880">
              <a:lnSpc>
                <a:spcPct val="100000"/>
              </a:lnSpc>
            </a:pPr>
            <a:endParaRPr b="0" lang="en-US" sz="2000" spc="-1" strike="noStrike">
              <a:latin typeface="Arial"/>
            </a:endParaRPr>
          </a:p>
          <a:p>
            <a:pPr marL="216000" indent="-209880">
              <a:lnSpc>
                <a:spcPct val="100000"/>
              </a:lnSpc>
            </a:pPr>
            <a:r>
              <a:rPr b="0" lang="en-US" sz="2000" spc="-1" strike="noStrike">
                <a:solidFill>
                  <a:srgbClr val="000000"/>
                </a:solidFill>
                <a:latin typeface="+mn-lt"/>
                <a:ea typeface="+mn-ea"/>
              </a:rPr>
              <a:t>Compiling a notebook for an R script automatically generates an R Markdown document, executes it, and then writes the results as a standalone HTML. pdf, or MS Word file. You'll find the Compile Notebook command for R scripts both on the File menu as well as on the source editor toolbar.</a:t>
            </a:r>
            <a:endParaRPr b="0" lang="en-US" sz="2000" spc="-1" strike="noStrike">
              <a:latin typeface="Arial"/>
            </a:endParaRPr>
          </a:p>
          <a:p>
            <a:pPr marL="216000" indent="-209880">
              <a:lnSpc>
                <a:spcPct val="100000"/>
              </a:lnSpc>
            </a:pPr>
            <a:r>
              <a:rPr b="0" lang="en-US" sz="2000" spc="-1" strike="noStrike">
                <a:solidFill>
                  <a:srgbClr val="000000"/>
                </a:solidFill>
                <a:latin typeface="+mn-lt"/>
                <a:ea typeface="+mn-ea"/>
              </a:rPr>
              <a:t>Any images included in the HTML file are embedded, so the document can be easily distributed as standalone file.</a:t>
            </a:r>
            <a:endParaRPr b="0" lang="en-US" sz="2000" spc="-1" strike="noStrike">
              <a:latin typeface="Arial"/>
            </a:endParaRPr>
          </a:p>
          <a:p>
            <a:pPr marL="216000" indent="-209880">
              <a:lnSpc>
                <a:spcPct val="100000"/>
              </a:lnSpc>
            </a:pPr>
            <a:endParaRPr b="0" lang="en-US" sz="2000" spc="-1" strike="noStrike">
              <a:latin typeface="Arial"/>
            </a:endParaRPr>
          </a:p>
          <a:p>
            <a:pPr marL="216000" indent="-209880">
              <a:lnSpc>
                <a:spcPct val="100000"/>
              </a:lnSpc>
            </a:pPr>
            <a:r>
              <a:rPr b="0" lang="en-US" sz="2000" spc="-1" strike="noStrike">
                <a:solidFill>
                  <a:srgbClr val="000000"/>
                </a:solidFill>
                <a:latin typeface="+mn-lt"/>
                <a:ea typeface="+mn-ea"/>
              </a:rPr>
              <a:t>library('rmarkdown') </a:t>
            </a:r>
            <a:endParaRPr b="0" lang="en-US" sz="2000" spc="-1" strike="noStrike">
              <a:latin typeface="Arial"/>
            </a:endParaRPr>
          </a:p>
          <a:p>
            <a:pPr marL="216000" indent="-209880">
              <a:lnSpc>
                <a:spcPct val="100000"/>
              </a:lnSpc>
            </a:pPr>
            <a:r>
              <a:rPr b="0" lang="en-US" sz="2000" spc="-1" strike="noStrike">
                <a:solidFill>
                  <a:srgbClr val="000000"/>
                </a:solidFill>
                <a:latin typeface="+mn-lt"/>
                <a:ea typeface="+mn-ea"/>
              </a:rPr>
              <a:t>rmarkdown::render('/Users/you/Documents/yourscript.R')</a:t>
            </a:r>
            <a:endParaRPr b="0" lang="en-US" sz="2000" spc="-1" strike="noStrike">
              <a:latin typeface="Arial"/>
            </a:endParaRPr>
          </a:p>
        </p:txBody>
      </p:sp>
      <p:sp>
        <p:nvSpPr>
          <p:cNvPr id="1165"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6" name="PlaceHolder 1"/>
          <p:cNvSpPr>
            <a:spLocks noGrp="1"/>
          </p:cNvSpPr>
          <p:nvPr>
            <p:ph type="sldImg"/>
          </p:nvPr>
        </p:nvSpPr>
        <p:spPr>
          <a:xfrm>
            <a:off x="1143000" y="685800"/>
            <a:ext cx="4569480" cy="3426480"/>
          </a:xfrm>
          <a:prstGeom prst="rect">
            <a:avLst/>
          </a:prstGeom>
        </p:spPr>
      </p:sp>
      <p:sp>
        <p:nvSpPr>
          <p:cNvPr id="1167"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1168"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9621221F-4643-41D6-B7B8-17194754139C}"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9" name="PlaceHolder 1"/>
          <p:cNvSpPr>
            <a:spLocks noGrp="1"/>
          </p:cNvSpPr>
          <p:nvPr>
            <p:ph type="sldImg"/>
          </p:nvPr>
        </p:nvSpPr>
        <p:spPr>
          <a:xfrm>
            <a:off x="1143000" y="685800"/>
            <a:ext cx="4569480" cy="3426480"/>
          </a:xfrm>
          <a:prstGeom prst="rect">
            <a:avLst/>
          </a:prstGeom>
        </p:spPr>
      </p:sp>
      <p:sp>
        <p:nvSpPr>
          <p:cNvPr id="1170"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1171"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4EEAA17C-7654-41A3-8704-26DC6889BE3F}"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2" name="PlaceHolder 1"/>
          <p:cNvSpPr>
            <a:spLocks noGrp="1"/>
          </p:cNvSpPr>
          <p:nvPr>
            <p:ph type="sldImg"/>
          </p:nvPr>
        </p:nvSpPr>
        <p:spPr>
          <a:xfrm>
            <a:off x="1143000" y="685800"/>
            <a:ext cx="4569480" cy="3426480"/>
          </a:xfrm>
          <a:prstGeom prst="rect">
            <a:avLst/>
          </a:prstGeom>
        </p:spPr>
      </p:sp>
      <p:sp>
        <p:nvSpPr>
          <p:cNvPr id="1173"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1174"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331A5CB9-6554-4F4D-A633-3024B186774A}"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PlaceHolder 1"/>
          <p:cNvSpPr>
            <a:spLocks noGrp="1"/>
          </p:cNvSpPr>
          <p:nvPr>
            <p:ph type="sldImg"/>
          </p:nvPr>
        </p:nvSpPr>
        <p:spPr>
          <a:xfrm>
            <a:off x="1143000" y="685800"/>
            <a:ext cx="4566240" cy="3423240"/>
          </a:xfrm>
          <a:prstGeom prst="rect">
            <a:avLst/>
          </a:prstGeom>
        </p:spPr>
      </p:sp>
      <p:sp>
        <p:nvSpPr>
          <p:cNvPr id="963" name="PlaceHolder 2"/>
          <p:cNvSpPr>
            <a:spLocks noGrp="1"/>
          </p:cNvSpPr>
          <p:nvPr>
            <p:ph type="body"/>
          </p:nvPr>
        </p:nvSpPr>
        <p:spPr>
          <a:xfrm>
            <a:off x="685800" y="4343400"/>
            <a:ext cx="5479920" cy="4108320"/>
          </a:xfrm>
          <a:prstGeom prst="rect">
            <a:avLst/>
          </a:prstGeom>
        </p:spPr>
        <p:txBody>
          <a:bodyPr lIns="0" rIns="0" tIns="0" bIns="0"/>
          <a:p>
            <a:endParaRPr b="0" lang="en-US" sz="2000" spc="-1" strike="noStrike">
              <a:latin typeface="Arial"/>
            </a:endParaRPr>
          </a:p>
        </p:txBody>
      </p:sp>
      <p:sp>
        <p:nvSpPr>
          <p:cNvPr id="964"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5" name="PlaceHolder 1"/>
          <p:cNvSpPr>
            <a:spLocks noGrp="1"/>
          </p:cNvSpPr>
          <p:nvPr>
            <p:ph type="sldImg"/>
          </p:nvPr>
        </p:nvSpPr>
        <p:spPr>
          <a:xfrm>
            <a:off x="1143000" y="685800"/>
            <a:ext cx="4569480" cy="3426480"/>
          </a:xfrm>
          <a:prstGeom prst="rect">
            <a:avLst/>
          </a:prstGeom>
        </p:spPr>
      </p:sp>
      <p:sp>
        <p:nvSpPr>
          <p:cNvPr id="1176"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1177"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68A03B35-12E6-4D85-84F1-2BF8AFB111D8}"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8" name="PlaceHolder 1"/>
          <p:cNvSpPr>
            <a:spLocks noGrp="1"/>
          </p:cNvSpPr>
          <p:nvPr>
            <p:ph type="sldImg"/>
          </p:nvPr>
        </p:nvSpPr>
        <p:spPr>
          <a:xfrm>
            <a:off x="1143000" y="685800"/>
            <a:ext cx="4565880" cy="3422880"/>
          </a:xfrm>
          <a:prstGeom prst="rect">
            <a:avLst/>
          </a:prstGeom>
        </p:spPr>
      </p:sp>
      <p:sp>
        <p:nvSpPr>
          <p:cNvPr id="1179" name="PlaceHolder 2"/>
          <p:cNvSpPr>
            <a:spLocks noGrp="1"/>
          </p:cNvSpPr>
          <p:nvPr>
            <p:ph type="body"/>
          </p:nvPr>
        </p:nvSpPr>
        <p:spPr>
          <a:xfrm>
            <a:off x="685800" y="4343400"/>
            <a:ext cx="5479920" cy="4108320"/>
          </a:xfrm>
          <a:prstGeom prst="rect">
            <a:avLst/>
          </a:prstGeom>
        </p:spPr>
        <p:txBody>
          <a:bodyPr lIns="0" rIns="0" tIns="0" bIns="0"/>
          <a:p>
            <a:pPr marL="216000" indent="-209880">
              <a:lnSpc>
                <a:spcPct val="100000"/>
              </a:lnSpc>
            </a:pPr>
            <a:r>
              <a:rPr b="0" lang="en-US" sz="2000" spc="-1" strike="noStrike">
                <a:latin typeface="Arial"/>
              </a:rPr>
              <a:t>Don't forget to say that comments have to be added in front of the install.packages,  library, save.image, load otherwise the compilation won't work. </a:t>
            </a:r>
            <a:endParaRPr b="0" lang="en-US" sz="2000" spc="-1" strike="noStrike">
              <a:latin typeface="Arial"/>
            </a:endParaRPr>
          </a:p>
        </p:txBody>
      </p:sp>
      <p:sp>
        <p:nvSpPr>
          <p:cNvPr id="1180"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1" name="PlaceHolder 1"/>
          <p:cNvSpPr>
            <a:spLocks noGrp="1"/>
          </p:cNvSpPr>
          <p:nvPr>
            <p:ph type="sldImg"/>
          </p:nvPr>
        </p:nvSpPr>
        <p:spPr>
          <a:xfrm>
            <a:off x="1143000" y="685800"/>
            <a:ext cx="4566240" cy="3423240"/>
          </a:xfrm>
          <a:prstGeom prst="rect">
            <a:avLst/>
          </a:prstGeom>
        </p:spPr>
      </p:sp>
      <p:sp>
        <p:nvSpPr>
          <p:cNvPr id="1182" name="PlaceHolder 2"/>
          <p:cNvSpPr>
            <a:spLocks noGrp="1"/>
          </p:cNvSpPr>
          <p:nvPr>
            <p:ph type="body"/>
          </p:nvPr>
        </p:nvSpPr>
        <p:spPr>
          <a:xfrm>
            <a:off x="685800" y="4343400"/>
            <a:ext cx="5479920" cy="4108320"/>
          </a:xfrm>
          <a:prstGeom prst="rect">
            <a:avLst/>
          </a:prstGeom>
        </p:spPr>
        <p:txBody>
          <a:bodyPr lIns="0" rIns="0" tIns="0" bIns="0"/>
          <a:p>
            <a:endParaRPr b="0" lang="en-US" sz="2000" spc="-1" strike="noStrike">
              <a:latin typeface="Arial"/>
            </a:endParaRPr>
          </a:p>
        </p:txBody>
      </p:sp>
      <p:sp>
        <p:nvSpPr>
          <p:cNvPr id="1183" name="CustomShape 3"/>
          <p:cNvSpPr/>
          <p:nvPr/>
        </p:nvSpPr>
        <p:spPr>
          <a:xfrm>
            <a:off x="3884760" y="8685360"/>
            <a:ext cx="2965320" cy="450720"/>
          </a:xfrm>
          <a:prstGeom prst="rect">
            <a:avLst/>
          </a:prstGeom>
          <a:noFill/>
          <a:ln>
            <a:noFill/>
          </a:ln>
        </p:spPr>
        <p:style>
          <a:lnRef idx="0"/>
          <a:fillRef idx="0"/>
          <a:effectRef idx="0"/>
          <a:fontRef idx="minor"/>
        </p:style>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4" name="PlaceHolder 1"/>
          <p:cNvSpPr>
            <a:spLocks noGrp="1"/>
          </p:cNvSpPr>
          <p:nvPr>
            <p:ph type="sldImg"/>
          </p:nvPr>
        </p:nvSpPr>
        <p:spPr>
          <a:xfrm>
            <a:off x="1143000" y="685800"/>
            <a:ext cx="4569480" cy="3426480"/>
          </a:xfrm>
          <a:prstGeom prst="rect">
            <a:avLst/>
          </a:prstGeom>
        </p:spPr>
      </p:sp>
      <p:sp>
        <p:nvSpPr>
          <p:cNvPr id="1185"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General workflow to take advantage of R for your work:</a:t>
            </a:r>
            <a:endParaRPr b="0" lang="en-US" sz="2000" spc="-1" strike="noStrike">
              <a:latin typeface="Arial"/>
            </a:endParaRPr>
          </a:p>
          <a:p>
            <a:pPr marL="216000" indent="-213840">
              <a:lnSpc>
                <a:spcPct val="100000"/>
              </a:lnSpc>
            </a:pPr>
            <a:r>
              <a:rPr b="0" lang="en-US" sz="2000" spc="-1" strike="noStrike">
                <a:latin typeface="Arial"/>
              </a:rPr>
              <a:t>-specify your question very clearly. </a:t>
            </a:r>
            <a:endParaRPr b="0" lang="en-US" sz="2000" spc="-1" strike="noStrike">
              <a:latin typeface="Arial"/>
            </a:endParaRPr>
          </a:p>
          <a:p>
            <a:pPr marL="216000" indent="-213840">
              <a:lnSpc>
                <a:spcPct val="100000"/>
              </a:lnSpc>
            </a:pPr>
            <a:r>
              <a:rPr b="0" lang="en-US" sz="2000" spc="-1" strike="noStrike">
                <a:latin typeface="Arial"/>
              </a:rPr>
              <a:t>Your Question, what hypothesis you're making, what data you will collect, coming from different type of experiment ( simulation study, field study, lab study, measurement machine ) – this will be your dataset(s)</a:t>
            </a:r>
            <a:endParaRPr b="0" lang="en-US" sz="2000" spc="-1" strike="noStrike">
              <a:latin typeface="Arial"/>
            </a:endParaRPr>
          </a:p>
          <a:p>
            <a:pPr marL="216000" indent="-213840">
              <a:lnSpc>
                <a:spcPct val="100000"/>
              </a:lnSpc>
            </a:pPr>
            <a:r>
              <a:rPr b="0" lang="en-US" sz="2000" spc="-1" strike="noStrike">
                <a:latin typeface="Arial"/>
              </a:rPr>
              <a:t>-design your experiment  very well</a:t>
            </a:r>
            <a:endParaRPr b="0" lang="en-US" sz="2000" spc="-1" strike="noStrike">
              <a:latin typeface="Arial"/>
            </a:endParaRPr>
          </a:p>
          <a:p>
            <a:pPr marL="216000" indent="-213840">
              <a:lnSpc>
                <a:spcPct val="100000"/>
              </a:lnSpc>
            </a:pPr>
            <a:r>
              <a:rPr b="0" lang="en-US" sz="2000" spc="-1" strike="noStrike">
                <a:latin typeface="Arial"/>
              </a:rPr>
              <a:t>-format your dataset nicely</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2000" spc="-1" strike="noStrike">
                <a:latin typeface="Arial"/>
              </a:rPr>
              <a:t>Tidy step: checking some variables are of the correct type, manipulating the structure of the data</a:t>
            </a:r>
            <a:endParaRPr b="0" lang="en-US" sz="2000" spc="-1" strike="noStrike">
              <a:latin typeface="Arial"/>
            </a:endParaRPr>
          </a:p>
          <a:p>
            <a:pPr marL="216000" indent="-213840">
              <a:lnSpc>
                <a:spcPct val="100000"/>
              </a:lnSpc>
            </a:pPr>
            <a:r>
              <a:rPr b="0" lang="en-US" sz="2000" spc="-1" strike="noStrike">
                <a:latin typeface="Arial"/>
              </a:rPr>
              <a:t>Explore in terms of graph, table, summary stats to get an idea of the answer(s)</a:t>
            </a:r>
            <a:endParaRPr b="0" lang="en-US" sz="2000" spc="-1" strike="noStrike">
              <a:latin typeface="Arial"/>
            </a:endParaRPr>
          </a:p>
          <a:p>
            <a:pPr marL="216000" indent="-213840">
              <a:lnSpc>
                <a:spcPct val="100000"/>
              </a:lnSpc>
            </a:pPr>
            <a:r>
              <a:rPr b="0" lang="en-US" sz="2000" spc="-1" strike="noStrike">
                <a:latin typeface="Arial"/>
              </a:rPr>
              <a:t>Stats will give you a reliable Answer to confirm the question, confirming that the graphs gave you a reliable answer</a:t>
            </a:r>
            <a:endParaRPr b="0" lang="en-US" sz="2000" spc="-1" strike="noStrike">
              <a:latin typeface="Arial"/>
            </a:endParaRPr>
          </a:p>
          <a:p>
            <a:pPr marL="216000" indent="-213840">
              <a:lnSpc>
                <a:spcPct val="100000"/>
              </a:lnSpc>
            </a:pPr>
            <a:r>
              <a:rPr b="0" lang="en-US" sz="2000" spc="-1" strike="noStrike">
                <a:latin typeface="Arial"/>
              </a:rPr>
              <a:t>Communicate answer, data, graphs to colleagues, boss: report, publication , summary – reproducible research and it is essential otherwise the previous steps were meaningless</a:t>
            </a:r>
            <a:endParaRPr b="0" lang="en-US" sz="2000" spc="-1" strike="noStrike">
              <a:latin typeface="Arial"/>
            </a:endParaRPr>
          </a:p>
        </p:txBody>
      </p:sp>
      <p:sp>
        <p:nvSpPr>
          <p:cNvPr id="1186"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CB1DD6AC-1B23-45BD-992B-9F2A2A829C1A}"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7" name="PlaceHolder 1"/>
          <p:cNvSpPr>
            <a:spLocks noGrp="1"/>
          </p:cNvSpPr>
          <p:nvPr>
            <p:ph type="sldImg"/>
          </p:nvPr>
        </p:nvSpPr>
        <p:spPr>
          <a:xfrm>
            <a:off x="1143000" y="685800"/>
            <a:ext cx="4569480" cy="3426480"/>
          </a:xfrm>
          <a:prstGeom prst="rect">
            <a:avLst/>
          </a:prstGeom>
        </p:spPr>
      </p:sp>
      <p:sp>
        <p:nvSpPr>
          <p:cNvPr id="1188"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General workflow to take advantage of R for your work:</a:t>
            </a:r>
            <a:endParaRPr b="0" lang="en-US" sz="2000" spc="-1" strike="noStrike">
              <a:latin typeface="Arial"/>
            </a:endParaRPr>
          </a:p>
          <a:p>
            <a:pPr marL="216000" indent="-213840">
              <a:lnSpc>
                <a:spcPct val="100000"/>
              </a:lnSpc>
            </a:pPr>
            <a:r>
              <a:rPr b="0" lang="en-US" sz="2000" spc="-1" strike="noStrike">
                <a:latin typeface="Arial"/>
              </a:rPr>
              <a:t>-specify your question very clearly. </a:t>
            </a:r>
            <a:endParaRPr b="0" lang="en-US" sz="2000" spc="-1" strike="noStrike">
              <a:latin typeface="Arial"/>
            </a:endParaRPr>
          </a:p>
          <a:p>
            <a:pPr marL="216000" indent="-213840">
              <a:lnSpc>
                <a:spcPct val="100000"/>
              </a:lnSpc>
            </a:pPr>
            <a:r>
              <a:rPr b="0" lang="en-US" sz="2000" spc="-1" strike="noStrike">
                <a:latin typeface="Arial"/>
              </a:rPr>
              <a:t>Your Question, what hypothesis you're making, what data you will collect, coming from different type of experiment ( simulation study, field study, lab study, measurement machine ) – this will be your dataset(s)</a:t>
            </a:r>
            <a:endParaRPr b="0" lang="en-US" sz="2000" spc="-1" strike="noStrike">
              <a:latin typeface="Arial"/>
            </a:endParaRPr>
          </a:p>
          <a:p>
            <a:pPr marL="216000" indent="-213840">
              <a:lnSpc>
                <a:spcPct val="100000"/>
              </a:lnSpc>
            </a:pPr>
            <a:r>
              <a:rPr b="0" lang="en-US" sz="2000" spc="-1" strike="noStrike">
                <a:latin typeface="Arial"/>
              </a:rPr>
              <a:t>-design your experiment  very </a:t>
            </a:r>
            <a:endParaRPr b="0" lang="en-US" sz="2000" spc="-1" strike="noStrike">
              <a:latin typeface="Arial"/>
            </a:endParaRPr>
          </a:p>
          <a:p>
            <a:pPr marL="216000" indent="-213840">
              <a:lnSpc>
                <a:spcPct val="100000"/>
              </a:lnSpc>
            </a:pPr>
            <a:r>
              <a:rPr b="0" lang="en-US" sz="2000" spc="-1" strike="noStrike">
                <a:latin typeface="Arial"/>
              </a:rPr>
              <a:t>well</a:t>
            </a:r>
            <a:endParaRPr b="0" lang="en-US" sz="2000" spc="-1" strike="noStrike">
              <a:latin typeface="Arial"/>
            </a:endParaRPr>
          </a:p>
          <a:p>
            <a:pPr marL="216000" indent="-213840">
              <a:lnSpc>
                <a:spcPct val="100000"/>
              </a:lnSpc>
            </a:pPr>
            <a:r>
              <a:rPr b="0" lang="en-US" sz="2000" spc="-1" strike="noStrike">
                <a:latin typeface="Arial"/>
              </a:rPr>
              <a:t>-format your dataset nicely</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2000" spc="-1" strike="noStrike">
                <a:latin typeface="Arial"/>
              </a:rPr>
              <a:t>Tidy step: checking some variables are of the correct type, manipulating the structure of the data</a:t>
            </a:r>
            <a:endParaRPr b="0" lang="en-US" sz="2000" spc="-1" strike="noStrike">
              <a:latin typeface="Arial"/>
            </a:endParaRPr>
          </a:p>
          <a:p>
            <a:pPr marL="216000" indent="-213840">
              <a:lnSpc>
                <a:spcPct val="100000"/>
              </a:lnSpc>
            </a:pPr>
            <a:r>
              <a:rPr b="0" lang="en-US" sz="2000" spc="-1" strike="noStrike">
                <a:latin typeface="Arial"/>
              </a:rPr>
              <a:t>Explore in terms of graph, table, summary stats to get an idea of the answer(s)</a:t>
            </a: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2000" spc="-1" strike="noStrike">
                <a:latin typeface="Arial"/>
              </a:rPr>
              <a:t>Stats will give you a reliable Answer to confirm the question, confirming that the graphs gave you a reliable answer</a:t>
            </a:r>
            <a:endParaRPr b="0" lang="en-US" sz="2000" spc="-1" strike="noStrike">
              <a:latin typeface="Arial"/>
            </a:endParaRPr>
          </a:p>
          <a:p>
            <a:pPr marL="216000" indent="-213840">
              <a:lnSpc>
                <a:spcPct val="100000"/>
              </a:lnSpc>
            </a:pPr>
            <a:r>
              <a:rPr b="0" lang="en-US" sz="2000" spc="-1" strike="noStrike">
                <a:latin typeface="Arial"/>
              </a:rPr>
              <a:t>Communicate answer, data, graphs to colleagues, boss: report, publication , summary – reproducible research and it is essential otherwise the previous steps were meaningless</a:t>
            </a:r>
            <a:endParaRPr b="0" lang="en-US" sz="2000" spc="-1" strike="noStrike">
              <a:latin typeface="Arial"/>
            </a:endParaRPr>
          </a:p>
        </p:txBody>
      </p:sp>
      <p:sp>
        <p:nvSpPr>
          <p:cNvPr id="1189"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EFED19E7-2110-4D67-8164-D1AD04D08CA9}"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0" name="PlaceHolder 1"/>
          <p:cNvSpPr>
            <a:spLocks noGrp="1"/>
          </p:cNvSpPr>
          <p:nvPr>
            <p:ph type="sldImg"/>
          </p:nvPr>
        </p:nvSpPr>
        <p:spPr>
          <a:xfrm>
            <a:off x="1143000" y="685800"/>
            <a:ext cx="4569480" cy="3426480"/>
          </a:xfrm>
          <a:prstGeom prst="rect">
            <a:avLst/>
          </a:prstGeom>
        </p:spPr>
      </p:sp>
      <p:sp>
        <p:nvSpPr>
          <p:cNvPr id="1191"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1192"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63A566D4-4BD8-48F0-8E9E-AA19FE0EA7EC}"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3" name="PlaceHolder 1"/>
          <p:cNvSpPr>
            <a:spLocks noGrp="1"/>
          </p:cNvSpPr>
          <p:nvPr>
            <p:ph type="sldImg"/>
          </p:nvPr>
        </p:nvSpPr>
        <p:spPr>
          <a:xfrm>
            <a:off x="1143000" y="685800"/>
            <a:ext cx="4569480" cy="3426480"/>
          </a:xfrm>
          <a:prstGeom prst="rect">
            <a:avLst/>
          </a:prstGeom>
        </p:spPr>
      </p:sp>
      <p:sp>
        <p:nvSpPr>
          <p:cNvPr id="1194" name="PlaceHolder 2"/>
          <p:cNvSpPr>
            <a:spLocks noGrp="1"/>
          </p:cNvSpPr>
          <p:nvPr>
            <p:ph type="body"/>
          </p:nvPr>
        </p:nvSpPr>
        <p:spPr>
          <a:xfrm>
            <a:off x="685800" y="4343400"/>
            <a:ext cx="5483880" cy="4112280"/>
          </a:xfrm>
          <a:prstGeom prst="rect">
            <a:avLst/>
          </a:prstGeom>
        </p:spPr>
        <p:txBody>
          <a:bodyPr lIns="0" rIns="0" tIns="0" bIns="0"/>
          <a:p>
            <a:pPr marL="171360" indent="-168840">
              <a:lnSpc>
                <a:spcPct val="100000"/>
              </a:lnSpc>
              <a:buClr>
                <a:srgbClr val="000000"/>
              </a:buClr>
              <a:buFont typeface="Arial"/>
              <a:buChar char="•"/>
            </a:pPr>
            <a:r>
              <a:rPr b="1" lang="en-US" sz="2000" spc="-1" strike="noStrike">
                <a:latin typeface="Arial"/>
              </a:rPr>
              <a:t>Column headers are values, not variable names.</a:t>
            </a:r>
            <a:endParaRPr b="0" lang="en-US" sz="2000" spc="-1" strike="noStrike">
              <a:latin typeface="Arial"/>
            </a:endParaRPr>
          </a:p>
          <a:p>
            <a:pPr marL="171360" indent="-168840">
              <a:lnSpc>
                <a:spcPct val="100000"/>
              </a:lnSpc>
              <a:buClr>
                <a:srgbClr val="000000"/>
              </a:buClr>
              <a:buFont typeface="Arial"/>
              <a:buChar char="•"/>
            </a:pPr>
            <a:r>
              <a:rPr b="1" lang="en-US" sz="2000" spc="-1" strike="noStrike">
                <a:latin typeface="Arial"/>
              </a:rPr>
              <a:t>Multiple variables are stored in one column.</a:t>
            </a:r>
            <a:endParaRPr b="0" lang="en-US" sz="2000" spc="-1" strike="noStrike">
              <a:latin typeface="Arial"/>
            </a:endParaRPr>
          </a:p>
          <a:p>
            <a:pPr marL="171360" indent="-168840">
              <a:lnSpc>
                <a:spcPct val="100000"/>
              </a:lnSpc>
              <a:buClr>
                <a:srgbClr val="000000"/>
              </a:buClr>
              <a:buFont typeface="Arial"/>
              <a:buChar char="•"/>
            </a:pPr>
            <a:r>
              <a:rPr b="1" lang="en-US" sz="2000" spc="-1" strike="noStrike">
                <a:latin typeface="Arial"/>
              </a:rPr>
              <a:t>Variables are stored in both rows and columns.</a:t>
            </a:r>
            <a:endParaRPr b="0" lang="en-US" sz="2000" spc="-1" strike="noStrike">
              <a:latin typeface="Arial"/>
            </a:endParaRPr>
          </a:p>
          <a:p>
            <a:pPr marL="171360" indent="-168840">
              <a:lnSpc>
                <a:spcPct val="100000"/>
              </a:lnSpc>
              <a:buClr>
                <a:srgbClr val="000000"/>
              </a:buClr>
              <a:buFont typeface="Arial"/>
              <a:buChar char="•"/>
            </a:pPr>
            <a:r>
              <a:rPr b="1" lang="en-US" sz="2000" spc="-1" strike="noStrike">
                <a:latin typeface="Arial"/>
              </a:rPr>
              <a:t>Multiple types of observational units are stored in the same table.</a:t>
            </a:r>
            <a:endParaRPr b="0" lang="en-US" sz="2000" spc="-1" strike="noStrike">
              <a:latin typeface="Arial"/>
            </a:endParaRPr>
          </a:p>
          <a:p>
            <a:pPr marL="171360" indent="-168840">
              <a:lnSpc>
                <a:spcPct val="100000"/>
              </a:lnSpc>
              <a:buClr>
                <a:srgbClr val="000000"/>
              </a:buClr>
              <a:buFont typeface="Arial"/>
              <a:buChar char="•"/>
            </a:pPr>
            <a:r>
              <a:rPr b="1" lang="en-US" sz="2000" spc="-1" strike="noStrike">
                <a:latin typeface="Arial"/>
              </a:rPr>
              <a:t>A single observational unit is stored in multiple tables.</a:t>
            </a:r>
            <a:endParaRPr b="0" lang="en-US" sz="2000" spc="-1" strike="noStrike">
              <a:latin typeface="Arial"/>
            </a:endParaRPr>
          </a:p>
          <a:p>
            <a:pPr>
              <a:lnSpc>
                <a:spcPct val="100000"/>
              </a:lnSpc>
            </a:pPr>
            <a:endParaRPr b="0" lang="en-US" sz="2000" spc="-1" strike="noStrike">
              <a:latin typeface="Arial"/>
            </a:endParaRPr>
          </a:p>
        </p:txBody>
      </p:sp>
      <p:sp>
        <p:nvSpPr>
          <p:cNvPr id="1195"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199AA86A-D1FF-4CAF-9AEA-7F26C7FD8880}"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6" name="PlaceHolder 1"/>
          <p:cNvSpPr>
            <a:spLocks noGrp="1"/>
          </p:cNvSpPr>
          <p:nvPr>
            <p:ph type="sldImg"/>
          </p:nvPr>
        </p:nvSpPr>
        <p:spPr>
          <a:xfrm>
            <a:off x="1143000" y="685800"/>
            <a:ext cx="4569480" cy="3426480"/>
          </a:xfrm>
          <a:prstGeom prst="rect">
            <a:avLst/>
          </a:prstGeom>
        </p:spPr>
      </p:sp>
      <p:sp>
        <p:nvSpPr>
          <p:cNvPr id="1197"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Real datasets can, and often do, violate the three precepts of tidy data in almost every way imaginable. </a:t>
            </a:r>
            <a:endParaRPr b="0" lang="en-US" sz="2000" spc="-1" strike="noStrike">
              <a:latin typeface="Arial"/>
            </a:endParaRPr>
          </a:p>
          <a:p>
            <a:pPr marL="216000" indent="-213840">
              <a:lnSpc>
                <a:spcPct val="100000"/>
              </a:lnSpc>
            </a:pPr>
            <a:r>
              <a:rPr b="0" lang="en-US" sz="2000" spc="-1" strike="noStrike">
                <a:latin typeface="Arial"/>
              </a:rPr>
              <a:t>While occasionally you do get a dataset that you can start analysing immediately, this is the exception, not the rule. This section </a:t>
            </a:r>
            <a:r>
              <a:rPr b="0" lang="en-US" sz="2000" spc="-1" strike="noStrike">
                <a:latin typeface="Arial"/>
              </a:rPr>
              <a:t>describes the five most common problems with messy datasets, along with their remedies:</a:t>
            </a:r>
            <a:endParaRPr b="0" lang="en-US" sz="2000" spc="-1" strike="noStrike">
              <a:latin typeface="Arial"/>
            </a:endParaRPr>
          </a:p>
          <a:p>
            <a:pPr marL="171360" indent="-168840">
              <a:lnSpc>
                <a:spcPct val="100000"/>
              </a:lnSpc>
              <a:buClr>
                <a:srgbClr val="000000"/>
              </a:buClr>
              <a:buFont typeface="Arial"/>
              <a:buChar char="•"/>
            </a:pPr>
            <a:r>
              <a:rPr b="1" lang="en-US" sz="2000" spc="-1" strike="noStrike">
                <a:latin typeface="Arial"/>
              </a:rPr>
              <a:t>Column headers are values, not variable names.</a:t>
            </a:r>
            <a:endParaRPr b="0" lang="en-US" sz="2000" spc="-1" strike="noStrike">
              <a:latin typeface="Arial"/>
            </a:endParaRPr>
          </a:p>
          <a:p>
            <a:pPr marL="171360" indent="-168840">
              <a:lnSpc>
                <a:spcPct val="100000"/>
              </a:lnSpc>
              <a:buClr>
                <a:srgbClr val="000000"/>
              </a:buClr>
              <a:buFont typeface="Arial"/>
              <a:buChar char="•"/>
            </a:pPr>
            <a:r>
              <a:rPr b="1" lang="en-US" sz="2000" spc="-1" strike="noStrike">
                <a:latin typeface="Arial"/>
              </a:rPr>
              <a:t>Multiple variables are stored in one column.</a:t>
            </a:r>
            <a:endParaRPr b="0" lang="en-US" sz="2000" spc="-1" strike="noStrike">
              <a:latin typeface="Arial"/>
            </a:endParaRPr>
          </a:p>
          <a:p>
            <a:pPr marL="171360" indent="-168840">
              <a:lnSpc>
                <a:spcPct val="100000"/>
              </a:lnSpc>
              <a:buClr>
                <a:srgbClr val="000000"/>
              </a:buClr>
              <a:buFont typeface="Arial"/>
              <a:buChar char="•"/>
            </a:pPr>
            <a:r>
              <a:rPr b="1" lang="en-US" sz="2000" spc="-1" strike="noStrike">
                <a:latin typeface="Arial"/>
              </a:rPr>
              <a:t>Variables are stored in both rows and columns.</a:t>
            </a:r>
            <a:endParaRPr b="0" lang="en-US" sz="2000" spc="-1" strike="noStrike">
              <a:latin typeface="Arial"/>
            </a:endParaRPr>
          </a:p>
          <a:p>
            <a:pPr marL="171360" indent="-168840">
              <a:lnSpc>
                <a:spcPct val="100000"/>
              </a:lnSpc>
              <a:buClr>
                <a:srgbClr val="000000"/>
              </a:buClr>
              <a:buFont typeface="Arial"/>
              <a:buChar char="•"/>
            </a:pPr>
            <a:r>
              <a:rPr b="1" lang="en-US" sz="2000" spc="-1" strike="noStrike">
                <a:latin typeface="Arial"/>
              </a:rPr>
              <a:t>Multiple types of observational units are stored in the same table.</a:t>
            </a:r>
            <a:endParaRPr b="0" lang="en-US" sz="2000" spc="-1" strike="noStrike">
              <a:latin typeface="Arial"/>
            </a:endParaRPr>
          </a:p>
          <a:p>
            <a:pPr marL="171360" indent="-168840">
              <a:lnSpc>
                <a:spcPct val="100000"/>
              </a:lnSpc>
              <a:buClr>
                <a:srgbClr val="000000"/>
              </a:buClr>
              <a:buFont typeface="Arial"/>
              <a:buChar char="•"/>
            </a:pPr>
            <a:r>
              <a:rPr b="1" lang="en-US" sz="2000" spc="-1" strike="noStrike">
                <a:latin typeface="Arial"/>
              </a:rPr>
              <a:t>A single observational unit is stored in multiple tables.</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latin typeface="Arial"/>
              </a:rPr>
              <a:t>When tidying your data you should ensure that:</a:t>
            </a:r>
            <a:endParaRPr b="0" lang="en-US" sz="2000" spc="-1" strike="noStrike">
              <a:latin typeface="Arial"/>
            </a:endParaRPr>
          </a:p>
          <a:p>
            <a:pPr>
              <a:lnSpc>
                <a:spcPct val="100000"/>
              </a:lnSpc>
            </a:pPr>
            <a:r>
              <a:rPr b="0" lang="en-US" sz="2000" spc="-1" strike="noStrike">
                <a:latin typeface="Arial"/>
              </a:rPr>
              <a:t>each variable has its own column</a:t>
            </a:r>
            <a:endParaRPr b="0" lang="en-US" sz="2000" spc="-1" strike="noStrike">
              <a:latin typeface="Arial"/>
            </a:endParaRPr>
          </a:p>
          <a:p>
            <a:pPr>
              <a:lnSpc>
                <a:spcPct val="100000"/>
              </a:lnSpc>
            </a:pPr>
            <a:r>
              <a:rPr b="0" lang="en-US" sz="2000" spc="-1" strike="noStrike">
                <a:latin typeface="Arial"/>
              </a:rPr>
              <a:t>each row is an observation</a:t>
            </a:r>
            <a:endParaRPr b="0" lang="en-US" sz="2000" spc="-1" strike="noStrike">
              <a:latin typeface="Arial"/>
            </a:endParaRPr>
          </a:p>
          <a:p>
            <a:pPr>
              <a:lnSpc>
                <a:spcPct val="100000"/>
              </a:lnSpc>
            </a:pPr>
            <a:r>
              <a:rPr b="0" lang="en-US" sz="2000" spc="-1" strike="noStrike">
                <a:latin typeface="Arial"/>
              </a:rPr>
              <a:t>the top of each column contains the name of the variable</a:t>
            </a:r>
            <a:endParaRPr b="0" lang="en-US" sz="2000" spc="-1" strike="noStrike">
              <a:latin typeface="Arial"/>
            </a:endParaRPr>
          </a:p>
          <a:p>
            <a:pPr>
              <a:lnSpc>
                <a:spcPct val="100000"/>
              </a:lnSpc>
            </a:pPr>
            <a:r>
              <a:rPr b="0" lang="en-US" sz="2000" spc="-1" strike="noStrike">
                <a:latin typeface="Arial"/>
              </a:rPr>
              <a:t>there are no blank columns or blank rows between data</a:t>
            </a:r>
            <a:endParaRPr b="0" lang="en-US" sz="2000" spc="-1" strike="noStrike">
              <a:latin typeface="Arial"/>
            </a:endParaRPr>
          </a:p>
          <a:p>
            <a:pPr>
              <a:lnSpc>
                <a:spcPct val="100000"/>
              </a:lnSpc>
            </a:pPr>
            <a:r>
              <a:rPr b="0" lang="en-US" sz="2000" spc="-1" strike="noStrike">
                <a:latin typeface="Arial"/>
              </a:rPr>
              <a:t>all data in a column has the same type (e.g. it is all numerical data, or it is all text data)</a:t>
            </a:r>
            <a:endParaRPr b="0" lang="en-US" sz="2000" spc="-1" strike="noStrike">
              <a:latin typeface="Arial"/>
            </a:endParaRPr>
          </a:p>
          <a:p>
            <a:pPr>
              <a:lnSpc>
                <a:spcPct val="100000"/>
              </a:lnSpc>
            </a:pPr>
            <a:r>
              <a:rPr b="0" lang="en-US" sz="2000" spc="-1" strike="noStrike">
                <a:latin typeface="Arial"/>
              </a:rPr>
              <a:t>data are consistent (e.g. if a binary variable can take values ‘Yes’ or ‘No’ then only these two values are allowed, with no </a:t>
            </a:r>
            <a:r>
              <a:rPr b="0" lang="en-US" sz="2000" spc="-1" strike="noStrike">
                <a:latin typeface="Arial"/>
              </a:rPr>
              <a:t>alternatives such as ‘Y’ and ‘N’)</a:t>
            </a:r>
            <a:endParaRPr b="0" lang="en-US" sz="2000" spc="-1" strike="noStrike">
              <a:latin typeface="Arial"/>
            </a:endParaRPr>
          </a:p>
          <a:p>
            <a:pPr>
              <a:lnSpc>
                <a:spcPct val="100000"/>
              </a:lnSpc>
            </a:pPr>
            <a:endParaRPr b="0" lang="en-US" sz="2000" spc="-1" strike="noStrike">
              <a:latin typeface="Arial"/>
            </a:endParaRPr>
          </a:p>
        </p:txBody>
      </p:sp>
      <p:sp>
        <p:nvSpPr>
          <p:cNvPr id="1198"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741098D4-F3CD-4DFD-8A2A-64D77C9A289F}"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9" name="PlaceHolder 1"/>
          <p:cNvSpPr>
            <a:spLocks noGrp="1"/>
          </p:cNvSpPr>
          <p:nvPr>
            <p:ph type="sldImg"/>
          </p:nvPr>
        </p:nvSpPr>
        <p:spPr>
          <a:xfrm>
            <a:off x="1143000" y="685800"/>
            <a:ext cx="4569480" cy="3426480"/>
          </a:xfrm>
          <a:prstGeom prst="rect">
            <a:avLst/>
          </a:prstGeom>
        </p:spPr>
      </p:sp>
      <p:sp>
        <p:nvSpPr>
          <p:cNvPr id="1200"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Following checklist that will make it easier to import the data correctly into R:</a:t>
            </a:r>
            <a:endParaRPr b="0" lang="en-US" sz="2000" spc="-1" strike="noStrike">
              <a:latin typeface="Arial"/>
            </a:endParaRPr>
          </a:p>
          <a:p>
            <a:pPr marL="216000" indent="-213840">
              <a:lnSpc>
                <a:spcPct val="100000"/>
              </a:lnSpc>
            </a:pPr>
            <a:r>
              <a:rPr b="0" lang="en-US" sz="2000" spc="-1" strike="noStrike">
                <a:latin typeface="Arial"/>
              </a:rPr>
              <a:t>If you work with spreadsheets, the first row is usually reserved for the header, while the first column is used to identify the sampling unit;</a:t>
            </a:r>
            <a:endParaRPr b="0" lang="en-US" sz="2000" spc="-1" strike="noStrike">
              <a:latin typeface="Arial"/>
            </a:endParaRPr>
          </a:p>
          <a:p>
            <a:pPr marL="216000" indent="-213840">
              <a:lnSpc>
                <a:spcPct val="100000"/>
              </a:lnSpc>
            </a:pPr>
            <a:r>
              <a:rPr b="0" lang="en-US" sz="2000" spc="-1" strike="noStrike">
                <a:latin typeface="Arial"/>
              </a:rPr>
              <a:t>Avoid names, values or fields with blank spaces, otherwise each word will be interpreted as a separate variable, resulting in errors that are related to the number of elements per line in your data set;</a:t>
            </a:r>
            <a:endParaRPr b="0" lang="en-US" sz="2000" spc="-1" strike="noStrike">
              <a:latin typeface="Arial"/>
            </a:endParaRPr>
          </a:p>
          <a:p>
            <a:pPr marL="216000" indent="-213840">
              <a:lnSpc>
                <a:spcPct val="100000"/>
              </a:lnSpc>
            </a:pPr>
            <a:r>
              <a:rPr b="0" lang="en-US" sz="2000" spc="-1" strike="noStrike">
                <a:latin typeface="Arial"/>
              </a:rPr>
              <a:t>If you want to concatenate words, inserting a . in between to words instead of a space;</a:t>
            </a:r>
            <a:endParaRPr b="0" lang="en-US" sz="2000" spc="-1" strike="noStrike">
              <a:latin typeface="Arial"/>
            </a:endParaRPr>
          </a:p>
          <a:p>
            <a:pPr marL="216000" indent="-213840">
              <a:lnSpc>
                <a:spcPct val="100000"/>
              </a:lnSpc>
            </a:pPr>
            <a:r>
              <a:rPr b="0" lang="en-US" sz="2000" spc="-1" strike="noStrike">
                <a:latin typeface="Arial"/>
              </a:rPr>
              <a:t>Short names are prefered over longer names;</a:t>
            </a:r>
            <a:endParaRPr b="0" lang="en-US" sz="2000" spc="-1" strike="noStrike">
              <a:latin typeface="Arial"/>
            </a:endParaRPr>
          </a:p>
          <a:p>
            <a:pPr marL="216000" indent="-213840">
              <a:lnSpc>
                <a:spcPct val="100000"/>
              </a:lnSpc>
            </a:pPr>
            <a:r>
              <a:rPr b="0" lang="en-US" sz="2000" spc="-1" strike="noStrike">
                <a:latin typeface="Arial"/>
              </a:rPr>
              <a:t>Try to avoid using names that contain symbols such as ?, $,%, ^, &amp;, *, (, ),-,#, ?,,,&lt;,&gt;, /, |, \, [ ,] ,{, and };</a:t>
            </a:r>
            <a:endParaRPr b="0" lang="en-US" sz="2000" spc="-1" strike="noStrike">
              <a:latin typeface="Arial"/>
            </a:endParaRPr>
          </a:p>
          <a:p>
            <a:pPr marL="216000" indent="-213840">
              <a:lnSpc>
                <a:spcPct val="100000"/>
              </a:lnSpc>
            </a:pPr>
            <a:r>
              <a:rPr b="0" lang="en-US" sz="2000" spc="-1" strike="noStrike">
                <a:latin typeface="Arial"/>
              </a:rPr>
              <a:t>Delete any comments that you have made in your Excel file to avoid extra columns or NA's to be added to your file; and</a:t>
            </a:r>
            <a:endParaRPr b="0" lang="en-US" sz="2000" spc="-1" strike="noStrike">
              <a:latin typeface="Arial"/>
            </a:endParaRPr>
          </a:p>
          <a:p>
            <a:pPr marL="216000" indent="-213840">
              <a:lnSpc>
                <a:spcPct val="100000"/>
              </a:lnSpc>
            </a:pPr>
            <a:r>
              <a:rPr b="0" lang="en-US" sz="2000" spc="-1" strike="noStrike">
                <a:latin typeface="Arial"/>
              </a:rPr>
              <a:t>Make sure that any missing values in your data set are indicated with NA.</a:t>
            </a:r>
            <a:endParaRPr b="0" lang="en-US" sz="2000" spc="-1" strike="noStrike">
              <a:latin typeface="Arial"/>
            </a:endParaRPr>
          </a:p>
          <a:p>
            <a:pPr marL="216000" indent="-213840">
              <a:lnSpc>
                <a:spcPct val="100000"/>
              </a:lnSpc>
            </a:pPr>
            <a:r>
              <a:rPr b="0" lang="en-US" sz="2000" spc="-1" strike="noStrike">
                <a:latin typeface="Arial"/>
              </a:rPr>
              <a:t>  </a:t>
            </a:r>
            <a:endParaRPr b="0" lang="en-US" sz="2000" spc="-1" strike="noStrike">
              <a:latin typeface="Arial"/>
            </a:endParaRPr>
          </a:p>
          <a:p>
            <a:pPr marL="216000" indent="-213840">
              <a:lnSpc>
                <a:spcPct val="100000"/>
              </a:lnSpc>
            </a:pPr>
            <a:endParaRPr b="0" lang="en-US" sz="2000" spc="-1" strike="noStrike">
              <a:latin typeface="Arial"/>
            </a:endParaRPr>
          </a:p>
        </p:txBody>
      </p:sp>
      <p:sp>
        <p:nvSpPr>
          <p:cNvPr id="1201"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81262CE3-6478-48CB-A6EE-6444B305EBBB}"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2" name="PlaceHolder 1"/>
          <p:cNvSpPr>
            <a:spLocks noGrp="1"/>
          </p:cNvSpPr>
          <p:nvPr>
            <p:ph type="sldImg"/>
          </p:nvPr>
        </p:nvSpPr>
        <p:spPr>
          <a:xfrm>
            <a:off x="1143000" y="685800"/>
            <a:ext cx="4569480" cy="3426480"/>
          </a:xfrm>
          <a:prstGeom prst="rect">
            <a:avLst/>
          </a:prstGeom>
        </p:spPr>
      </p:sp>
      <p:sp>
        <p:nvSpPr>
          <p:cNvPr id="1203"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Following checklist that will make it easier to import the data correctly into R:</a:t>
            </a:r>
            <a:endParaRPr b="0" lang="en-US" sz="2000" spc="-1" strike="noStrike">
              <a:latin typeface="Arial"/>
            </a:endParaRPr>
          </a:p>
          <a:p>
            <a:pPr marL="216000" indent="-213840">
              <a:lnSpc>
                <a:spcPct val="100000"/>
              </a:lnSpc>
            </a:pPr>
            <a:r>
              <a:rPr b="0" lang="en-US" sz="2000" spc="-1" strike="noStrike">
                <a:latin typeface="Arial"/>
              </a:rPr>
              <a:t>If you work with spreadsheets, the first row is usually reserved for the header, while the first column is used to identify the sampling unit;</a:t>
            </a:r>
            <a:endParaRPr b="0" lang="en-US" sz="2000" spc="-1" strike="noStrike">
              <a:latin typeface="Arial"/>
            </a:endParaRPr>
          </a:p>
          <a:p>
            <a:pPr marL="216000" indent="-213840">
              <a:lnSpc>
                <a:spcPct val="100000"/>
              </a:lnSpc>
            </a:pPr>
            <a:r>
              <a:rPr b="0" lang="en-US" sz="2000" spc="-1" strike="noStrike">
                <a:latin typeface="Arial"/>
              </a:rPr>
              <a:t>Avoid names, values or fields with blank spaces, otherwise each word will be interpreted as a separate variable, resulting in errors that are related to the number of elements per line in your data set;</a:t>
            </a:r>
            <a:endParaRPr b="0" lang="en-US" sz="2000" spc="-1" strike="noStrike">
              <a:latin typeface="Arial"/>
            </a:endParaRPr>
          </a:p>
          <a:p>
            <a:pPr marL="216000" indent="-213840">
              <a:lnSpc>
                <a:spcPct val="100000"/>
              </a:lnSpc>
            </a:pPr>
            <a:r>
              <a:rPr b="0" lang="en-US" sz="2000" spc="-1" strike="noStrike">
                <a:latin typeface="Arial"/>
              </a:rPr>
              <a:t>If you want to concatenate words, inserting a . in between to words instead of a space;</a:t>
            </a:r>
            <a:endParaRPr b="0" lang="en-US" sz="2000" spc="-1" strike="noStrike">
              <a:latin typeface="Arial"/>
            </a:endParaRPr>
          </a:p>
          <a:p>
            <a:pPr marL="216000" indent="-213840">
              <a:lnSpc>
                <a:spcPct val="100000"/>
              </a:lnSpc>
            </a:pPr>
            <a:r>
              <a:rPr b="0" lang="en-US" sz="2000" spc="-1" strike="noStrike">
                <a:latin typeface="Arial"/>
              </a:rPr>
              <a:t>Short names are prefered over longer names;</a:t>
            </a:r>
            <a:endParaRPr b="0" lang="en-US" sz="2000" spc="-1" strike="noStrike">
              <a:latin typeface="Arial"/>
            </a:endParaRPr>
          </a:p>
          <a:p>
            <a:pPr marL="216000" indent="-213840">
              <a:lnSpc>
                <a:spcPct val="100000"/>
              </a:lnSpc>
            </a:pPr>
            <a:r>
              <a:rPr b="0" lang="en-US" sz="2000" spc="-1" strike="noStrike">
                <a:latin typeface="Arial"/>
              </a:rPr>
              <a:t>Try to avoid using names that contain symbols such as ?, $,%, ^, &amp;, *, (, ),-,#, ?,,,&lt;,&gt;, /, |, \, [ ,] ,{, and };</a:t>
            </a:r>
            <a:endParaRPr b="0" lang="en-US" sz="2000" spc="-1" strike="noStrike">
              <a:latin typeface="Arial"/>
            </a:endParaRPr>
          </a:p>
          <a:p>
            <a:pPr marL="216000" indent="-213840">
              <a:lnSpc>
                <a:spcPct val="100000"/>
              </a:lnSpc>
            </a:pPr>
            <a:r>
              <a:rPr b="0" lang="en-US" sz="2000" spc="-1" strike="noStrike">
                <a:latin typeface="Arial"/>
              </a:rPr>
              <a:t>Delete any comments that you have made in your Excel file to avoid extra columns or NA's to be added to your file; and</a:t>
            </a:r>
            <a:endParaRPr b="0" lang="en-US" sz="2000" spc="-1" strike="noStrike">
              <a:latin typeface="Arial"/>
            </a:endParaRPr>
          </a:p>
          <a:p>
            <a:pPr marL="216000" indent="-213840">
              <a:lnSpc>
                <a:spcPct val="100000"/>
              </a:lnSpc>
            </a:pPr>
            <a:r>
              <a:rPr b="0" lang="en-US" sz="2000" spc="-1" strike="noStrike">
                <a:latin typeface="Arial"/>
              </a:rPr>
              <a:t>Make sure that any missing values in your data set are indicated with NA.</a:t>
            </a:r>
            <a:endParaRPr b="0" lang="en-US" sz="2000" spc="-1" strike="noStrike">
              <a:latin typeface="Arial"/>
            </a:endParaRPr>
          </a:p>
          <a:p>
            <a:pPr marL="216000" indent="-213840">
              <a:lnSpc>
                <a:spcPct val="100000"/>
              </a:lnSpc>
            </a:pPr>
            <a:r>
              <a:rPr b="0" lang="en-US" sz="2000" spc="-1" strike="noStrike">
                <a:latin typeface="Arial"/>
              </a:rPr>
              <a:t>  </a:t>
            </a:r>
            <a:endParaRPr b="0" lang="en-US" sz="2000" spc="-1" strike="noStrike">
              <a:latin typeface="Arial"/>
            </a:endParaRPr>
          </a:p>
          <a:p>
            <a:pPr marL="216000" indent="-213840">
              <a:lnSpc>
                <a:spcPct val="100000"/>
              </a:lnSpc>
            </a:pPr>
            <a:endParaRPr b="0" lang="en-US" sz="2000" spc="-1" strike="noStrike">
              <a:latin typeface="Arial"/>
            </a:endParaRPr>
          </a:p>
        </p:txBody>
      </p:sp>
      <p:sp>
        <p:nvSpPr>
          <p:cNvPr id="1204"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553F7855-E57C-4172-8196-388C28339104}"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2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9"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3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3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3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3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3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3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3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4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4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4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4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4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4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4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4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5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5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5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5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5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5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6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6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6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6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7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7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7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7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7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7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7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7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8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8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8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8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8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8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8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9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9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9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9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9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9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00"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0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0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0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7"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1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1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1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1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1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1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1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2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42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2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2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2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42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2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43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43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43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3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3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3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4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4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4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4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4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45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4"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5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5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5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5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5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6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46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6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6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6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46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6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46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47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47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7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7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78"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8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8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8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5"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8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8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48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9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9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9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9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9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9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9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9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50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0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0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0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50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0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50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50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51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51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51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1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5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5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5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5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5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5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5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7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7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7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7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1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1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1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1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2"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3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3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3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4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4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4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5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5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5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5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5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6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7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7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7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7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8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8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8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8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9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9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9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9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9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9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9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04"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0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0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0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1"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1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1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1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1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1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1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2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2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2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2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2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2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3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3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3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3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3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3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3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3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4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4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4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4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5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5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5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5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5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6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6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6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6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6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6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6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7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7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7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7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7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7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7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82"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8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8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8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9"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9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9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9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9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9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9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0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0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0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0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0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0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0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0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1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1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1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1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1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1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22"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2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3.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Image 4" descr=""/>
          <p:cNvPicPr/>
          <p:nvPr/>
        </p:nvPicPr>
        <p:blipFill>
          <a:blip r:embed="rId2"/>
          <a:stretch/>
        </p:blipFill>
        <p:spPr>
          <a:xfrm>
            <a:off x="252000" y="6285240"/>
            <a:ext cx="793080" cy="381600"/>
          </a:xfrm>
          <a:prstGeom prst="rect">
            <a:avLst/>
          </a:prstGeom>
          <a:ln>
            <a:noFill/>
          </a:ln>
        </p:spPr>
      </p:pic>
      <p:pic>
        <p:nvPicPr>
          <p:cNvPr id="1" name="Picture 10" descr=""/>
          <p:cNvPicPr/>
          <p:nvPr/>
        </p:nvPicPr>
        <p:blipFill>
          <a:blip r:embed="rId3"/>
          <a:srcRect l="0" t="0" r="2448" b="0"/>
          <a:stretch/>
        </p:blipFill>
        <p:spPr>
          <a:xfrm>
            <a:off x="1214280" y="6154200"/>
            <a:ext cx="6257160" cy="632160"/>
          </a:xfrm>
          <a:prstGeom prst="rect">
            <a:avLst/>
          </a:prstGeom>
          <a:ln>
            <a:noFill/>
          </a:ln>
        </p:spPr>
      </p:pic>
      <p:sp>
        <p:nvSpPr>
          <p:cNvPr id="2" name="CustomShape 1"/>
          <p:cNvSpPr/>
          <p:nvPr/>
        </p:nvSpPr>
        <p:spPr>
          <a:xfrm>
            <a:off x="7500960" y="6485760"/>
            <a:ext cx="1483920" cy="306720"/>
          </a:xfrm>
          <a:prstGeom prst="rect">
            <a:avLst/>
          </a:prstGeom>
          <a:noFill/>
          <a:ln>
            <a:noFill/>
          </a:ln>
        </p:spPr>
        <p:style>
          <a:lnRef idx="0"/>
          <a:fillRef idx="0"/>
          <a:effectRef idx="0"/>
          <a:fontRef idx="minor"/>
        </p:style>
        <p:txBody>
          <a:bodyPr lIns="91800" rIns="91800" tIns="46080" bIns="46080"/>
          <a:p>
            <a:pPr>
              <a:lnSpc>
                <a:spcPct val="100000"/>
              </a:lnSpc>
            </a:pPr>
            <a:r>
              <a:rPr b="1" lang="en-US" sz="1420" spc="-1" strike="noStrike">
                <a:solidFill>
                  <a:srgbClr val="323232"/>
                </a:solidFill>
                <a:latin typeface="Arial"/>
                <a:ea typeface="DejaVu Sans"/>
              </a:rPr>
              <a:t>www.sib.swiss</a:t>
            </a:r>
            <a:endParaRPr b="0" lang="en-US" sz="1420" spc="-1" strike="noStrike">
              <a:latin typeface="Arial"/>
            </a:endParaRPr>
          </a:p>
        </p:txBody>
      </p:sp>
      <p:sp>
        <p:nvSpPr>
          <p:cNvPr id="3" name="PlaceHolder 2"/>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d9c3"/>
        </a:solidFill>
      </p:bgPr>
    </p:bg>
    <p:spTree>
      <p:nvGrpSpPr>
        <p:cNvPr id="1" name=""/>
        <p:cNvGrpSpPr/>
        <p:nvPr/>
      </p:nvGrpSpPr>
      <p:grpSpPr>
        <a:xfrm>
          <a:off x="0" y="0"/>
          <a:ext cx="0" cy="0"/>
          <a:chOff x="0" y="0"/>
          <a:chExt cx="0" cy="0"/>
        </a:xfrm>
      </p:grpSpPr>
      <p:sp>
        <p:nvSpPr>
          <p:cNvPr id="357" name="CustomShape 1"/>
          <p:cNvSpPr/>
          <p:nvPr/>
        </p:nvSpPr>
        <p:spPr>
          <a:xfrm>
            <a:off x="8371800" y="6725520"/>
            <a:ext cx="641520" cy="115920"/>
          </a:xfrm>
          <a:prstGeom prst="rect">
            <a:avLst/>
          </a:prstGeom>
          <a:noFill/>
          <a:ln>
            <a:noFill/>
          </a:ln>
        </p:spPr>
        <p:style>
          <a:lnRef idx="0"/>
          <a:fillRef idx="0"/>
          <a:effectRef idx="0"/>
          <a:fontRef idx="minor"/>
        </p:style>
      </p:sp>
      <p:sp>
        <p:nvSpPr>
          <p:cNvPr id="358" name="PlaceHolder 2"/>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59"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d9c3"/>
        </a:solidFill>
      </p:bgPr>
    </p:bg>
    <p:spTree>
      <p:nvGrpSpPr>
        <p:cNvPr id="1" name=""/>
        <p:cNvGrpSpPr/>
        <p:nvPr/>
      </p:nvGrpSpPr>
      <p:grpSpPr>
        <a:xfrm>
          <a:off x="0" y="0"/>
          <a:ext cx="0" cy="0"/>
          <a:chOff x="0" y="0"/>
          <a:chExt cx="0" cy="0"/>
        </a:xfrm>
      </p:grpSpPr>
      <p:sp>
        <p:nvSpPr>
          <p:cNvPr id="396" name="CustomShape 1"/>
          <p:cNvSpPr/>
          <p:nvPr/>
        </p:nvSpPr>
        <p:spPr>
          <a:xfrm>
            <a:off x="8371800" y="6725520"/>
            <a:ext cx="641160" cy="115560"/>
          </a:xfrm>
          <a:prstGeom prst="rect">
            <a:avLst/>
          </a:prstGeom>
          <a:noFill/>
          <a:ln>
            <a:noFill/>
          </a:ln>
        </p:spPr>
        <p:style>
          <a:lnRef idx="0"/>
          <a:fillRef idx="0"/>
          <a:effectRef idx="0"/>
          <a:fontRef idx="minor"/>
        </p:style>
      </p:sp>
      <p:sp>
        <p:nvSpPr>
          <p:cNvPr id="397" name="PlaceHolder 2"/>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98"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6f6"/>
        </a:solidFill>
      </p:bgPr>
    </p:bg>
    <p:spTree>
      <p:nvGrpSpPr>
        <p:cNvPr id="1" name=""/>
        <p:cNvGrpSpPr/>
        <p:nvPr/>
      </p:nvGrpSpPr>
      <p:grpSpPr>
        <a:xfrm>
          <a:off x="0" y="0"/>
          <a:ext cx="0" cy="0"/>
          <a:chOff x="0" y="0"/>
          <a:chExt cx="0" cy="0"/>
        </a:xfrm>
      </p:grpSpPr>
      <p:sp>
        <p:nvSpPr>
          <p:cNvPr id="435" name="CustomShape 1"/>
          <p:cNvSpPr/>
          <p:nvPr/>
        </p:nvSpPr>
        <p:spPr>
          <a:xfrm>
            <a:off x="8371800" y="6725520"/>
            <a:ext cx="641520" cy="115920"/>
          </a:xfrm>
          <a:prstGeom prst="rect">
            <a:avLst/>
          </a:prstGeom>
          <a:noFill/>
          <a:ln>
            <a:noFill/>
          </a:ln>
        </p:spPr>
        <p:style>
          <a:lnRef idx="0"/>
          <a:fillRef idx="0"/>
          <a:effectRef idx="0"/>
          <a:fontRef idx="minor"/>
        </p:style>
      </p:sp>
      <p:sp>
        <p:nvSpPr>
          <p:cNvPr id="436" name="PlaceHolder 2"/>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37"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6f6"/>
        </a:solidFill>
      </p:bgPr>
    </p:bg>
    <p:spTree>
      <p:nvGrpSpPr>
        <p:cNvPr id="1" name=""/>
        <p:cNvGrpSpPr/>
        <p:nvPr/>
      </p:nvGrpSpPr>
      <p:grpSpPr>
        <a:xfrm>
          <a:off x="0" y="0"/>
          <a:ext cx="0" cy="0"/>
          <a:chOff x="0" y="0"/>
          <a:chExt cx="0" cy="0"/>
        </a:xfrm>
      </p:grpSpPr>
      <p:sp>
        <p:nvSpPr>
          <p:cNvPr id="474" name="CustomShape 1"/>
          <p:cNvSpPr/>
          <p:nvPr/>
        </p:nvSpPr>
        <p:spPr>
          <a:xfrm>
            <a:off x="8371800" y="6725520"/>
            <a:ext cx="645480" cy="119880"/>
          </a:xfrm>
          <a:prstGeom prst="rect">
            <a:avLst/>
          </a:prstGeom>
          <a:noFill/>
          <a:ln>
            <a:noFill/>
          </a:ln>
        </p:spPr>
        <p:style>
          <a:lnRef idx="0"/>
          <a:fillRef idx="0"/>
          <a:effectRef idx="0"/>
          <a:fontRef idx="minor"/>
        </p:style>
        <p:txBody>
          <a:bodyPr lIns="0" rIns="0" tIns="0" bIns="0" anchor="b"/>
          <a:p>
            <a:pPr algn="r">
              <a:lnSpc>
                <a:spcPct val="100000"/>
              </a:lnSpc>
            </a:pPr>
            <a:fld id="{149DB715-746D-4CD4-8C10-3D9FF1C0AEAF}" type="slidenum">
              <a:rPr b="0" lang="en-US" sz="800" spc="-1" strike="noStrike">
                <a:solidFill>
                  <a:srgbClr val="ffffff"/>
                </a:solidFill>
                <a:latin typeface="Arial Narrow"/>
                <a:ea typeface="DejaVu Sans"/>
              </a:rPr>
              <a:t>1</a:t>
            </a:fld>
            <a:endParaRPr b="0" lang="en-US" sz="800" spc="-1" strike="noStrike">
              <a:latin typeface="Arial"/>
            </a:endParaRPr>
          </a:p>
        </p:txBody>
      </p:sp>
      <p:sp>
        <p:nvSpPr>
          <p:cNvPr id="475" name="PlaceHolder 2"/>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76"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d9c3"/>
        </a:solidFill>
      </p:bgPr>
    </p:bg>
    <p:spTree>
      <p:nvGrpSpPr>
        <p:cNvPr id="1" name=""/>
        <p:cNvGrpSpPr/>
        <p:nvPr/>
      </p:nvGrpSpPr>
      <p:grpSpPr>
        <a:xfrm>
          <a:off x="0" y="0"/>
          <a:ext cx="0" cy="0"/>
          <a:chOff x="0" y="0"/>
          <a:chExt cx="0" cy="0"/>
        </a:xfrm>
      </p:grpSpPr>
      <p:sp>
        <p:nvSpPr>
          <p:cNvPr id="513" name="CustomShape 1"/>
          <p:cNvSpPr/>
          <p:nvPr/>
        </p:nvSpPr>
        <p:spPr>
          <a:xfrm>
            <a:off x="8371800" y="6725520"/>
            <a:ext cx="641520" cy="115920"/>
          </a:xfrm>
          <a:prstGeom prst="rect">
            <a:avLst/>
          </a:prstGeom>
          <a:noFill/>
          <a:ln>
            <a:noFill/>
          </a:ln>
        </p:spPr>
        <p:style>
          <a:lnRef idx="0"/>
          <a:fillRef idx="0"/>
          <a:effectRef idx="0"/>
          <a:fontRef idx="minor"/>
        </p:style>
      </p:sp>
      <p:sp>
        <p:nvSpPr>
          <p:cNvPr id="514" name="PlaceHolder 2"/>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515"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2"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6f6"/>
        </a:solidFill>
      </p:bgPr>
    </p:bg>
    <p:spTree>
      <p:nvGrpSpPr>
        <p:cNvPr id="1" name=""/>
        <p:cNvGrpSpPr/>
        <p:nvPr/>
      </p:nvGrpSpPr>
      <p:grpSpPr>
        <a:xfrm>
          <a:off x="0" y="0"/>
          <a:ext cx="0" cy="0"/>
          <a:chOff x="0" y="0"/>
          <a:chExt cx="0" cy="0"/>
        </a:xfrm>
      </p:grpSpPr>
      <p:sp>
        <p:nvSpPr>
          <p:cNvPr id="79" name="CustomShape 1"/>
          <p:cNvSpPr/>
          <p:nvPr/>
        </p:nvSpPr>
        <p:spPr>
          <a:xfrm>
            <a:off x="8371800" y="6725520"/>
            <a:ext cx="645480" cy="119880"/>
          </a:xfrm>
          <a:prstGeom prst="rect">
            <a:avLst/>
          </a:prstGeom>
          <a:noFill/>
          <a:ln>
            <a:noFill/>
          </a:ln>
        </p:spPr>
        <p:style>
          <a:lnRef idx="0"/>
          <a:fillRef idx="0"/>
          <a:effectRef idx="0"/>
          <a:fontRef idx="minor"/>
        </p:style>
        <p:txBody>
          <a:bodyPr lIns="0" rIns="0" tIns="0" bIns="0" anchor="b"/>
          <a:p>
            <a:pPr algn="r">
              <a:lnSpc>
                <a:spcPct val="100000"/>
              </a:lnSpc>
            </a:pPr>
            <a:fld id="{E125D04D-D9E0-479A-86E6-E28D1C0FED2F}" type="slidenum">
              <a:rPr b="0" lang="en-US" sz="800" spc="-1" strike="noStrike">
                <a:solidFill>
                  <a:srgbClr val="ffffff"/>
                </a:solidFill>
                <a:latin typeface="Arial Narrow"/>
                <a:ea typeface="DejaVu Sans"/>
              </a:rPr>
              <a:t>1</a:t>
            </a:fld>
            <a:endParaRPr b="0" lang="en-US" sz="800" spc="-1" strike="noStrike">
              <a:latin typeface="Arial"/>
            </a:endParaRPr>
          </a:p>
        </p:txBody>
      </p:sp>
      <p:sp>
        <p:nvSpPr>
          <p:cNvPr id="80" name="PlaceHolder 2"/>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81"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6f6"/>
        </a:solidFill>
      </p:bgPr>
    </p:bg>
    <p:spTree>
      <p:nvGrpSpPr>
        <p:cNvPr id="1" name=""/>
        <p:cNvGrpSpPr/>
        <p:nvPr/>
      </p:nvGrpSpPr>
      <p:grpSpPr>
        <a:xfrm>
          <a:off x="0" y="0"/>
          <a:ext cx="0" cy="0"/>
          <a:chOff x="0" y="0"/>
          <a:chExt cx="0" cy="0"/>
        </a:xfrm>
      </p:grpSpPr>
      <p:sp>
        <p:nvSpPr>
          <p:cNvPr id="118" name="CustomShape 1"/>
          <p:cNvSpPr/>
          <p:nvPr/>
        </p:nvSpPr>
        <p:spPr>
          <a:xfrm>
            <a:off x="8371800" y="6725520"/>
            <a:ext cx="645480" cy="119880"/>
          </a:xfrm>
          <a:prstGeom prst="rect">
            <a:avLst/>
          </a:prstGeom>
          <a:noFill/>
          <a:ln>
            <a:noFill/>
          </a:ln>
        </p:spPr>
        <p:style>
          <a:lnRef idx="0"/>
          <a:fillRef idx="0"/>
          <a:effectRef idx="0"/>
          <a:fontRef idx="minor"/>
        </p:style>
        <p:txBody>
          <a:bodyPr lIns="0" rIns="0" tIns="0" bIns="0" anchor="b"/>
          <a:p>
            <a:pPr algn="r">
              <a:lnSpc>
                <a:spcPct val="100000"/>
              </a:lnSpc>
            </a:pPr>
            <a:fld id="{F6490F39-47D0-46E6-8433-0A38A0611ECB}" type="slidenum">
              <a:rPr b="0" lang="en-US" sz="800" spc="-1" strike="noStrike">
                <a:solidFill>
                  <a:srgbClr val="ffffff"/>
                </a:solidFill>
                <a:latin typeface="Arial Narrow"/>
                <a:ea typeface="DejaVu Sans"/>
              </a:rPr>
              <a:t>1</a:t>
            </a:fld>
            <a:endParaRPr b="0" lang="en-US" sz="800" spc="-1" strike="noStrike">
              <a:latin typeface="Arial"/>
            </a:endParaRPr>
          </a:p>
        </p:txBody>
      </p:sp>
      <p:sp>
        <p:nvSpPr>
          <p:cNvPr id="119" name="PlaceHolder 2"/>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20"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57" name="Espace réservé pour une image  17" descr=""/>
          <p:cNvPicPr/>
          <p:nvPr/>
        </p:nvPicPr>
        <p:blipFill>
          <a:blip r:embed="rId2"/>
          <a:srcRect l="1467" t="0" r="1467" b="78646"/>
          <a:stretch/>
        </p:blipFill>
        <p:spPr>
          <a:xfrm>
            <a:off x="0" y="975600"/>
            <a:ext cx="9141480" cy="837000"/>
          </a:xfrm>
          <a:prstGeom prst="rect">
            <a:avLst/>
          </a:prstGeom>
          <a:ln>
            <a:noFill/>
          </a:ln>
        </p:spPr>
      </p:pic>
      <p:sp>
        <p:nvSpPr>
          <p:cNvPr id="158" name="Line 1"/>
          <p:cNvSpPr/>
          <p:nvPr/>
        </p:nvSpPr>
        <p:spPr>
          <a:xfrm>
            <a:off x="0" y="975600"/>
            <a:ext cx="9144000" cy="1440"/>
          </a:xfrm>
          <a:prstGeom prst="line">
            <a:avLst/>
          </a:prstGeom>
          <a:ln w="19080">
            <a:solidFill>
              <a:srgbClr val="e30613"/>
            </a:solidFill>
            <a:round/>
          </a:ln>
        </p:spPr>
        <p:style>
          <a:lnRef idx="0"/>
          <a:fillRef idx="0"/>
          <a:effectRef idx="0"/>
          <a:fontRef idx="minor"/>
        </p:style>
      </p:sp>
      <p:sp>
        <p:nvSpPr>
          <p:cNvPr id="159" name="Line 2"/>
          <p:cNvSpPr/>
          <p:nvPr/>
        </p:nvSpPr>
        <p:spPr>
          <a:xfrm>
            <a:off x="0" y="1818000"/>
            <a:ext cx="9144000" cy="1440"/>
          </a:xfrm>
          <a:prstGeom prst="line">
            <a:avLst/>
          </a:prstGeom>
          <a:ln w="19080">
            <a:solidFill>
              <a:srgbClr val="e30613"/>
            </a:solidFill>
            <a:round/>
          </a:ln>
        </p:spPr>
        <p:style>
          <a:lnRef idx="0"/>
          <a:fillRef idx="0"/>
          <a:effectRef idx="0"/>
          <a:fontRef idx="minor"/>
        </p:style>
      </p:sp>
      <p:sp>
        <p:nvSpPr>
          <p:cNvPr id="160" name="PlaceHolder 3"/>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61"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98" name="Espace réservé pour une image  17" descr=""/>
          <p:cNvPicPr/>
          <p:nvPr/>
        </p:nvPicPr>
        <p:blipFill>
          <a:blip r:embed="rId2"/>
          <a:srcRect l="1467" t="0" r="1467" b="78646"/>
          <a:stretch/>
        </p:blipFill>
        <p:spPr>
          <a:xfrm>
            <a:off x="0" y="975600"/>
            <a:ext cx="9141480" cy="837000"/>
          </a:xfrm>
          <a:prstGeom prst="rect">
            <a:avLst/>
          </a:prstGeom>
          <a:ln>
            <a:noFill/>
          </a:ln>
        </p:spPr>
      </p:pic>
      <p:sp>
        <p:nvSpPr>
          <p:cNvPr id="199" name="Line 1"/>
          <p:cNvSpPr/>
          <p:nvPr/>
        </p:nvSpPr>
        <p:spPr>
          <a:xfrm>
            <a:off x="0" y="975600"/>
            <a:ext cx="9144000" cy="1440"/>
          </a:xfrm>
          <a:prstGeom prst="line">
            <a:avLst/>
          </a:prstGeom>
          <a:ln w="19080">
            <a:solidFill>
              <a:srgbClr val="e30613"/>
            </a:solidFill>
            <a:round/>
          </a:ln>
        </p:spPr>
        <p:style>
          <a:lnRef idx="0"/>
          <a:fillRef idx="0"/>
          <a:effectRef idx="0"/>
          <a:fontRef idx="minor"/>
        </p:style>
      </p:sp>
      <p:sp>
        <p:nvSpPr>
          <p:cNvPr id="200" name="Line 2"/>
          <p:cNvSpPr/>
          <p:nvPr/>
        </p:nvSpPr>
        <p:spPr>
          <a:xfrm>
            <a:off x="0" y="1818000"/>
            <a:ext cx="9144000" cy="1440"/>
          </a:xfrm>
          <a:prstGeom prst="line">
            <a:avLst/>
          </a:prstGeom>
          <a:ln w="19080">
            <a:solidFill>
              <a:srgbClr val="e30613"/>
            </a:solidFill>
            <a:round/>
          </a:ln>
        </p:spPr>
        <p:style>
          <a:lnRef idx="0"/>
          <a:fillRef idx="0"/>
          <a:effectRef idx="0"/>
          <a:fontRef idx="minor"/>
        </p:style>
      </p:sp>
      <p:sp>
        <p:nvSpPr>
          <p:cNvPr id="201" name="PlaceHolder 3"/>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02"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6f6"/>
        </a:solidFill>
      </p:bgPr>
    </p:bg>
    <p:spTree>
      <p:nvGrpSpPr>
        <p:cNvPr id="1" name=""/>
        <p:cNvGrpSpPr/>
        <p:nvPr/>
      </p:nvGrpSpPr>
      <p:grpSpPr>
        <a:xfrm>
          <a:off x="0" y="0"/>
          <a:ext cx="0" cy="0"/>
          <a:chOff x="0" y="0"/>
          <a:chExt cx="0" cy="0"/>
        </a:xfrm>
      </p:grpSpPr>
      <p:sp>
        <p:nvSpPr>
          <p:cNvPr id="239" name="CustomShape 1"/>
          <p:cNvSpPr/>
          <p:nvPr/>
        </p:nvSpPr>
        <p:spPr>
          <a:xfrm>
            <a:off x="8371800" y="6725520"/>
            <a:ext cx="645480" cy="119880"/>
          </a:xfrm>
          <a:prstGeom prst="rect">
            <a:avLst/>
          </a:prstGeom>
          <a:noFill/>
          <a:ln>
            <a:noFill/>
          </a:ln>
        </p:spPr>
        <p:style>
          <a:lnRef idx="0"/>
          <a:fillRef idx="0"/>
          <a:effectRef idx="0"/>
          <a:fontRef idx="minor"/>
        </p:style>
        <p:txBody>
          <a:bodyPr lIns="0" rIns="0" tIns="0" bIns="0" anchor="b"/>
          <a:p>
            <a:pPr algn="r">
              <a:lnSpc>
                <a:spcPct val="100000"/>
              </a:lnSpc>
            </a:pPr>
            <a:fld id="{FFC3C0EC-D5FA-4708-9F59-D892D65BE226}" type="slidenum">
              <a:rPr b="0" lang="en-US" sz="800" spc="-1" strike="noStrike">
                <a:solidFill>
                  <a:srgbClr val="ffffff"/>
                </a:solidFill>
                <a:latin typeface="Arial Narrow"/>
                <a:ea typeface="DejaVu Sans"/>
              </a:rPr>
              <a:t>1</a:t>
            </a:fld>
            <a:endParaRPr b="0" lang="en-US" sz="800" spc="-1" strike="noStrike">
              <a:latin typeface="Arial"/>
            </a:endParaRPr>
          </a:p>
        </p:txBody>
      </p:sp>
      <p:sp>
        <p:nvSpPr>
          <p:cNvPr id="240" name="PlaceHolder 2"/>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41"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d9c3"/>
        </a:solidFill>
      </p:bgPr>
    </p:bg>
    <p:spTree>
      <p:nvGrpSpPr>
        <p:cNvPr id="1" name=""/>
        <p:cNvGrpSpPr/>
        <p:nvPr/>
      </p:nvGrpSpPr>
      <p:grpSpPr>
        <a:xfrm>
          <a:off x="0" y="0"/>
          <a:ext cx="0" cy="0"/>
          <a:chOff x="0" y="0"/>
          <a:chExt cx="0" cy="0"/>
        </a:xfrm>
      </p:grpSpPr>
      <p:sp>
        <p:nvSpPr>
          <p:cNvPr id="278" name="CustomShape 1"/>
          <p:cNvSpPr/>
          <p:nvPr/>
        </p:nvSpPr>
        <p:spPr>
          <a:xfrm>
            <a:off x="8371800" y="6725520"/>
            <a:ext cx="641520" cy="115920"/>
          </a:xfrm>
          <a:prstGeom prst="rect">
            <a:avLst/>
          </a:prstGeom>
          <a:noFill/>
          <a:ln>
            <a:noFill/>
          </a:ln>
        </p:spPr>
        <p:style>
          <a:lnRef idx="0"/>
          <a:fillRef idx="0"/>
          <a:effectRef idx="0"/>
          <a:fontRef idx="minor"/>
        </p:style>
      </p:sp>
      <p:sp>
        <p:nvSpPr>
          <p:cNvPr id="279" name="PlaceHolder 2"/>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80"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6f6"/>
        </a:solidFill>
      </p:bgPr>
    </p:bg>
    <p:spTree>
      <p:nvGrpSpPr>
        <p:cNvPr id="1" name=""/>
        <p:cNvGrpSpPr/>
        <p:nvPr/>
      </p:nvGrpSpPr>
      <p:grpSpPr>
        <a:xfrm>
          <a:off x="0" y="0"/>
          <a:ext cx="0" cy="0"/>
          <a:chOff x="0" y="0"/>
          <a:chExt cx="0" cy="0"/>
        </a:xfrm>
      </p:grpSpPr>
      <p:sp>
        <p:nvSpPr>
          <p:cNvPr id="317" name="CustomShape 1"/>
          <p:cNvSpPr/>
          <p:nvPr/>
        </p:nvSpPr>
        <p:spPr>
          <a:xfrm>
            <a:off x="8371800" y="6725520"/>
            <a:ext cx="645480" cy="119880"/>
          </a:xfrm>
          <a:prstGeom prst="rect">
            <a:avLst/>
          </a:prstGeom>
          <a:noFill/>
          <a:ln>
            <a:noFill/>
          </a:ln>
        </p:spPr>
        <p:style>
          <a:lnRef idx="0"/>
          <a:fillRef idx="0"/>
          <a:effectRef idx="0"/>
          <a:fontRef idx="minor"/>
        </p:style>
        <p:txBody>
          <a:bodyPr lIns="0" rIns="0" tIns="0" bIns="0" anchor="b"/>
          <a:p>
            <a:pPr algn="r">
              <a:lnSpc>
                <a:spcPct val="100000"/>
              </a:lnSpc>
            </a:pPr>
            <a:fld id="{01ED8861-7FDF-4813-AF50-795A6BEF630E}" type="slidenum">
              <a:rPr b="0" lang="en-US" sz="800" spc="-1" strike="noStrike">
                <a:solidFill>
                  <a:srgbClr val="ffffff"/>
                </a:solidFill>
                <a:latin typeface="Arial Narrow"/>
                <a:ea typeface="DejaVu Sans"/>
              </a:rPr>
              <a:t>1</a:t>
            </a:fld>
            <a:endParaRPr b="0" lang="en-US" sz="800" spc="-1" strike="noStrike">
              <a:latin typeface="Arial"/>
            </a:endParaRPr>
          </a:p>
        </p:txBody>
      </p:sp>
      <p:sp>
        <p:nvSpPr>
          <p:cNvPr id="318" name="CustomShape 2"/>
          <p:cNvSpPr/>
          <p:nvPr/>
        </p:nvSpPr>
        <p:spPr>
          <a:xfrm>
            <a:off x="286200" y="139680"/>
            <a:ext cx="6258600" cy="737280"/>
          </a:xfrm>
          <a:prstGeom prst="rect">
            <a:avLst/>
          </a:prstGeom>
          <a:solidFill>
            <a:srgbClr val="f6f6f6"/>
          </a:solidFill>
          <a:ln w="25560">
            <a:noFill/>
          </a:ln>
        </p:spPr>
        <p:style>
          <a:lnRef idx="0"/>
          <a:fillRef idx="0"/>
          <a:effectRef idx="0"/>
          <a:fontRef idx="minor"/>
        </p:style>
      </p:sp>
      <p:sp>
        <p:nvSpPr>
          <p:cNvPr id="319" name="PlaceHolder 3"/>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20"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73.xml"/><Relationship Id="rId3"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
</Relationships>
</file>

<file path=ppt/slides/_rels/slide11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45.xml"/><Relationship Id="rId3"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127.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hyperlink" Target="http://r.789695.n4.nabble.com/R-help-f789696.html" TargetMode="External"/><Relationship Id="rId2" Type="http://schemas.openxmlformats.org/officeDocument/2006/relationships/hyperlink" Target="http://r.789695.n4.nabble.com/R-help-f789696.html" TargetMode="External"/><Relationship Id="rId3" Type="http://schemas.openxmlformats.org/officeDocument/2006/relationships/hyperlink" Target="http://stackoverflow.com/questions/tagged/r" TargetMode="External"/><Relationship Id="rId4" Type="http://schemas.openxmlformats.org/officeDocument/2006/relationships/hyperlink" Target="http://stackoverflow.com/questions/tagged/r" TargetMode="External"/><Relationship Id="rId5" Type="http://schemas.openxmlformats.org/officeDocument/2006/relationships/hyperlink" Target="http://stackoverflow.com/questions/tagged/r" TargetMode="External"/><Relationship Id="rId6" Type="http://schemas.openxmlformats.org/officeDocument/2006/relationships/slideLayout" Target="../slideLayouts/slideLayout37.xml"/><Relationship Id="rId7"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hyperlink" Target="http://www.r-project.org/" TargetMode="External"/><Relationship Id="rId2" Type="http://schemas.openxmlformats.org/officeDocument/2006/relationships/slideLayout" Target="../slideLayouts/slideLayout7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7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hyperlink" Target="http://www.rstudio.org/" TargetMode="External"/><Relationship Id="rId2" Type="http://schemas.openxmlformats.org/officeDocument/2006/relationships/hyperlink" Target="http://www.rstudio.org/" TargetMode="External"/><Relationship Id="rId3" Type="http://schemas.openxmlformats.org/officeDocument/2006/relationships/slideLayout" Target="../slideLayouts/slideLayout37.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7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comments" Target="../comments/comment25.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9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comments" Target="../comments/comment46.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comments" Target="../comments/comment47.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comments" Target="../comments/comment48.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hyperlink" Target="http://cran.r-project.org/" TargetMode="External"/><Relationship Id="rId2" Type="http://schemas.openxmlformats.org/officeDocument/2006/relationships/hyperlink" Target="http://cran.r-project.org/" TargetMode="External"/><Relationship Id="rId3" Type="http://schemas.openxmlformats.org/officeDocument/2006/relationships/hyperlink" Target="http://www.bioconductor.org/" TargetMode="External"/><Relationship Id="rId4" Type="http://schemas.openxmlformats.org/officeDocument/2006/relationships/slideLayout" Target="../slideLayouts/slideLayout37.xml"/><Relationship Id="rId5"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comments" Target="../comments/comment56.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7.xml"/><Relationship Id="rId3"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comments" Target="../comments/comment73.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comments" Target="../comments/comment74.xml"/><Relationship Id="rId3"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Relationship Id="rId3"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Relationship Id="rId3"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Relationship Id="rId3"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73.xml"/><Relationship Id="rId3"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hyperlink" Target="http://www.ucd.ie/ecomodel/pdf/TidyData.pdf" TargetMode="External"/><Relationship Id="rId2" Type="http://schemas.openxmlformats.org/officeDocument/2006/relationships/slideLayout" Target="../slideLayouts/slideLayout73.xml"/><Relationship Id="rId3"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73.xml"/><Relationship Id="rId3"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73.xml"/><Relationship Id="rId3"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CustomShape 1"/>
          <p:cNvSpPr/>
          <p:nvPr/>
        </p:nvSpPr>
        <p:spPr>
          <a:xfrm>
            <a:off x="504000" y="4129200"/>
            <a:ext cx="8097480" cy="1080720"/>
          </a:xfrm>
          <a:prstGeom prst="rect">
            <a:avLst/>
          </a:prstGeom>
          <a:noFill/>
          <a:ln>
            <a:noFill/>
          </a:ln>
        </p:spPr>
        <p:style>
          <a:lnRef idx="0"/>
          <a:fillRef idx="0"/>
          <a:effectRef idx="0"/>
          <a:fontRef idx="minor"/>
        </p:style>
        <p:txBody>
          <a:bodyPr lIns="0" rIns="0" tIns="0" bIns="0" anchor="ctr">
            <a:normAutofit/>
          </a:bodyPr>
          <a:p>
            <a:pPr>
              <a:lnSpc>
                <a:spcPct val="100000"/>
              </a:lnSpc>
            </a:pPr>
            <a:r>
              <a:rPr b="1" lang="en-US" sz="3200" spc="-1" strike="noStrike">
                <a:solidFill>
                  <a:srgbClr val="e30613"/>
                </a:solidFill>
                <a:latin typeface="Arial"/>
                <a:ea typeface="DejaVu Sans"/>
              </a:rPr>
              <a:t>First steps with R in Life Sciences:</a:t>
            </a:r>
            <a:br/>
            <a:r>
              <a:rPr b="1" lang="en-US" sz="3200" spc="-1" strike="noStrike">
                <a:solidFill>
                  <a:srgbClr val="e30613"/>
                </a:solidFill>
                <a:latin typeface="Arial"/>
                <a:ea typeface="DejaVu Sans"/>
              </a:rPr>
              <a:t>Introduction</a:t>
            </a:r>
            <a:endParaRPr b="0" lang="en-US" sz="3200" spc="-1" strike="noStrike">
              <a:latin typeface="Arial"/>
            </a:endParaRPr>
          </a:p>
        </p:txBody>
      </p:sp>
      <p:sp>
        <p:nvSpPr>
          <p:cNvPr id="559" name="CustomShape 2"/>
          <p:cNvSpPr/>
          <p:nvPr/>
        </p:nvSpPr>
        <p:spPr>
          <a:xfrm>
            <a:off x="504000" y="5297400"/>
            <a:ext cx="8097480" cy="863640"/>
          </a:xfrm>
          <a:prstGeom prst="rect">
            <a:avLst/>
          </a:prstGeom>
          <a:noFill/>
          <a:ln>
            <a:noFill/>
          </a:ln>
        </p:spPr>
        <p:style>
          <a:lnRef idx="0"/>
          <a:fillRef idx="0"/>
          <a:effectRef idx="0"/>
          <a:fontRef idx="minor"/>
        </p:style>
        <p:txBody>
          <a:bodyPr lIns="0" rIns="0" tIns="0" bIns="0">
            <a:normAutofit/>
          </a:bodyPr>
          <a:p>
            <a:pPr>
              <a:lnSpc>
                <a:spcPct val="100000"/>
              </a:lnSpc>
              <a:spcBef>
                <a:spcPts val="1199"/>
              </a:spcBef>
            </a:pPr>
            <a:r>
              <a:rPr b="0" lang="en-US" sz="2800" spc="-1" strike="noStrike">
                <a:solidFill>
                  <a:srgbClr val="e30613"/>
                </a:solidFill>
                <a:latin typeface="Arial"/>
                <a:ea typeface="DejaVu Sans"/>
              </a:rPr>
              <a:t>February,  2022 - Streamed</a:t>
            </a:r>
            <a:endParaRPr b="0" lang="en-US" sz="2800" spc="-1" strike="noStrike">
              <a:latin typeface="Arial"/>
            </a:endParaRPr>
          </a:p>
          <a:p>
            <a:pPr>
              <a:lnSpc>
                <a:spcPct val="100000"/>
              </a:lnSpc>
              <a:spcBef>
                <a:spcPts val="1199"/>
              </a:spcBef>
            </a:pPr>
            <a:r>
              <a:rPr b="0" lang="en-US" sz="2800" spc="-1" strike="noStrike">
                <a:solidFill>
                  <a:srgbClr val="e30613"/>
                </a:solidFill>
                <a:latin typeface="Arial"/>
                <a:ea typeface="DejaVu Sans"/>
              </a:rPr>
              <a:t>Wandrille Duchemin</a:t>
            </a:r>
            <a:endParaRPr b="0" lang="en-US" sz="2800" spc="-1" strike="noStrike">
              <a:latin typeface="Arial"/>
            </a:endParaRPr>
          </a:p>
          <a:p>
            <a:pPr>
              <a:lnSpc>
                <a:spcPct val="100000"/>
              </a:lnSpc>
              <a:spcBef>
                <a:spcPts val="1199"/>
              </a:spcBef>
            </a:pPr>
            <a:r>
              <a:rPr b="0" lang="en-US" sz="2800" spc="-1" strike="noStrike">
                <a:solidFill>
                  <a:srgbClr val="e30613"/>
                </a:solidFill>
                <a:latin typeface="Arial"/>
                <a:ea typeface="Noto Sans CJK SC"/>
              </a:rPr>
              <a:t> </a:t>
            </a:r>
            <a:r>
              <a:rPr b="0" lang="en-US" sz="2800" spc="-1" strike="noStrike">
                <a:solidFill>
                  <a:srgbClr val="e30613"/>
                </a:solidFill>
                <a:latin typeface="Arial"/>
                <a:ea typeface="Noto Sans CJK SC"/>
              </a:rPr>
              <a:t>-- with slides from Diana Marek, Wandrille Duchemin, Leonore Wigger</a:t>
            </a:r>
            <a:endParaRPr b="0" lang="en-US" sz="2800" spc="-1" strike="noStrike">
              <a:latin typeface="Arial"/>
            </a:endParaRPr>
          </a:p>
          <a:p>
            <a:pPr>
              <a:lnSpc>
                <a:spcPct val="100000"/>
              </a:lnSpc>
              <a:spcBef>
                <a:spcPts val="1199"/>
              </a:spcBef>
            </a:pPr>
            <a:endParaRPr b="0" lang="en-US" sz="2800" spc="-1" strike="noStrike">
              <a:latin typeface="Arial"/>
            </a:endParaRPr>
          </a:p>
          <a:p>
            <a:pPr>
              <a:lnSpc>
                <a:spcPct val="100000"/>
              </a:lnSpc>
              <a:spcBef>
                <a:spcPts val="1199"/>
              </a:spcBef>
            </a:pPr>
            <a:endParaRPr b="0" lang="en-US" sz="2800" spc="-1" strike="noStrike">
              <a:latin typeface="Arial"/>
            </a:endParaRPr>
          </a:p>
        </p:txBody>
      </p:sp>
      <p:pic>
        <p:nvPicPr>
          <p:cNvPr id="560" name="Espace réservé pour une image  17" descr=""/>
          <p:cNvPicPr/>
          <p:nvPr/>
        </p:nvPicPr>
        <p:blipFill>
          <a:blip r:embed="rId1"/>
          <a:srcRect l="1467" t="0" r="1467" b="12793"/>
          <a:stretch/>
        </p:blipFill>
        <p:spPr>
          <a:xfrm>
            <a:off x="0" y="0"/>
            <a:ext cx="9141480" cy="3426480"/>
          </a:xfrm>
          <a:prstGeom prst="rect">
            <a:avLst/>
          </a:prstGeom>
          <a:ln>
            <a:noFill/>
          </a:ln>
        </p:spPr>
      </p:pic>
      <p:pic>
        <p:nvPicPr>
          <p:cNvPr id="561" name="Picture 7" descr=""/>
          <p:cNvPicPr/>
          <p:nvPr/>
        </p:nvPicPr>
        <p:blipFill>
          <a:blip r:embed="rId2"/>
          <a:stretch/>
        </p:blipFill>
        <p:spPr>
          <a:xfrm>
            <a:off x="60480" y="3423240"/>
            <a:ext cx="778680" cy="420480"/>
          </a:xfrm>
          <a:prstGeom prst="rect">
            <a:avLst/>
          </a:prstGeom>
          <a:ln>
            <a:noFill/>
          </a:ln>
        </p:spPr>
      </p:pic>
      <p:sp>
        <p:nvSpPr>
          <p:cNvPr id="562" name="Line 3"/>
          <p:cNvSpPr/>
          <p:nvPr/>
        </p:nvSpPr>
        <p:spPr>
          <a:xfrm>
            <a:off x="0" y="-1440"/>
            <a:ext cx="9144000" cy="1440"/>
          </a:xfrm>
          <a:prstGeom prst="line">
            <a:avLst/>
          </a:prstGeom>
          <a:ln w="19080">
            <a:solidFill>
              <a:srgbClr val="e30613"/>
            </a:solidFill>
            <a:round/>
          </a:ln>
        </p:spPr>
        <p:style>
          <a:lnRef idx="0"/>
          <a:fillRef idx="0"/>
          <a:effectRef idx="0"/>
          <a:fontRef idx="minor"/>
        </p:style>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4" name="CustomShape 1"/>
          <p:cNvSpPr/>
          <p:nvPr/>
        </p:nvSpPr>
        <p:spPr>
          <a:xfrm>
            <a:off x="1419120" y="2342160"/>
            <a:ext cx="6265080" cy="1434960"/>
          </a:xfrm>
          <a:prstGeom prst="rect">
            <a:avLst/>
          </a:prstGeom>
          <a:noFill/>
          <a:ln>
            <a:noFill/>
          </a:ln>
        </p:spPr>
        <p:style>
          <a:lnRef idx="0"/>
          <a:fillRef idx="0"/>
          <a:effectRef idx="0"/>
          <a:fontRef idx="minor"/>
        </p:style>
        <p:txBody>
          <a:bodyPr lIns="0" rIns="0" tIns="0" bIns="0"/>
          <a:p>
            <a:pPr marL="385920" indent="-383400">
              <a:lnSpc>
                <a:spcPct val="100000"/>
              </a:lnSpc>
              <a:spcBef>
                <a:spcPts val="479"/>
              </a:spcBef>
              <a:spcAft>
                <a:spcPts val="901"/>
              </a:spcAft>
              <a:buClr>
                <a:srgbClr val="262626"/>
              </a:buClr>
              <a:buFont typeface="StarSymbol"/>
              <a:buAutoNum type="alphaUcParenR"/>
            </a:pPr>
            <a:r>
              <a:rPr b="0" lang="en-US" sz="2400" spc="-1" strike="noStrike">
                <a:solidFill>
                  <a:srgbClr val="262626"/>
                </a:solidFill>
                <a:latin typeface="Calibri"/>
                <a:ea typeface="DejaVu Sans"/>
              </a:rPr>
              <a:t>Windows PC</a:t>
            </a:r>
            <a:endParaRPr b="0" lang="en-US" sz="2400" spc="-1" strike="noStrike">
              <a:latin typeface="Arial"/>
            </a:endParaRPr>
          </a:p>
          <a:p>
            <a:pPr marL="385920" indent="-383400">
              <a:lnSpc>
                <a:spcPct val="100000"/>
              </a:lnSpc>
              <a:spcBef>
                <a:spcPts val="479"/>
              </a:spcBef>
              <a:spcAft>
                <a:spcPts val="901"/>
              </a:spcAft>
              <a:buClr>
                <a:srgbClr val="262626"/>
              </a:buClr>
              <a:buFont typeface="StarSymbol"/>
              <a:buAutoNum type="alphaUcParenR"/>
            </a:pPr>
            <a:r>
              <a:rPr b="0" lang="en-US" sz="2400" spc="-1" strike="noStrike">
                <a:solidFill>
                  <a:srgbClr val="262626"/>
                </a:solidFill>
                <a:latin typeface="Calibri"/>
                <a:ea typeface="DejaVu Sans"/>
              </a:rPr>
              <a:t>Mac</a:t>
            </a:r>
            <a:endParaRPr b="0" lang="en-US" sz="2400" spc="-1" strike="noStrike">
              <a:latin typeface="Arial"/>
            </a:endParaRPr>
          </a:p>
          <a:p>
            <a:pPr marL="385920" indent="-383400">
              <a:lnSpc>
                <a:spcPct val="100000"/>
              </a:lnSpc>
              <a:spcBef>
                <a:spcPts val="479"/>
              </a:spcBef>
              <a:spcAft>
                <a:spcPts val="901"/>
              </a:spcAft>
              <a:buClr>
                <a:srgbClr val="262626"/>
              </a:buClr>
              <a:buFont typeface="StarSymbol"/>
              <a:buAutoNum type="alphaUcParenR"/>
            </a:pPr>
            <a:r>
              <a:rPr b="0" lang="en-US" sz="2400" spc="-1" strike="noStrike">
                <a:solidFill>
                  <a:srgbClr val="262626"/>
                </a:solidFill>
                <a:latin typeface="Calibri"/>
                <a:ea typeface="DejaVu Sans"/>
              </a:rPr>
              <a:t>Unix/Linux (Redhat, Ubuntu, etc)</a:t>
            </a:r>
            <a:endParaRPr b="0" lang="en-US" sz="2400" spc="-1" strike="noStrike">
              <a:latin typeface="Arial"/>
            </a:endParaRPr>
          </a:p>
        </p:txBody>
      </p:sp>
      <p:sp>
        <p:nvSpPr>
          <p:cNvPr id="585" name="CustomShape 2"/>
          <p:cNvSpPr/>
          <p:nvPr/>
        </p:nvSpPr>
        <p:spPr>
          <a:xfrm>
            <a:off x="1324080" y="1075320"/>
            <a:ext cx="5954760" cy="77292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What type of computer OS are you using for this course?</a:t>
            </a:r>
            <a:endParaRPr b="0" lang="en-US" sz="2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CustomShape 1"/>
          <p:cNvSpPr/>
          <p:nvPr/>
        </p:nvSpPr>
        <p:spPr>
          <a:xfrm>
            <a:off x="381960" y="1010160"/>
            <a:ext cx="8354520" cy="5616720"/>
          </a:xfrm>
          <a:prstGeom prst="rect">
            <a:avLst/>
          </a:prstGeom>
          <a:noFill/>
          <a:ln>
            <a:noFill/>
          </a:ln>
        </p:spPr>
        <p:style>
          <a:lnRef idx="0"/>
          <a:fillRef idx="0"/>
          <a:effectRef idx="0"/>
          <a:fontRef idx="minor"/>
        </p:style>
        <p:txBody>
          <a:bodyPr lIns="0" rIns="0" tIns="0" bIns="0"/>
          <a:p>
            <a:pPr marL="343080" indent="-340560">
              <a:lnSpc>
                <a:spcPct val="100000"/>
              </a:lnSpc>
              <a:spcBef>
                <a:spcPts val="451"/>
              </a:spcBef>
              <a:buClr>
                <a:srgbClr val="262626"/>
              </a:buClr>
              <a:buFont typeface="Arial"/>
              <a:buChar char="•"/>
            </a:pPr>
            <a:r>
              <a:rPr b="0" lang="en-US" sz="2250" spc="-1" strike="noStrike">
                <a:solidFill>
                  <a:srgbClr val="262626"/>
                </a:solidFill>
                <a:latin typeface="Calibri"/>
                <a:ea typeface="DejaVu Sans"/>
              </a:rPr>
              <a:t>If you work with spreadsheets, the </a:t>
            </a:r>
            <a:r>
              <a:rPr b="0" lang="en-US" sz="2250" spc="-1" strike="noStrike">
                <a:solidFill>
                  <a:srgbClr val="4f81bd"/>
                </a:solidFill>
                <a:latin typeface="Calibri"/>
                <a:ea typeface="DejaVu Sans"/>
              </a:rPr>
              <a:t>first row is usually reserved for the header</a:t>
            </a:r>
            <a:r>
              <a:rPr b="0" lang="en-US" sz="2250" spc="-1" strike="noStrike">
                <a:solidFill>
                  <a:srgbClr val="262626"/>
                </a:solidFill>
                <a:latin typeface="Calibri"/>
                <a:ea typeface="DejaVu Sans"/>
              </a:rPr>
              <a:t>. </a:t>
            </a:r>
            <a:endParaRPr b="0" lang="en-US" sz="2250" spc="-1" strike="noStrike">
              <a:latin typeface="Arial"/>
            </a:endParaRPr>
          </a:p>
          <a:p>
            <a:pPr marL="343080" indent="-340560">
              <a:lnSpc>
                <a:spcPct val="100000"/>
              </a:lnSpc>
              <a:spcBef>
                <a:spcPts val="451"/>
              </a:spcBef>
              <a:buClr>
                <a:srgbClr val="262626"/>
              </a:buClr>
              <a:buFont typeface="Arial"/>
              <a:buChar char="•"/>
            </a:pPr>
            <a:r>
              <a:rPr b="0" lang="en-US" sz="2250" spc="-1" strike="noStrike">
                <a:solidFill>
                  <a:srgbClr val="262626"/>
                </a:solidFill>
                <a:latin typeface="Calibri"/>
                <a:ea typeface="DejaVu Sans"/>
              </a:rPr>
              <a:t>The </a:t>
            </a:r>
            <a:r>
              <a:rPr b="0" lang="en-US" sz="2250" spc="-1" strike="noStrike">
                <a:solidFill>
                  <a:srgbClr val="4e81bd"/>
                </a:solidFill>
                <a:latin typeface="Calibri"/>
                <a:ea typeface="DejaVu Sans"/>
              </a:rPr>
              <a:t>first column </a:t>
            </a:r>
            <a:r>
              <a:rPr b="0" lang="en-US" sz="2250" spc="-1" strike="noStrike">
                <a:solidFill>
                  <a:srgbClr val="262626"/>
                </a:solidFill>
                <a:latin typeface="Calibri"/>
                <a:ea typeface="DejaVu Sans"/>
              </a:rPr>
              <a:t>may or may not be an </a:t>
            </a:r>
            <a:r>
              <a:rPr b="0" lang="en-US" sz="2250" spc="-1" strike="noStrike">
                <a:solidFill>
                  <a:srgbClr val="4e81bd"/>
                </a:solidFill>
                <a:latin typeface="Calibri"/>
                <a:ea typeface="DejaVu Sans"/>
              </a:rPr>
              <a:t>ID column</a:t>
            </a:r>
            <a:r>
              <a:rPr b="0" lang="en-US" sz="2250" spc="-1" strike="noStrike">
                <a:solidFill>
                  <a:srgbClr val="262626"/>
                </a:solidFill>
                <a:latin typeface="Calibri"/>
                <a:ea typeface="DejaVu Sans"/>
              </a:rPr>
              <a:t>.</a:t>
            </a:r>
            <a:endParaRPr b="0" lang="en-US" sz="2250" spc="-1" strike="noStrike">
              <a:latin typeface="Arial"/>
            </a:endParaRPr>
          </a:p>
          <a:p>
            <a:pPr marL="343080" indent="-340560">
              <a:lnSpc>
                <a:spcPct val="100000"/>
              </a:lnSpc>
              <a:spcBef>
                <a:spcPts val="451"/>
              </a:spcBef>
              <a:buClr>
                <a:srgbClr val="262626"/>
              </a:buClr>
              <a:buFont typeface="Arial"/>
              <a:buChar char="•"/>
            </a:pPr>
            <a:r>
              <a:rPr b="0" lang="en-US" sz="2250" spc="-1" strike="noStrike">
                <a:solidFill>
                  <a:srgbClr val="4e81bd"/>
                </a:solidFill>
                <a:latin typeface="Calibri"/>
                <a:ea typeface="DejaVu Sans"/>
              </a:rPr>
              <a:t>Remove</a:t>
            </a:r>
            <a:r>
              <a:rPr b="0" lang="en-US" sz="2250" spc="-1" strike="noStrike">
                <a:solidFill>
                  <a:srgbClr val="262626"/>
                </a:solidFill>
                <a:latin typeface="Calibri"/>
                <a:ea typeface="DejaVu Sans"/>
              </a:rPr>
              <a:t> </a:t>
            </a:r>
            <a:r>
              <a:rPr b="0" lang="en-US" sz="2250" spc="-1" strike="noStrike">
                <a:solidFill>
                  <a:srgbClr val="4f81bd"/>
                </a:solidFill>
                <a:latin typeface="Calibri"/>
                <a:ea typeface="DejaVu Sans"/>
              </a:rPr>
              <a:t>blank spaces </a:t>
            </a:r>
            <a:r>
              <a:rPr b="0" lang="en-US" sz="2250" spc="-1" strike="noStrike">
                <a:solidFill>
                  <a:srgbClr val="000000"/>
                </a:solidFill>
                <a:latin typeface="Calibri"/>
                <a:ea typeface="DejaVu Sans"/>
              </a:rPr>
              <a:t>from column names and in fields</a:t>
            </a:r>
            <a:r>
              <a:rPr b="0" lang="en-US" sz="2250" spc="-1" strike="noStrike">
                <a:solidFill>
                  <a:srgbClr val="262626"/>
                </a:solidFill>
                <a:latin typeface="Calibri"/>
                <a:ea typeface="DejaVu Sans"/>
              </a:rPr>
              <a:t>. If you want to concatenate words, insert a "</a:t>
            </a:r>
            <a:r>
              <a:rPr b="0" lang="en-US" sz="2250" spc="-1" strike="noStrike">
                <a:solidFill>
                  <a:srgbClr val="4e81bd"/>
                </a:solidFill>
                <a:latin typeface="Calibri"/>
                <a:ea typeface="DejaVu Sans"/>
              </a:rPr>
              <a:t>.</a:t>
            </a:r>
            <a:r>
              <a:rPr b="0" lang="en-US" sz="2250" spc="-1" strike="noStrike">
                <a:solidFill>
                  <a:srgbClr val="262626"/>
                </a:solidFill>
                <a:latin typeface="Calibri"/>
                <a:ea typeface="DejaVu Sans"/>
              </a:rPr>
              <a:t>" or "</a:t>
            </a:r>
            <a:r>
              <a:rPr b="0" lang="en-US" sz="2250" spc="-1" strike="noStrike">
                <a:solidFill>
                  <a:srgbClr val="4e81bd"/>
                </a:solidFill>
                <a:latin typeface="Calibri"/>
                <a:ea typeface="DejaVu Sans"/>
              </a:rPr>
              <a:t>_</a:t>
            </a:r>
            <a:r>
              <a:rPr b="0" lang="en-US" sz="2250" spc="-1" strike="noStrike">
                <a:solidFill>
                  <a:srgbClr val="262626"/>
                </a:solidFill>
                <a:latin typeface="Calibri"/>
                <a:ea typeface="DejaVu Sans"/>
              </a:rPr>
              <a:t>" between words.</a:t>
            </a:r>
            <a:endParaRPr b="0" lang="en-US" sz="2250" spc="-1" strike="noStrike">
              <a:latin typeface="Arial"/>
            </a:endParaRPr>
          </a:p>
          <a:p>
            <a:pPr marL="343080" indent="-340560">
              <a:lnSpc>
                <a:spcPct val="100000"/>
              </a:lnSpc>
              <a:spcBef>
                <a:spcPts val="451"/>
              </a:spcBef>
              <a:buClr>
                <a:srgbClr val="262626"/>
              </a:buClr>
              <a:buFont typeface="Arial"/>
              <a:buChar char="•"/>
            </a:pPr>
            <a:r>
              <a:rPr b="0" lang="en-US" sz="2250" spc="-1" strike="noStrike">
                <a:solidFill>
                  <a:srgbClr val="4e81bd"/>
                </a:solidFill>
                <a:latin typeface="Calibri"/>
                <a:ea typeface="DejaVu Sans"/>
              </a:rPr>
              <a:t>Avoid</a:t>
            </a:r>
            <a:r>
              <a:rPr b="0" lang="en-US" sz="2250" spc="-1" strike="noStrike">
                <a:solidFill>
                  <a:srgbClr val="262626"/>
                </a:solidFill>
                <a:latin typeface="Calibri"/>
                <a:ea typeface="DejaVu Sans"/>
              </a:rPr>
              <a:t> column names containing </a:t>
            </a:r>
            <a:r>
              <a:rPr b="0" lang="en-US" sz="2250" spc="-1" strike="noStrike">
                <a:solidFill>
                  <a:srgbClr val="4e81bd"/>
                </a:solidFill>
                <a:latin typeface="Calibri"/>
                <a:ea typeface="DejaVu Sans"/>
              </a:rPr>
              <a:t>symbols</a:t>
            </a:r>
            <a:r>
              <a:rPr b="0" lang="en-US" sz="2250" spc="-1" strike="noStrike">
                <a:solidFill>
                  <a:srgbClr val="262626"/>
                </a:solidFill>
                <a:latin typeface="Calibri"/>
                <a:ea typeface="DejaVu Sans"/>
              </a:rPr>
              <a:t> other than "</a:t>
            </a:r>
            <a:r>
              <a:rPr b="0" lang="en-US" sz="2250" spc="-1" strike="noStrike">
                <a:solidFill>
                  <a:srgbClr val="4e81bd"/>
                </a:solidFill>
                <a:latin typeface="Calibri"/>
                <a:ea typeface="DejaVu Sans"/>
              </a:rPr>
              <a:t>.</a:t>
            </a:r>
            <a:r>
              <a:rPr b="0" lang="en-US" sz="2250" spc="-1" strike="noStrike">
                <a:solidFill>
                  <a:srgbClr val="262626"/>
                </a:solidFill>
                <a:latin typeface="Calibri"/>
                <a:ea typeface="DejaVu Sans"/>
              </a:rPr>
              <a:t>" and "</a:t>
            </a:r>
            <a:r>
              <a:rPr b="0" lang="en-US" sz="2250" spc="-1" strike="noStrike">
                <a:solidFill>
                  <a:srgbClr val="4e81bd"/>
                </a:solidFill>
                <a:latin typeface="Calibri"/>
                <a:ea typeface="DejaVu Sans"/>
              </a:rPr>
              <a:t>_</a:t>
            </a:r>
            <a:r>
              <a:rPr b="0" lang="en-US" sz="2250" spc="-1" strike="noStrike">
                <a:solidFill>
                  <a:srgbClr val="262626"/>
                </a:solidFill>
                <a:latin typeface="Calibri"/>
                <a:ea typeface="DejaVu Sans"/>
              </a:rPr>
              <a:t>". </a:t>
            </a:r>
            <a:endParaRPr b="0" lang="en-US" sz="2250" spc="-1" strike="noStrike">
              <a:latin typeface="Arial"/>
            </a:endParaRPr>
          </a:p>
          <a:p>
            <a:pPr marL="343080" indent="-340560">
              <a:lnSpc>
                <a:spcPct val="100000"/>
              </a:lnSpc>
              <a:spcBef>
                <a:spcPts val="451"/>
              </a:spcBef>
              <a:buClr>
                <a:srgbClr val="262626"/>
              </a:buClr>
              <a:buFont typeface="Arial"/>
              <a:buChar char="•"/>
            </a:pPr>
            <a:r>
              <a:rPr b="0" lang="en-US" sz="2250" spc="-1" strike="noStrike">
                <a:solidFill>
                  <a:srgbClr val="4f81bd"/>
                </a:solidFill>
                <a:latin typeface="Calibri"/>
                <a:ea typeface="DejaVu Sans"/>
              </a:rPr>
              <a:t>Short names are preferred over longer names.</a:t>
            </a:r>
            <a:endParaRPr b="0" lang="en-US" sz="2250" spc="-1" strike="noStrike">
              <a:latin typeface="Arial"/>
            </a:endParaRPr>
          </a:p>
          <a:p>
            <a:pPr marL="343080" indent="-340560">
              <a:lnSpc>
                <a:spcPct val="100000"/>
              </a:lnSpc>
              <a:spcBef>
                <a:spcPts val="451"/>
              </a:spcBef>
              <a:buClr>
                <a:srgbClr val="262626"/>
              </a:buClr>
              <a:buFont typeface="Arial"/>
              <a:buChar char="•"/>
            </a:pPr>
            <a:r>
              <a:rPr b="0" lang="en-US" sz="2250" spc="-1" strike="noStrike">
                <a:solidFill>
                  <a:srgbClr val="4f81bd"/>
                </a:solidFill>
                <a:latin typeface="Calibri"/>
                <a:ea typeface="DejaVu Sans"/>
              </a:rPr>
              <a:t>Delete any comments </a:t>
            </a:r>
            <a:r>
              <a:rPr b="0" lang="en-US" sz="2250" spc="-1" strike="noStrike">
                <a:solidFill>
                  <a:srgbClr val="000000"/>
                </a:solidFill>
                <a:latin typeface="Calibri"/>
                <a:ea typeface="DejaVu Sans"/>
              </a:rPr>
              <a:t>or other content in the spreadsheet that are not part of the data table but are above, below or beside the data table.</a:t>
            </a:r>
            <a:endParaRPr b="0" lang="en-US" sz="2250" spc="-1" strike="noStrike">
              <a:latin typeface="Arial"/>
            </a:endParaRPr>
          </a:p>
          <a:p>
            <a:pPr marL="343080" indent="-340560">
              <a:lnSpc>
                <a:spcPct val="100000"/>
              </a:lnSpc>
              <a:spcBef>
                <a:spcPts val="451"/>
              </a:spcBef>
              <a:buClr>
                <a:srgbClr val="262626"/>
              </a:buClr>
              <a:buFont typeface="Arial"/>
              <a:buChar char="•"/>
            </a:pPr>
            <a:r>
              <a:rPr b="0" lang="en-US" sz="2250" spc="-1" strike="noStrike">
                <a:solidFill>
                  <a:srgbClr val="262626"/>
                </a:solidFill>
                <a:latin typeface="Calibri"/>
                <a:ea typeface="DejaVu Sans"/>
              </a:rPr>
              <a:t>Make sure that </a:t>
            </a:r>
            <a:r>
              <a:rPr b="0" lang="en-US" sz="2250" spc="-1" strike="noStrike">
                <a:solidFill>
                  <a:srgbClr val="4f81bd"/>
                </a:solidFill>
                <a:latin typeface="Calibri"/>
                <a:ea typeface="DejaVu Sans"/>
              </a:rPr>
              <a:t>any missing values </a:t>
            </a:r>
            <a:r>
              <a:rPr b="0" lang="en-US" sz="2250" spc="-1" strike="noStrike">
                <a:solidFill>
                  <a:srgbClr val="262626"/>
                </a:solidFill>
                <a:latin typeface="Calibri"/>
                <a:ea typeface="DejaVu Sans"/>
              </a:rPr>
              <a:t>in your data set are indicated with </a:t>
            </a:r>
            <a:r>
              <a:rPr b="0" lang="en-US" sz="2250" spc="-1" strike="noStrike">
                <a:solidFill>
                  <a:srgbClr val="4f81bd"/>
                </a:solidFill>
                <a:latin typeface="Calibri"/>
                <a:ea typeface="DejaVu Sans"/>
              </a:rPr>
              <a:t>NA</a:t>
            </a:r>
            <a:r>
              <a:rPr b="0" lang="en-US" sz="2250" spc="-1" strike="noStrike">
                <a:solidFill>
                  <a:srgbClr val="262626"/>
                </a:solidFill>
                <a:latin typeface="Calibri"/>
                <a:ea typeface="DejaVu Sans"/>
              </a:rPr>
              <a:t>. (Check spelling! N.A. or n.a. does not work.)</a:t>
            </a:r>
            <a:endParaRPr b="0" lang="en-US" sz="2250" spc="-1" strike="noStrike">
              <a:latin typeface="Arial"/>
            </a:endParaRPr>
          </a:p>
          <a:p>
            <a:pPr>
              <a:lnSpc>
                <a:spcPct val="100000"/>
              </a:lnSpc>
              <a:spcBef>
                <a:spcPts val="479"/>
              </a:spcBef>
            </a:pPr>
            <a:endParaRPr b="0" lang="en-US" sz="2250" spc="-1" strike="noStrike">
              <a:latin typeface="Arial"/>
            </a:endParaRPr>
          </a:p>
        </p:txBody>
      </p:sp>
      <p:sp>
        <p:nvSpPr>
          <p:cNvPr id="880" name="CustomShape 2"/>
          <p:cNvSpPr/>
          <p:nvPr/>
        </p:nvSpPr>
        <p:spPr>
          <a:xfrm>
            <a:off x="258480" y="399960"/>
            <a:ext cx="8292600" cy="329760"/>
          </a:xfrm>
          <a:prstGeom prst="rect">
            <a:avLst/>
          </a:prstGeom>
          <a:noFill/>
          <a:ln>
            <a:noFill/>
          </a:ln>
        </p:spPr>
        <p:style>
          <a:lnRef idx="0"/>
          <a:fillRef idx="0"/>
          <a:effectRef idx="0"/>
          <a:fontRef idx="minor"/>
        </p:style>
        <p:txBody>
          <a:bodyPr lIns="144000" rIns="0" tIns="0" bIns="0" anchor="b"/>
          <a:p>
            <a:pPr>
              <a:lnSpc>
                <a:spcPct val="90000"/>
              </a:lnSpc>
            </a:pPr>
            <a:r>
              <a:rPr b="0" lang="en-US" sz="2400" spc="-1" strike="noStrike">
                <a:solidFill>
                  <a:srgbClr val="4f81bd"/>
                </a:solidFill>
                <a:latin typeface="Calibri"/>
                <a:ea typeface="DejaVu Sans"/>
              </a:rPr>
              <a:t>Formatting recommendations – checklist</a:t>
            </a:r>
            <a:endParaRPr b="0" lang="en-US" sz="2400" spc="-1" strike="noStrike">
              <a:latin typeface="Arial"/>
            </a:endParaRPr>
          </a:p>
        </p:txBody>
      </p:sp>
    </p:spTree>
  </p:cSld>
  <p:timing>
    <p:tnLst>
      <p:par>
        <p:cTn id="1556" dur="indefinite" restart="never" nodeType="tmRoot">
          <p:childTnLst>
            <p:seq>
              <p:cTn id="1557" dur="indefinite" nodeType="mainSeq"/>
              <p:prevCondLst>
                <p:cond delay="0" evt="onPrev">
                  <p:tgtEl>
                    <p:sldTgt/>
                  </p:tgtEl>
                </p:cond>
              </p:prevCondLst>
              <p:nextCondLst>
                <p:cond delay="0"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1" name="CustomShape 1"/>
          <p:cNvSpPr/>
          <p:nvPr/>
        </p:nvSpPr>
        <p:spPr>
          <a:xfrm>
            <a:off x="258480" y="111600"/>
            <a:ext cx="8342280" cy="61812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Other recommendations</a:t>
            </a:r>
            <a:endParaRPr b="0" lang="en-US" sz="2800" spc="-1" strike="noStrike">
              <a:latin typeface="Arial"/>
            </a:endParaRPr>
          </a:p>
        </p:txBody>
      </p:sp>
      <p:sp>
        <p:nvSpPr>
          <p:cNvPr id="882" name="CustomShape 2"/>
          <p:cNvSpPr/>
          <p:nvPr/>
        </p:nvSpPr>
        <p:spPr>
          <a:xfrm>
            <a:off x="258480" y="1798920"/>
            <a:ext cx="8586360" cy="2282040"/>
          </a:xfrm>
          <a:prstGeom prst="rect">
            <a:avLst/>
          </a:prstGeom>
          <a:noFill/>
          <a:ln>
            <a:noFill/>
          </a:ln>
        </p:spPr>
        <p:style>
          <a:lnRef idx="0"/>
          <a:fillRef idx="0"/>
          <a:effectRef idx="0"/>
          <a:fontRef idx="minor"/>
        </p:style>
        <p:txBody>
          <a:bodyPr lIns="90000" rIns="90000" tIns="45000" bIns="45000"/>
          <a:p>
            <a:pPr marL="457200" indent="-454680">
              <a:lnSpc>
                <a:spcPct val="100000"/>
              </a:lnSpc>
              <a:buClr>
                <a:srgbClr val="262626"/>
              </a:buClr>
              <a:buFont typeface="Arial"/>
              <a:buChar char="•"/>
            </a:pPr>
            <a:r>
              <a:rPr b="0" lang="en-US" sz="2400" spc="-1" strike="noStrike">
                <a:solidFill>
                  <a:srgbClr val="262626"/>
                </a:solidFill>
                <a:latin typeface="Calibri"/>
                <a:ea typeface="DejaVu Sans"/>
              </a:rPr>
              <a:t>If you’re using a spreadsheet, keep a copy of the </a:t>
            </a:r>
            <a:r>
              <a:rPr b="0" lang="en-US" sz="2400" spc="-1" strike="noStrike">
                <a:solidFill>
                  <a:srgbClr val="4e81bd"/>
                </a:solidFill>
                <a:latin typeface="Calibri"/>
                <a:ea typeface="DejaVu Sans"/>
              </a:rPr>
              <a:t>original data </a:t>
            </a:r>
            <a:r>
              <a:rPr b="0" lang="en-US" sz="2400" spc="-1" strike="noStrike">
                <a:solidFill>
                  <a:srgbClr val="262626"/>
                </a:solidFill>
                <a:latin typeface="Calibri"/>
                <a:ea typeface="DejaVu Sans"/>
              </a:rPr>
              <a:t>as it was provided to you. Prepare a new, "cleaned" version for your data analysis.</a:t>
            </a:r>
            <a:endParaRPr b="0" lang="en-US" sz="2400" spc="-1" strike="noStrike">
              <a:latin typeface="Arial"/>
            </a:endParaRPr>
          </a:p>
          <a:p>
            <a:pPr marL="457200" indent="-454680">
              <a:lnSpc>
                <a:spcPct val="100000"/>
              </a:lnSpc>
              <a:buClr>
                <a:srgbClr val="262626"/>
              </a:buClr>
              <a:buFont typeface="Arial"/>
              <a:buChar char="•"/>
            </a:pPr>
            <a:r>
              <a:rPr b="0" lang="en-US" sz="2400" spc="-1" strike="noStrike">
                <a:solidFill>
                  <a:srgbClr val="262626"/>
                </a:solidFill>
                <a:latin typeface="Calibri"/>
                <a:ea typeface="DejaVu Sans"/>
              </a:rPr>
              <a:t>Do not include columns that you do not need for your analysis.</a:t>
            </a:r>
            <a:endParaRPr b="0" lang="en-US" sz="2400" spc="-1" strike="noStrike">
              <a:latin typeface="Arial"/>
            </a:endParaRPr>
          </a:p>
          <a:p>
            <a:pPr marL="457200" indent="-454680">
              <a:lnSpc>
                <a:spcPct val="100000"/>
              </a:lnSpc>
              <a:buClr>
                <a:srgbClr val="262626"/>
              </a:buClr>
              <a:buFont typeface="Arial"/>
              <a:buChar char="•"/>
            </a:pPr>
            <a:r>
              <a:rPr b="0" lang="en-US" sz="2400" spc="-1" strike="noStrike">
                <a:solidFill>
                  <a:srgbClr val="262626"/>
                </a:solidFill>
                <a:latin typeface="Calibri"/>
                <a:ea typeface="DejaVu Sans"/>
              </a:rPr>
              <a:t>Have data backups!</a:t>
            </a:r>
            <a:endParaRPr b="0" lang="en-US" sz="2400" spc="-1" strike="noStrike">
              <a:latin typeface="Arial"/>
            </a:endParaRPr>
          </a:p>
        </p:txBody>
      </p:sp>
    </p:spTree>
  </p:cSld>
  <p:timing>
    <p:tnLst>
      <p:par>
        <p:cTn id="1558" dur="indefinite" restart="never" nodeType="tmRoot">
          <p:childTnLst>
            <p:seq>
              <p:cTn id="1559" dur="indefinite" nodeType="mainSeq"/>
              <p:prevCondLst>
                <p:cond delay="0" evt="onPrev">
                  <p:tgtEl>
                    <p:sldTgt/>
                  </p:tgtEl>
                </p:cond>
              </p:prevCondLst>
              <p:nextCondLst>
                <p:cond delay="0" evt="onNext">
                  <p:tgtEl>
                    <p:sldTgt/>
                  </p:tgtEl>
                </p:cond>
              </p:nextCondLst>
            </p:seq>
          </p:childTnLst>
        </p:cTn>
      </p:par>
    </p:tnLst>
  </p:timing>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CustomShape 1"/>
          <p:cNvSpPr/>
          <p:nvPr/>
        </p:nvSpPr>
        <p:spPr>
          <a:xfrm>
            <a:off x="237240" y="1010160"/>
            <a:ext cx="8354520" cy="4991040"/>
          </a:xfrm>
          <a:prstGeom prst="rect">
            <a:avLst/>
          </a:prstGeom>
          <a:noFill/>
          <a:ln>
            <a:noFill/>
          </a:ln>
        </p:spPr>
        <p:style>
          <a:lnRef idx="0"/>
          <a:fillRef idx="0"/>
          <a:effectRef idx="0"/>
          <a:fontRef idx="minor"/>
        </p:style>
        <p:txBody>
          <a:bodyPr lIns="0" rIns="0" tIns="0" bIns="0"/>
          <a:p>
            <a:pPr marL="457200" indent="-454680">
              <a:lnSpc>
                <a:spcPct val="100000"/>
              </a:lnSpc>
              <a:spcBef>
                <a:spcPts val="479"/>
              </a:spcBef>
              <a:buClr>
                <a:srgbClr val="262626"/>
              </a:buClr>
              <a:buFont typeface="Arial"/>
              <a:buChar char="•"/>
            </a:pPr>
            <a:r>
              <a:rPr b="0" lang="en-US" sz="2400" spc="-1" strike="noStrike">
                <a:solidFill>
                  <a:srgbClr val="4e81bd"/>
                </a:solidFill>
                <a:latin typeface="Calibri"/>
                <a:ea typeface="DejaVu Sans"/>
              </a:rPr>
              <a:t>Export</a:t>
            </a:r>
            <a:r>
              <a:rPr b="0" lang="en-US" sz="2400" spc="-1" strike="noStrike">
                <a:solidFill>
                  <a:srgbClr val="262626"/>
                </a:solidFill>
                <a:latin typeface="Calibri"/>
                <a:ea typeface="DejaVu Sans"/>
              </a:rPr>
              <a:t> the spreadsheet to your computer in a text file format:</a:t>
            </a:r>
            <a:endParaRPr b="0" lang="en-US" sz="2400" spc="-1" strike="noStrike">
              <a:latin typeface="Arial"/>
            </a:endParaRPr>
          </a:p>
          <a:p>
            <a:pPr lvl="1" marL="723960" indent="-45468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csv (</a:t>
            </a:r>
            <a:r>
              <a:rPr b="0" lang="en-US" sz="2000" spc="-1" strike="noStrike" u="sng">
                <a:solidFill>
                  <a:srgbClr val="262626"/>
                </a:solidFill>
                <a:uFillTx/>
                <a:latin typeface="Calibri"/>
                <a:ea typeface="DejaVu Sans"/>
              </a:rPr>
              <a:t>c</a:t>
            </a:r>
            <a:r>
              <a:rPr b="0" lang="en-US" sz="2000" spc="-1" strike="noStrike">
                <a:solidFill>
                  <a:srgbClr val="262626"/>
                </a:solidFill>
                <a:latin typeface="Calibri"/>
                <a:ea typeface="DejaVu Sans"/>
              </a:rPr>
              <a:t>omma </a:t>
            </a:r>
            <a:r>
              <a:rPr b="0" lang="en-US" sz="2000" spc="-1" strike="noStrike" u="sng">
                <a:solidFill>
                  <a:srgbClr val="262626"/>
                </a:solidFill>
                <a:uFillTx/>
                <a:latin typeface="Calibri"/>
                <a:ea typeface="DejaVu Sans"/>
              </a:rPr>
              <a:t>s</a:t>
            </a:r>
            <a:r>
              <a:rPr b="0" lang="en-US" sz="2000" spc="-1" strike="noStrike">
                <a:solidFill>
                  <a:srgbClr val="262626"/>
                </a:solidFill>
                <a:latin typeface="Calibri"/>
                <a:ea typeface="DejaVu Sans"/>
              </a:rPr>
              <a:t>eparated </a:t>
            </a:r>
            <a:r>
              <a:rPr b="0" lang="en-US" sz="2000" spc="-1" strike="noStrike" u="sng">
                <a:solidFill>
                  <a:srgbClr val="262626"/>
                </a:solidFill>
                <a:uFillTx/>
                <a:latin typeface="Calibri"/>
                <a:ea typeface="DejaVu Sans"/>
              </a:rPr>
              <a:t>v</a:t>
            </a:r>
            <a:r>
              <a:rPr b="0" lang="en-US" sz="2000" spc="-1" strike="noStrike">
                <a:solidFill>
                  <a:srgbClr val="262626"/>
                </a:solidFill>
                <a:latin typeface="Calibri"/>
                <a:ea typeface="DejaVu Sans"/>
              </a:rPr>
              <a:t>alues) format, with file extension </a:t>
            </a:r>
            <a:r>
              <a:rPr b="0" lang="en-US" sz="2000" spc="-1" strike="noStrike">
                <a:solidFill>
                  <a:srgbClr val="ff0000"/>
                </a:solidFill>
                <a:latin typeface="Calibri"/>
                <a:ea typeface="DejaVu Sans"/>
              </a:rPr>
              <a:t>.csv </a:t>
            </a:r>
            <a:r>
              <a:rPr b="0" lang="en-US" sz="2000" spc="-1" strike="noStrike">
                <a:solidFill>
                  <a:srgbClr val="262626"/>
                </a:solidFill>
                <a:latin typeface="Calibri"/>
                <a:ea typeface="DejaVu Sans"/>
              </a:rPr>
              <a:t>OR</a:t>
            </a:r>
            <a:endParaRPr b="0" lang="en-US" sz="2000" spc="-1" strike="noStrike">
              <a:latin typeface="Arial"/>
            </a:endParaRPr>
          </a:p>
          <a:p>
            <a:pPr lvl="1" marL="723960" indent="-45468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tsv (</a:t>
            </a:r>
            <a:r>
              <a:rPr b="0" lang="en-US" sz="2000" spc="-1" strike="noStrike" u="sng">
                <a:solidFill>
                  <a:srgbClr val="262626"/>
                </a:solidFill>
                <a:uFillTx/>
                <a:latin typeface="Calibri"/>
                <a:ea typeface="DejaVu Sans"/>
              </a:rPr>
              <a:t>t</a:t>
            </a:r>
            <a:r>
              <a:rPr b="0" lang="en-US" sz="2000" spc="-1" strike="noStrike">
                <a:solidFill>
                  <a:srgbClr val="262626"/>
                </a:solidFill>
                <a:latin typeface="Calibri"/>
                <a:ea typeface="DejaVu Sans"/>
              </a:rPr>
              <a:t>ab </a:t>
            </a:r>
            <a:r>
              <a:rPr b="0" lang="en-US" sz="2000" spc="-1" strike="noStrike" u="sng">
                <a:solidFill>
                  <a:srgbClr val="262626"/>
                </a:solidFill>
                <a:uFillTx/>
                <a:latin typeface="Calibri"/>
                <a:ea typeface="DejaVu Sans"/>
              </a:rPr>
              <a:t>s</a:t>
            </a:r>
            <a:r>
              <a:rPr b="0" lang="en-US" sz="2000" spc="-1" strike="noStrike">
                <a:solidFill>
                  <a:srgbClr val="262626"/>
                </a:solidFill>
                <a:latin typeface="Calibri"/>
                <a:ea typeface="DejaVu Sans"/>
              </a:rPr>
              <a:t>eparated </a:t>
            </a:r>
            <a:r>
              <a:rPr b="0" lang="en-US" sz="2000" spc="-1" strike="noStrike" u="sng">
                <a:solidFill>
                  <a:srgbClr val="262626"/>
                </a:solidFill>
                <a:uFillTx/>
                <a:latin typeface="Calibri"/>
                <a:ea typeface="DejaVu Sans"/>
              </a:rPr>
              <a:t>v</a:t>
            </a:r>
            <a:r>
              <a:rPr b="0" lang="en-US" sz="2000" spc="-1" strike="noStrike">
                <a:solidFill>
                  <a:srgbClr val="262626"/>
                </a:solidFill>
                <a:latin typeface="Calibri"/>
                <a:ea typeface="DejaVu Sans"/>
              </a:rPr>
              <a:t>alues) format, with file extension </a:t>
            </a:r>
            <a:r>
              <a:rPr b="0" lang="en-US" sz="2000" spc="-1" strike="noStrike">
                <a:solidFill>
                  <a:srgbClr val="ff0000"/>
                </a:solidFill>
                <a:latin typeface="Calibri"/>
                <a:ea typeface="DejaVu Sans"/>
              </a:rPr>
              <a:t>.txt </a:t>
            </a:r>
            <a:r>
              <a:rPr b="0" lang="en-US" sz="2000" spc="-1" strike="noStrike">
                <a:solidFill>
                  <a:srgbClr val="262626"/>
                </a:solidFill>
                <a:latin typeface="Calibri"/>
                <a:ea typeface="DejaVu Sans"/>
              </a:rPr>
              <a:t>or </a:t>
            </a:r>
            <a:r>
              <a:rPr b="0" lang="en-US" sz="2000" spc="-1" strike="noStrike">
                <a:solidFill>
                  <a:srgbClr val="ff0000"/>
                </a:solidFill>
                <a:latin typeface="Calibri"/>
                <a:ea typeface="DejaVu Sans"/>
              </a:rPr>
              <a:t>.tsv</a:t>
            </a:r>
            <a:endParaRPr b="0" lang="en-US" sz="2000" spc="-1" strike="noStrike">
              <a:latin typeface="Arial"/>
            </a:endParaRPr>
          </a:p>
        </p:txBody>
      </p:sp>
      <p:sp>
        <p:nvSpPr>
          <p:cNvPr id="884" name="CustomShape 2"/>
          <p:cNvSpPr/>
          <p:nvPr/>
        </p:nvSpPr>
        <p:spPr>
          <a:xfrm>
            <a:off x="258480" y="344520"/>
            <a:ext cx="84067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Saving your data</a:t>
            </a:r>
            <a:endParaRPr b="0" lang="en-US" sz="2800" spc="-1" strike="noStrike">
              <a:latin typeface="Arial"/>
            </a:endParaRPr>
          </a:p>
        </p:txBody>
      </p:sp>
      <p:pic>
        <p:nvPicPr>
          <p:cNvPr id="885" name="Image 5" descr=""/>
          <p:cNvPicPr/>
          <p:nvPr/>
        </p:nvPicPr>
        <p:blipFill>
          <a:blip r:embed="rId1"/>
          <a:srcRect l="0" t="0" r="0" b="41149"/>
          <a:stretch/>
        </p:blipFill>
        <p:spPr>
          <a:xfrm>
            <a:off x="470160" y="3097080"/>
            <a:ext cx="5379840" cy="3182040"/>
          </a:xfrm>
          <a:prstGeom prst="rect">
            <a:avLst/>
          </a:prstGeom>
          <a:ln>
            <a:noFill/>
          </a:ln>
        </p:spPr>
      </p:pic>
      <p:sp>
        <p:nvSpPr>
          <p:cNvPr id="886" name="CustomShape 3"/>
          <p:cNvSpPr/>
          <p:nvPr/>
        </p:nvSpPr>
        <p:spPr>
          <a:xfrm>
            <a:off x="3952440" y="5147280"/>
            <a:ext cx="4492080" cy="99288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561"/>
              </a:spcBef>
            </a:pPr>
            <a:r>
              <a:rPr b="0" lang="en-US" sz="2800" spc="-1" strike="noStrike">
                <a:solidFill>
                  <a:srgbClr val="f6f6f6"/>
                </a:solidFill>
                <a:latin typeface="Comic Sans MS"/>
                <a:ea typeface="DejaVu Sans"/>
              </a:rPr>
              <a:t>Now you are ready to start with the analysis</a:t>
            </a:r>
            <a:endParaRPr b="0" lang="en-US" sz="2800" spc="-1" strike="noStrike">
              <a:latin typeface="Arial"/>
            </a:endParaRPr>
          </a:p>
          <a:p>
            <a:pPr algn="ctr">
              <a:lnSpc>
                <a:spcPct val="100000"/>
              </a:lnSpc>
              <a:spcBef>
                <a:spcPts val="561"/>
              </a:spcBef>
            </a:pPr>
            <a:endParaRPr b="0" lang="en-US" sz="2800" spc="-1" strike="noStrike">
              <a:latin typeface="Arial"/>
            </a:endParaRPr>
          </a:p>
        </p:txBody>
      </p:sp>
    </p:spTree>
  </p:cSld>
  <p:timing>
    <p:tnLst>
      <p:par>
        <p:cTn id="1560" dur="indefinite" restart="never" nodeType="tmRoot">
          <p:childTnLst>
            <p:seq>
              <p:cTn id="1561" dur="indefinite" nodeType="mainSeq">
                <p:childTnLst>
                  <p:par>
                    <p:cTn id="1562" fill="hold">
                      <p:stCondLst>
                        <p:cond delay="indefinite"/>
                      </p:stCondLst>
                      <p:childTnLst>
                        <p:par>
                          <p:cTn id="1563" fill="hold">
                            <p:stCondLst>
                              <p:cond delay="0"/>
                            </p:stCondLst>
                            <p:childTnLst>
                              <p:par>
                                <p:cTn id="1564" nodeType="clickEffect" fill="hold" presetClass="entr" presetID="10">
                                  <p:stCondLst>
                                    <p:cond delay="0"/>
                                  </p:stCondLst>
                                  <p:childTnLst>
                                    <p:set>
                                      <p:cBhvr>
                                        <p:cTn id="1565" dur="1" fill="hold">
                                          <p:stCondLst>
                                            <p:cond delay="0"/>
                                          </p:stCondLst>
                                        </p:cTn>
                                        <p:tgtEl>
                                          <p:spTgt spid="886"/>
                                        </p:tgtEl>
                                        <p:attrNameLst>
                                          <p:attrName>style.visibility</p:attrName>
                                        </p:attrNameLst>
                                      </p:cBhvr>
                                      <p:to>
                                        <p:strVal val="visible"/>
                                      </p:to>
                                    </p:set>
                                    <p:animEffect filter="fade" transition="in">
                                      <p:cBhvr additive="repl">
                                        <p:cTn id="1566" dur="500"/>
                                        <p:tgtEl>
                                          <p:spTgt spid="88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87" name="CustomShape 1"/>
          <p:cNvSpPr/>
          <p:nvPr/>
        </p:nvSpPr>
        <p:spPr>
          <a:xfrm>
            <a:off x="2009160" y="3247200"/>
            <a:ext cx="5260680" cy="105084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561"/>
              </a:spcBef>
            </a:pPr>
            <a:r>
              <a:rPr b="0" lang="en-US" sz="2800" spc="-1" strike="noStrike">
                <a:solidFill>
                  <a:srgbClr val="f6f6f6"/>
                </a:solidFill>
                <a:latin typeface="Comic Sans MS"/>
                <a:ea typeface="DejaVu Sans"/>
              </a:rPr>
              <a:t>Keep your data save:</a:t>
            </a:r>
            <a:endParaRPr b="0" lang="en-US" sz="2800" spc="-1" strike="noStrike">
              <a:latin typeface="Arial"/>
            </a:endParaRPr>
          </a:p>
          <a:p>
            <a:pPr algn="ctr">
              <a:lnSpc>
                <a:spcPct val="100000"/>
              </a:lnSpc>
              <a:spcBef>
                <a:spcPts val="561"/>
              </a:spcBef>
            </a:pPr>
            <a:r>
              <a:rPr b="0" lang="en-US" sz="2800" spc="-1" strike="noStrike">
                <a:solidFill>
                  <a:srgbClr val="f6f6f6"/>
                </a:solidFill>
                <a:latin typeface="Comic Sans MS"/>
                <a:ea typeface="DejaVu Sans"/>
              </a:rPr>
              <a:t>Have a back up!</a:t>
            </a:r>
            <a:endParaRPr b="0" lang="en-US" sz="2800" spc="-1" strike="noStrike">
              <a:latin typeface="Arial"/>
            </a:endParaRPr>
          </a:p>
        </p:txBody>
      </p:sp>
    </p:spTree>
  </p:cSld>
  <p:timing>
    <p:tnLst>
      <p:par>
        <p:cTn id="1567" dur="indefinite" restart="never" nodeType="tmRoot">
          <p:childTnLst>
            <p:seq>
              <p:cTn id="1568" dur="indefinite" nodeType="mainSeq">
                <p:childTnLst>
                  <p:par>
                    <p:cTn id="1569" fill="hold">
                      <p:stCondLst>
                        <p:cond delay="indefinite"/>
                      </p:stCondLst>
                      <p:childTnLst>
                        <p:par>
                          <p:cTn id="1570" fill="hold">
                            <p:stCondLst>
                              <p:cond delay="0"/>
                            </p:stCondLst>
                            <p:childTnLst>
                              <p:par>
                                <p:cTn id="1571" nodeType="clickEffect" fill="hold" presetClass="entr" presetID="10">
                                  <p:stCondLst>
                                    <p:cond delay="0"/>
                                  </p:stCondLst>
                                  <p:childTnLst>
                                    <p:set>
                                      <p:cBhvr>
                                        <p:cTn id="1572" dur="1" fill="hold">
                                          <p:stCondLst>
                                            <p:cond delay="0"/>
                                          </p:stCondLst>
                                        </p:cTn>
                                        <p:tgtEl>
                                          <p:spTgt spid="887"/>
                                        </p:tgtEl>
                                        <p:attrNameLst>
                                          <p:attrName>style.visibility</p:attrName>
                                        </p:attrNameLst>
                                      </p:cBhvr>
                                      <p:to>
                                        <p:strVal val="visible"/>
                                      </p:to>
                                    </p:set>
                                    <p:animEffect filter="fade" transition="in">
                                      <p:cBhvr additive="repl">
                                        <p:cTn id="1573" dur="500"/>
                                        <p:tgtEl>
                                          <p:spTgt spid="8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CustomShape 1"/>
          <p:cNvSpPr/>
          <p:nvPr/>
        </p:nvSpPr>
        <p:spPr>
          <a:xfrm>
            <a:off x="770040" y="2133000"/>
            <a:ext cx="8097480" cy="3237840"/>
          </a:xfrm>
          <a:prstGeom prst="rect">
            <a:avLst/>
          </a:prstGeom>
          <a:noFill/>
          <a:ln>
            <a:noFill/>
          </a:ln>
        </p:spPr>
        <p:style>
          <a:lnRef idx="0"/>
          <a:fillRef idx="0"/>
          <a:effectRef idx="0"/>
          <a:fontRef idx="minor"/>
        </p:style>
        <p:txBody>
          <a:bodyPr lIns="0" rIns="0" tIns="0" bIns="0" anchor="ctr"/>
          <a:p>
            <a:pPr algn="ctr">
              <a:lnSpc>
                <a:spcPct val="150000"/>
              </a:lnSpc>
            </a:pPr>
            <a:r>
              <a:rPr b="0" lang="en-US" sz="3600" spc="-1" strike="noStrike">
                <a:solidFill>
                  <a:srgbClr val="323232"/>
                </a:solidFill>
                <a:latin typeface="Calibri"/>
                <a:ea typeface="Calibri"/>
              </a:rPr>
              <a:t>      </a:t>
            </a:r>
            <a:r>
              <a:rPr b="0" lang="en-US" sz="3600" spc="-1" strike="noStrike">
                <a:solidFill>
                  <a:srgbClr val="323232"/>
                </a:solidFill>
                <a:latin typeface="Calibri"/>
                <a:ea typeface="Calibri"/>
              </a:rPr>
              <a:t>Importing/exporting data into R</a:t>
            </a:r>
            <a:endParaRPr b="0" lang="en-US" sz="3600" spc="-1" strike="noStrike">
              <a:latin typeface="Arial"/>
            </a:endParaRPr>
          </a:p>
        </p:txBody>
      </p:sp>
      <p:sp>
        <p:nvSpPr>
          <p:cNvPr id="889" name="CustomShape 2"/>
          <p:cNvSpPr/>
          <p:nvPr/>
        </p:nvSpPr>
        <p:spPr>
          <a:xfrm>
            <a:off x="997560" y="3567960"/>
            <a:ext cx="573480" cy="57348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05</a:t>
            </a:r>
            <a:endParaRPr b="0" lang="en-US" sz="2000" spc="-1" strike="noStrike">
              <a:latin typeface="Arial"/>
            </a:endParaRPr>
          </a:p>
        </p:txBody>
      </p:sp>
    </p:spTree>
  </p:cSld>
  <p:timing>
    <p:tnLst>
      <p:par>
        <p:cTn id="1574" dur="indefinite" restart="never" nodeType="tmRoot">
          <p:childTnLst>
            <p:seq>
              <p:cTn id="1575" dur="indefinite" nodeType="mainSeq"/>
              <p:prevCondLst>
                <p:cond delay="0" evt="onPrev">
                  <p:tgtEl>
                    <p:sldTgt/>
                  </p:tgtEl>
                </p:cond>
              </p:prevCondLst>
              <p:nextCondLst>
                <p:cond delay="0" evt="onNext">
                  <p:tgtEl>
                    <p:sldTgt/>
                  </p:tgtEl>
                </p:cond>
              </p:nextCondLst>
            </p:seq>
          </p:childTnLst>
        </p:cTn>
      </p:par>
    </p:tnLst>
  </p:timing>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0" name="CustomShape 1"/>
          <p:cNvSpPr/>
          <p:nvPr/>
        </p:nvSpPr>
        <p:spPr>
          <a:xfrm>
            <a:off x="393480" y="1010160"/>
            <a:ext cx="8350560" cy="5660280"/>
          </a:xfrm>
          <a:prstGeom prst="rect">
            <a:avLst/>
          </a:prstGeom>
          <a:noFill/>
          <a:ln>
            <a:noFill/>
          </a:ln>
        </p:spPr>
        <p:style>
          <a:lnRef idx="0"/>
          <a:fillRef idx="0"/>
          <a:effectRef idx="0"/>
          <a:fontRef idx="minor"/>
        </p:style>
        <p:txBody>
          <a:bodyPr lIns="0" rIns="0" tIns="0" bIns="0"/>
          <a:p>
            <a:pPr marL="266760" indent="-260280">
              <a:lnSpc>
                <a:spcPct val="100000"/>
              </a:lnSpc>
              <a:spcBef>
                <a:spcPts val="561"/>
              </a:spcBef>
              <a:buClr>
                <a:srgbClr val="262626"/>
              </a:buClr>
              <a:buFont typeface="Arial"/>
              <a:buChar char="•"/>
            </a:pPr>
            <a:r>
              <a:rPr b="0" lang="en-US" sz="2200" spc="-1" strike="noStrike">
                <a:solidFill>
                  <a:srgbClr val="262626"/>
                </a:solidFill>
                <a:latin typeface="Calibri"/>
                <a:ea typeface="DejaVu Sans"/>
              </a:rPr>
              <a:t>Most widely used R base function for data import: </a:t>
            </a:r>
            <a:r>
              <a:rPr b="1" lang="en-US" sz="2200" spc="-1" strike="noStrike">
                <a:solidFill>
                  <a:srgbClr val="4f81bd"/>
                </a:solidFill>
                <a:latin typeface="Calibri"/>
                <a:ea typeface="DejaVu Sans"/>
              </a:rPr>
              <a:t>read.table()</a:t>
            </a:r>
            <a:endParaRPr b="0" lang="en-US" sz="2200" spc="-1" strike="noStrike">
              <a:latin typeface="Arial"/>
            </a:endParaRPr>
          </a:p>
          <a:p>
            <a:pPr lvl="1" marL="864000" indent="-317880">
              <a:lnSpc>
                <a:spcPct val="100000"/>
              </a:lnSpc>
              <a:spcBef>
                <a:spcPts val="1134"/>
              </a:spcBef>
              <a:buClr>
                <a:srgbClr val="000000"/>
              </a:buClr>
              <a:buSzPct val="75000"/>
              <a:buFont typeface="Symbol"/>
              <a:buChar char=""/>
            </a:pPr>
            <a:r>
              <a:rPr b="0" lang="en-US" sz="2200" spc="-1" strike="noStrike">
                <a:solidFill>
                  <a:srgbClr val="4f81bd"/>
                </a:solidFill>
                <a:latin typeface="Calibri"/>
                <a:ea typeface="DejaVu Sans"/>
              </a:rPr>
              <a:t>reads</a:t>
            </a:r>
            <a:r>
              <a:rPr b="0" lang="en-US" sz="2200" spc="-1" strike="noStrike">
                <a:solidFill>
                  <a:srgbClr val="262626"/>
                </a:solidFill>
                <a:latin typeface="Calibri"/>
                <a:ea typeface="DejaVu Sans"/>
              </a:rPr>
              <a:t> a formatted text file</a:t>
            </a:r>
            <a:endParaRPr b="0" lang="en-US" sz="2200" spc="-1" strike="noStrike">
              <a:latin typeface="Arial"/>
            </a:endParaRPr>
          </a:p>
          <a:p>
            <a:pPr lvl="1" marL="864000" indent="-317880">
              <a:lnSpc>
                <a:spcPct val="100000"/>
              </a:lnSpc>
              <a:spcBef>
                <a:spcPts val="1134"/>
              </a:spcBef>
              <a:buClr>
                <a:srgbClr val="000000"/>
              </a:buClr>
              <a:buSzPct val="75000"/>
              <a:buFont typeface="Symbol"/>
              <a:buChar char=""/>
            </a:pPr>
            <a:r>
              <a:rPr b="0" lang="en-US" sz="2200" spc="-1" strike="noStrike">
                <a:solidFill>
                  <a:srgbClr val="4f81bd"/>
                </a:solidFill>
                <a:latin typeface="Calibri"/>
                <a:ea typeface="DejaVu Sans"/>
              </a:rPr>
              <a:t>imports it as a data frame</a:t>
            </a:r>
            <a:endParaRPr b="0" lang="en-US" sz="2200" spc="-1" strike="noStrike">
              <a:latin typeface="Arial"/>
            </a:endParaRPr>
          </a:p>
          <a:p>
            <a:pPr lvl="1" marL="864000" indent="-317880">
              <a:lnSpc>
                <a:spcPct val="100000"/>
              </a:lnSpc>
              <a:spcBef>
                <a:spcPts val="1134"/>
              </a:spcBef>
              <a:buClr>
                <a:srgbClr val="000000"/>
              </a:buClr>
              <a:buSzPct val="75000"/>
              <a:buFont typeface="Symbol"/>
              <a:buChar char=""/>
            </a:pPr>
            <a:r>
              <a:rPr b="1" lang="en-US" sz="2200" spc="-1" strike="noStrike">
                <a:solidFill>
                  <a:srgbClr val="262626"/>
                </a:solidFill>
                <a:latin typeface="Calibri"/>
                <a:ea typeface="DejaVu Sans"/>
              </a:rPr>
              <a:t>many</a:t>
            </a:r>
            <a:r>
              <a:rPr b="0" lang="en-US" sz="2200" spc="-1" strike="noStrike">
                <a:solidFill>
                  <a:srgbClr val="262626"/>
                </a:solidFill>
                <a:latin typeface="Calibri"/>
                <a:ea typeface="DejaVu Sans"/>
              </a:rPr>
              <a:t> options, to accommodate most text files (e.g., csv, tsv). </a:t>
            </a:r>
            <a:endParaRPr b="0" lang="en-US" sz="2200" spc="-1" strike="noStrike">
              <a:latin typeface="Arial"/>
            </a:endParaRPr>
          </a:p>
          <a:p>
            <a:pPr>
              <a:lnSpc>
                <a:spcPct val="100000"/>
              </a:lnSpc>
              <a:spcBef>
                <a:spcPts val="850"/>
              </a:spcBef>
            </a:pPr>
            <a:endParaRPr b="0" lang="en-US" sz="2200" spc="-1" strike="noStrike">
              <a:latin typeface="Arial"/>
            </a:endParaRPr>
          </a:p>
          <a:p>
            <a:pPr marL="266760" indent="-260280">
              <a:lnSpc>
                <a:spcPct val="100000"/>
              </a:lnSpc>
              <a:spcBef>
                <a:spcPts val="561"/>
              </a:spcBef>
              <a:buClr>
                <a:srgbClr val="262626"/>
              </a:buClr>
              <a:buFont typeface="Arial"/>
              <a:buChar char="•"/>
            </a:pPr>
            <a:r>
              <a:rPr b="0" lang="en-US" sz="2200" spc="-1" strike="noStrike">
                <a:solidFill>
                  <a:srgbClr val="262626"/>
                </a:solidFill>
                <a:latin typeface="Calibri"/>
                <a:ea typeface="Noto Sans CJK SC"/>
              </a:rPr>
              <a:t>To read an entire data frame from a file, it should have:</a:t>
            </a:r>
            <a:endParaRPr b="0" lang="en-US" sz="2200" spc="-1" strike="noStrike">
              <a:latin typeface="Arial"/>
            </a:endParaRPr>
          </a:p>
          <a:p>
            <a:pPr lvl="1" marL="723960" indent="-450720">
              <a:lnSpc>
                <a:spcPct val="100000"/>
              </a:lnSpc>
              <a:spcBef>
                <a:spcPts val="479"/>
              </a:spcBef>
              <a:buClr>
                <a:srgbClr val="262626"/>
              </a:buClr>
              <a:buFont typeface="StarSymbol"/>
              <a:buAutoNum type="arabicPeriod"/>
            </a:pPr>
            <a:r>
              <a:rPr b="0" lang="en-US" sz="1800" spc="-1" strike="noStrike">
                <a:solidFill>
                  <a:srgbClr val="4f81bd"/>
                </a:solidFill>
                <a:latin typeface="Calibri"/>
                <a:ea typeface="Noto Sans CJK SC"/>
              </a:rPr>
              <a:t>a header line </a:t>
            </a:r>
            <a:r>
              <a:rPr b="0" lang="en-US" sz="1800" spc="-1" strike="noStrike">
                <a:solidFill>
                  <a:srgbClr val="262626"/>
                </a:solidFill>
                <a:latin typeface="Calibri"/>
                <a:ea typeface="Noto Sans CJK SC"/>
              </a:rPr>
              <a:t>containing the names of all variables </a:t>
            </a:r>
            <a:endParaRPr b="0" lang="en-US" sz="1800" spc="-1" strike="noStrike">
              <a:latin typeface="Arial"/>
            </a:endParaRPr>
          </a:p>
          <a:p>
            <a:pPr lvl="2" marL="1296000" indent="-281880">
              <a:lnSpc>
                <a:spcPct val="100000"/>
              </a:lnSpc>
              <a:spcBef>
                <a:spcPts val="850"/>
              </a:spcBef>
              <a:buClr>
                <a:srgbClr val="000000"/>
              </a:buClr>
              <a:buSzPct val="45000"/>
              <a:buFont typeface="Wingdings" charset="2"/>
              <a:buChar char=""/>
            </a:pPr>
            <a:r>
              <a:rPr b="0" lang="en-US" sz="1800" spc="-1" strike="noStrike">
                <a:solidFill>
                  <a:srgbClr val="262626"/>
                </a:solidFill>
                <a:latin typeface="Calibri"/>
                <a:ea typeface="Noto Sans CJK SC"/>
              </a:rPr>
              <a:t>(not obligatory but preferable)</a:t>
            </a:r>
            <a:endParaRPr b="0" lang="en-US" sz="1800" spc="-1" strike="noStrike">
              <a:latin typeface="Arial"/>
            </a:endParaRPr>
          </a:p>
          <a:p>
            <a:pPr lvl="1" marL="723960" indent="-450720">
              <a:lnSpc>
                <a:spcPct val="100000"/>
              </a:lnSpc>
              <a:spcBef>
                <a:spcPts val="479"/>
              </a:spcBef>
              <a:buClr>
                <a:srgbClr val="262626"/>
              </a:buClr>
              <a:buFont typeface="StarSymbol"/>
              <a:buAutoNum type="arabicPeriod"/>
            </a:pPr>
            <a:r>
              <a:rPr b="0" lang="en-US" sz="1800" spc="-1" strike="noStrike">
                <a:solidFill>
                  <a:srgbClr val="4f81bd"/>
                </a:solidFill>
                <a:latin typeface="Calibri"/>
                <a:ea typeface="Noto Sans CJK SC"/>
              </a:rPr>
              <a:t>one line per row, </a:t>
            </a:r>
            <a:r>
              <a:rPr b="0" lang="en-US" sz="1800" spc="-1" strike="noStrike">
                <a:solidFill>
                  <a:srgbClr val="262626"/>
                </a:solidFill>
                <a:latin typeface="Calibri"/>
                <a:ea typeface="Noto Sans CJK SC"/>
              </a:rPr>
              <a:t>with values for each variable </a:t>
            </a:r>
            <a:endParaRPr b="0" lang="en-US" sz="1800" spc="-1" strike="noStrike">
              <a:latin typeface="Arial"/>
            </a:endParaRPr>
          </a:p>
          <a:p>
            <a:pPr lvl="2" marL="1296000" indent="-281880">
              <a:lnSpc>
                <a:spcPct val="100000"/>
              </a:lnSpc>
              <a:spcBef>
                <a:spcPts val="850"/>
              </a:spcBef>
              <a:buClr>
                <a:srgbClr val="000000"/>
              </a:buClr>
              <a:buSzPct val="45000"/>
              <a:buFont typeface="Wingdings" charset="2"/>
              <a:buChar char=""/>
            </a:pPr>
            <a:r>
              <a:rPr b="0" lang="en-US" sz="1800" spc="-1" strike="noStrike">
                <a:solidFill>
                  <a:srgbClr val="262626"/>
                </a:solidFill>
                <a:latin typeface="Calibri"/>
                <a:ea typeface="Noto Sans CJK SC"/>
              </a:rPr>
              <a:t>(missing values should be indicated using </a:t>
            </a:r>
            <a:r>
              <a:rPr b="0" lang="en-US" sz="1800" spc="-1" strike="noStrike">
                <a:solidFill>
                  <a:srgbClr val="4f81bd"/>
                </a:solidFill>
                <a:latin typeface="Calibri"/>
                <a:ea typeface="Noto Sans CJK SC"/>
              </a:rPr>
              <a:t>NA</a:t>
            </a:r>
            <a:r>
              <a:rPr b="0" lang="en-US" sz="1800" spc="-1" strike="noStrike">
                <a:solidFill>
                  <a:srgbClr val="262626"/>
                </a:solidFill>
                <a:latin typeface="Calibri"/>
                <a:ea typeface="Noto Sans CJK SC"/>
              </a:rPr>
              <a:t>) </a:t>
            </a:r>
            <a:endParaRPr b="0" lang="en-US" sz="1800" spc="-1" strike="noStrike">
              <a:latin typeface="Arial"/>
            </a:endParaRPr>
          </a:p>
          <a:p>
            <a:pPr lvl="1" marL="723960" indent="-450720">
              <a:lnSpc>
                <a:spcPct val="100000"/>
              </a:lnSpc>
              <a:spcBef>
                <a:spcPts val="479"/>
              </a:spcBef>
              <a:buClr>
                <a:srgbClr val="262626"/>
              </a:buClr>
              <a:buFont typeface="StarSymbol"/>
              <a:buAutoNum type="arabicPeriod"/>
            </a:pPr>
            <a:r>
              <a:rPr b="0" lang="en-US" sz="1800" spc="-1" strike="noStrike">
                <a:solidFill>
                  <a:srgbClr val="262626"/>
                </a:solidFill>
                <a:latin typeface="Calibri"/>
                <a:ea typeface="Noto Sans CJK SC"/>
              </a:rPr>
              <a:t>Items must be </a:t>
            </a:r>
            <a:r>
              <a:rPr b="0" lang="en-US" sz="1800" spc="-1" strike="noStrike">
                <a:solidFill>
                  <a:srgbClr val="4f81bd"/>
                </a:solidFill>
                <a:latin typeface="Calibri"/>
                <a:ea typeface="Noto Sans CJK SC"/>
              </a:rPr>
              <a:t>separated by the same separator symbol</a:t>
            </a:r>
            <a:endParaRPr b="0" lang="en-US" sz="1800" spc="-1" strike="noStrike">
              <a:latin typeface="Arial"/>
            </a:endParaRPr>
          </a:p>
          <a:p>
            <a:pPr lvl="2" marL="1296000" indent="-281880">
              <a:lnSpc>
                <a:spcPct val="100000"/>
              </a:lnSpc>
              <a:spcBef>
                <a:spcPts val="850"/>
              </a:spcBef>
              <a:buClr>
                <a:srgbClr val="000000"/>
              </a:buClr>
              <a:buSzPct val="45000"/>
              <a:buFont typeface="Wingdings" charset="2"/>
              <a:buChar char=""/>
            </a:pPr>
            <a:r>
              <a:rPr b="0" lang="en-US" sz="1800" spc="-1" strike="noStrike">
                <a:solidFill>
                  <a:srgbClr val="262626"/>
                </a:solidFill>
                <a:latin typeface="Calibri"/>
                <a:ea typeface="Noto Sans CJK SC"/>
              </a:rPr>
              <a:t>(most common: </a:t>
            </a:r>
            <a:r>
              <a:rPr b="0" lang="en-US" sz="1800" spc="-1" strike="noStrike">
                <a:solidFill>
                  <a:srgbClr val="4f81bd"/>
                </a:solidFill>
                <a:latin typeface="Calibri"/>
                <a:ea typeface="Noto Sans CJK SC"/>
              </a:rPr>
              <a:t>, ; \t </a:t>
            </a:r>
            <a:r>
              <a:rPr b="0" lang="en-US" sz="1800" spc="-1" strike="noStrike">
                <a:solidFill>
                  <a:srgbClr val="262626"/>
                </a:solidFill>
                <a:latin typeface="Calibri"/>
                <a:ea typeface="Noto Sans CJK SC"/>
              </a:rPr>
              <a:t>)</a:t>
            </a: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891" name="CustomShape 2"/>
          <p:cNvSpPr/>
          <p:nvPr/>
        </p:nvSpPr>
        <p:spPr>
          <a:xfrm>
            <a:off x="258480" y="111600"/>
            <a:ext cx="7936560" cy="61416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Importing Data</a:t>
            </a:r>
            <a:endParaRPr b="0" lang="en-US" sz="4000" spc="-1" strike="noStrike">
              <a:latin typeface="Arial"/>
            </a:endParaRPr>
          </a:p>
        </p:txBody>
      </p:sp>
    </p:spTree>
  </p:cSld>
  <p:timing>
    <p:tnLst>
      <p:par>
        <p:cTn id="1576" dur="indefinite" restart="never" nodeType="tmRoot">
          <p:childTnLst>
            <p:seq>
              <p:cTn id="1577" dur="indefinite" nodeType="mainSeq">
                <p:childTnLst>
                  <p:par>
                    <p:cTn id="1578" fill="hold">
                      <p:stCondLst>
                        <p:cond delay="indefinite"/>
                      </p:stCondLst>
                      <p:childTnLst>
                        <p:par>
                          <p:cTn id="1579" fill="hold">
                            <p:stCondLst>
                              <p:cond delay="0"/>
                            </p:stCondLst>
                            <p:childTnLst>
                              <p:par>
                                <p:cTn id="1580" nodeType="clickEffect" fill="hold" presetClass="entr" presetID="1">
                                  <p:stCondLst>
                                    <p:cond delay="0"/>
                                  </p:stCondLst>
                                  <p:childTnLst>
                                    <p:set>
                                      <p:cBhvr>
                                        <p:cTn id="1581" dur="1" fill="hold">
                                          <p:stCondLst>
                                            <p:cond delay="0"/>
                                          </p:stCondLst>
                                        </p:cTn>
                                        <p:tgtEl>
                                          <p:spTgt spid="890">
                                            <p:txEl>
                                              <p:pRg st="0" end="0"/>
                                            </p:txEl>
                                          </p:spTgt>
                                        </p:tgtEl>
                                        <p:attrNameLst>
                                          <p:attrName>style.visibility</p:attrName>
                                        </p:attrNameLst>
                                      </p:cBhvr>
                                      <p:to>
                                        <p:strVal val="visible"/>
                                      </p:to>
                                    </p:set>
                                  </p:childTnLst>
                                </p:cTn>
                              </p:par>
                              <p:par>
                                <p:cTn id="1582" nodeType="withEffect" fill="hold" presetClass="entr" presetID="1">
                                  <p:stCondLst>
                                    <p:cond delay="0"/>
                                  </p:stCondLst>
                                  <p:childTnLst>
                                    <p:set>
                                      <p:cBhvr>
                                        <p:cTn id="1583" dur="1" fill="hold">
                                          <p:stCondLst>
                                            <p:cond delay="0"/>
                                          </p:stCondLst>
                                        </p:cTn>
                                        <p:tgtEl>
                                          <p:spTgt spid="890">
                                            <p:txEl>
                                              <p:pRg st="1" end="1"/>
                                            </p:txEl>
                                          </p:spTgt>
                                        </p:tgtEl>
                                        <p:attrNameLst>
                                          <p:attrName>style.visibility</p:attrName>
                                        </p:attrNameLst>
                                      </p:cBhvr>
                                      <p:to>
                                        <p:strVal val="visible"/>
                                      </p:to>
                                    </p:set>
                                  </p:childTnLst>
                                </p:cTn>
                              </p:par>
                            </p:childTnLst>
                          </p:cTn>
                        </p:par>
                      </p:childTnLst>
                    </p:cTn>
                  </p:par>
                  <p:par>
                    <p:cTn id="1584" fill="hold">
                      <p:stCondLst>
                        <p:cond delay="indefinite"/>
                      </p:stCondLst>
                      <p:childTnLst>
                        <p:par>
                          <p:cTn id="1585" fill="hold">
                            <p:stCondLst>
                              <p:cond delay="0"/>
                            </p:stCondLst>
                            <p:childTnLst>
                              <p:par>
                                <p:cTn id="1586" nodeType="clickEffect" fill="hold" presetClass="entr" presetID="1">
                                  <p:stCondLst>
                                    <p:cond delay="0"/>
                                  </p:stCondLst>
                                  <p:childTnLst>
                                    <p:set>
                                      <p:cBhvr>
                                        <p:cTn id="1587" dur="1" fill="hold">
                                          <p:stCondLst>
                                            <p:cond delay="0"/>
                                          </p:stCondLst>
                                        </p:cTn>
                                        <p:tgtEl>
                                          <p:spTgt spid="890">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2" name="CustomShape 1"/>
          <p:cNvSpPr/>
          <p:nvPr/>
        </p:nvSpPr>
        <p:spPr>
          <a:xfrm>
            <a:off x="395280" y="398160"/>
            <a:ext cx="8350560" cy="5660280"/>
          </a:xfrm>
          <a:prstGeom prst="rect">
            <a:avLst/>
          </a:prstGeom>
          <a:noFill/>
          <a:ln>
            <a:noFill/>
          </a:ln>
        </p:spPr>
        <p:style>
          <a:lnRef idx="0"/>
          <a:fillRef idx="0"/>
          <a:effectRef idx="0"/>
          <a:fontRef idx="minor"/>
        </p:style>
        <p:txBody>
          <a:bodyPr lIns="0" rIns="0" tIns="0" bIns="0"/>
          <a:p>
            <a:pPr>
              <a:lnSpc>
                <a:spcPct val="100000"/>
              </a:lnSpc>
              <a:spcBef>
                <a:spcPts val="561"/>
              </a:spcBef>
            </a:pPr>
            <a:endParaRPr b="0" lang="en-US" sz="1800" spc="-1" strike="noStrike">
              <a:latin typeface="Arial"/>
            </a:endParaRPr>
          </a:p>
          <a:p>
            <a:pPr>
              <a:lnSpc>
                <a:spcPct val="100000"/>
              </a:lnSpc>
              <a:spcBef>
                <a:spcPts val="561"/>
              </a:spcBef>
            </a:pPr>
            <a:endParaRPr b="0" lang="en-US" sz="1800" spc="-1" strike="noStrike">
              <a:latin typeface="Arial"/>
            </a:endParaRPr>
          </a:p>
          <a:p>
            <a:pPr marL="266760" indent="-260280">
              <a:lnSpc>
                <a:spcPct val="100000"/>
              </a:lnSpc>
              <a:spcBef>
                <a:spcPts val="561"/>
              </a:spcBef>
              <a:buClr>
                <a:srgbClr val="262626"/>
              </a:buClr>
              <a:buFont typeface="Arial"/>
              <a:buChar char="•"/>
            </a:pPr>
            <a:r>
              <a:rPr b="0" lang="en-US" sz="2200" spc="-1" strike="noStrike">
                <a:solidFill>
                  <a:srgbClr val="000000"/>
                </a:solidFill>
                <a:latin typeface="Calibri"/>
                <a:ea typeface="DejaVu Sans"/>
              </a:rPr>
              <a:t>Where is the file I want to import?</a:t>
            </a:r>
            <a:endParaRPr b="0" lang="en-US" sz="2200" spc="-1" strike="noStrike">
              <a:latin typeface="Arial"/>
            </a:endParaRPr>
          </a:p>
          <a:p>
            <a:pPr lvl="2" marL="648000" indent="-212760">
              <a:lnSpc>
                <a:spcPct val="100000"/>
              </a:lnSpc>
              <a:spcBef>
                <a:spcPts val="561"/>
              </a:spcBef>
              <a:buClr>
                <a:srgbClr val="000000"/>
              </a:buClr>
              <a:buSzPct val="45000"/>
              <a:buFont typeface="Wingdings" charset="2"/>
              <a:buChar char=""/>
            </a:pPr>
            <a:r>
              <a:rPr b="0" lang="en-US" sz="2200" spc="-1" strike="noStrike">
                <a:solidFill>
                  <a:srgbClr val="000000"/>
                </a:solidFill>
                <a:latin typeface="Calibri"/>
                <a:ea typeface="DejaVu Sans"/>
              </a:rPr>
              <a:t>Look for your file in the file system. </a:t>
            </a:r>
            <a:endParaRPr b="0" lang="en-US" sz="2200" spc="-1" strike="noStrike">
              <a:latin typeface="Arial"/>
            </a:endParaRPr>
          </a:p>
          <a:p>
            <a:pPr lvl="2" marL="648000" indent="-212760">
              <a:lnSpc>
                <a:spcPct val="100000"/>
              </a:lnSpc>
              <a:spcBef>
                <a:spcPts val="561"/>
              </a:spcBef>
              <a:buClr>
                <a:srgbClr val="000000"/>
              </a:buClr>
              <a:buSzPct val="45000"/>
              <a:buFont typeface="Wingdings" charset="2"/>
              <a:buChar char=""/>
            </a:pPr>
            <a:r>
              <a:rPr b="0" lang="en-US" sz="2200" spc="-1" strike="noStrike">
                <a:solidFill>
                  <a:srgbClr val="000000"/>
                </a:solidFill>
                <a:latin typeface="Calibri"/>
                <a:ea typeface="DejaVu Sans"/>
              </a:rPr>
              <a:t>Note its path: the succession of folders to access it</a:t>
            </a:r>
            <a:endParaRPr b="0" lang="en-US" sz="2200" spc="-1" strike="noStrike">
              <a:latin typeface="Arial"/>
            </a:endParaRPr>
          </a:p>
          <a:p>
            <a:pPr>
              <a:lnSpc>
                <a:spcPct val="100000"/>
              </a:lnSpc>
              <a:spcBef>
                <a:spcPts val="561"/>
              </a:spcBef>
            </a:pPr>
            <a:endParaRPr b="0" lang="en-US" sz="2200" spc="-1" strike="noStrike">
              <a:latin typeface="Arial"/>
            </a:endParaRPr>
          </a:p>
          <a:p>
            <a:pPr marL="266760" indent="-260280">
              <a:lnSpc>
                <a:spcPct val="100000"/>
              </a:lnSpc>
              <a:spcBef>
                <a:spcPts val="561"/>
              </a:spcBef>
              <a:buClr>
                <a:srgbClr val="262626"/>
              </a:buClr>
              <a:buFont typeface="Arial"/>
              <a:buChar char="•"/>
            </a:pPr>
            <a:r>
              <a:rPr b="0" lang="en-US" sz="2200" spc="-1" strike="noStrike">
                <a:solidFill>
                  <a:srgbClr val="000000"/>
                </a:solidFill>
                <a:latin typeface="Calibri"/>
                <a:ea typeface="DejaVu Sans"/>
              </a:rPr>
              <a:t>Where is my session being run (working directory)?</a:t>
            </a:r>
            <a:endParaRPr b="0" lang="en-US" sz="2200" spc="-1" strike="noStrike">
              <a:latin typeface="Arial"/>
            </a:endParaRPr>
          </a:p>
          <a:p>
            <a:pPr lvl="2" marL="648000" indent="-212760">
              <a:lnSpc>
                <a:spcPct val="100000"/>
              </a:lnSpc>
              <a:spcBef>
                <a:spcPts val="561"/>
              </a:spcBef>
              <a:buClr>
                <a:srgbClr val="000000"/>
              </a:buClr>
              <a:buSzPct val="45000"/>
              <a:buFont typeface="Wingdings" charset="2"/>
              <a:buChar char=""/>
            </a:pPr>
            <a:r>
              <a:rPr b="0" lang="en-US" sz="2200" spc="-1" strike="noStrike">
                <a:solidFill>
                  <a:srgbClr val="000000"/>
                </a:solidFill>
                <a:latin typeface="Calibri"/>
                <a:ea typeface="DejaVu Sans"/>
              </a:rPr>
              <a:t>use </a:t>
            </a:r>
            <a:r>
              <a:rPr b="1" lang="en-US" sz="2200" spc="-1" strike="noStrike">
                <a:solidFill>
                  <a:srgbClr val="3465a4"/>
                </a:solidFill>
                <a:latin typeface="Calibri"/>
                <a:ea typeface="DejaVu Sans"/>
              </a:rPr>
              <a:t>getwd()   (recommendation: should be the project directory)</a:t>
            </a:r>
            <a:endParaRPr b="0" lang="en-US" sz="2200" spc="-1" strike="noStrike">
              <a:latin typeface="Arial"/>
            </a:endParaRPr>
          </a:p>
          <a:p>
            <a:pPr>
              <a:lnSpc>
                <a:spcPct val="100000"/>
              </a:lnSpc>
              <a:spcBef>
                <a:spcPts val="561"/>
              </a:spcBef>
            </a:pPr>
            <a:endParaRPr b="0" lang="en-US" sz="2200" spc="-1" strike="noStrike">
              <a:latin typeface="Arial"/>
            </a:endParaRPr>
          </a:p>
          <a:p>
            <a:pPr>
              <a:lnSpc>
                <a:spcPct val="100000"/>
              </a:lnSpc>
              <a:spcBef>
                <a:spcPts val="561"/>
              </a:spcBef>
            </a:pPr>
            <a:endParaRPr b="0" lang="en-US" sz="2200" spc="-1" strike="noStrike">
              <a:latin typeface="Arial"/>
            </a:endParaRPr>
          </a:p>
          <a:p>
            <a:pPr>
              <a:lnSpc>
                <a:spcPct val="100000"/>
              </a:lnSpc>
              <a:spcBef>
                <a:spcPts val="561"/>
              </a:spcBef>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sp>
        <p:nvSpPr>
          <p:cNvPr id="893" name="CustomShape 2"/>
          <p:cNvSpPr/>
          <p:nvPr/>
        </p:nvSpPr>
        <p:spPr>
          <a:xfrm>
            <a:off x="258480" y="111600"/>
            <a:ext cx="8699400" cy="61416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Importing Data – the 2 questions</a:t>
            </a:r>
            <a:endParaRPr b="0" lang="en-US" sz="4000" spc="-1" strike="noStrike">
              <a:latin typeface="Arial"/>
            </a:endParaRPr>
          </a:p>
        </p:txBody>
      </p:sp>
    </p:spTree>
  </p:cSld>
  <p:timing>
    <p:tnLst>
      <p:par>
        <p:cTn id="1588" dur="indefinite" restart="never" nodeType="tmRoot">
          <p:childTnLst>
            <p:seq>
              <p:cTn id="1589" dur="indefinite" nodeType="mainSeq">
                <p:childTnLst>
                  <p:par>
                    <p:cTn id="1590" fill="hold">
                      <p:stCondLst>
                        <p:cond delay="0"/>
                      </p:stCondLst>
                      <p:childTnLst>
                        <p:par>
                          <p:cTn id="1591" fill="hold">
                            <p:stCondLst>
                              <p:cond delay="0"/>
                            </p:stCondLst>
                            <p:childTnLst>
                              <p:par>
                                <p:cTn id="1592" nodeType="withEffect" fill="hold" presetClass="entr" presetID="1">
                                  <p:stCondLst>
                                    <p:cond delay="0"/>
                                  </p:stCondLst>
                                  <p:childTnLst>
                                    <p:set>
                                      <p:cBhvr>
                                        <p:cTn id="1593" dur="1" fill="hold">
                                          <p:stCondLst>
                                            <p:cond delay="0"/>
                                          </p:stCondLst>
                                        </p:cTn>
                                        <p:tgtEl>
                                          <p:spTgt spid="892">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CustomShape 1"/>
          <p:cNvSpPr/>
          <p:nvPr/>
        </p:nvSpPr>
        <p:spPr>
          <a:xfrm>
            <a:off x="258480" y="111600"/>
            <a:ext cx="8562600" cy="6265440"/>
          </a:xfrm>
          <a:prstGeom prst="rect">
            <a:avLst/>
          </a:prstGeom>
          <a:noFill/>
          <a:ln>
            <a:noFill/>
          </a:ln>
        </p:spPr>
        <p:style>
          <a:lnRef idx="0"/>
          <a:fillRef idx="0"/>
          <a:effectRef idx="0"/>
          <a:fontRef idx="minor"/>
        </p:style>
        <p:txBody>
          <a:bodyPr lIns="0" rIns="0" tIns="0" bIns="0"/>
          <a:p>
            <a:pPr>
              <a:lnSpc>
                <a:spcPct val="100000"/>
              </a:lnSpc>
              <a:spcBef>
                <a:spcPts val="561"/>
              </a:spcBef>
            </a:pPr>
            <a:endParaRPr b="0" lang="en-US" sz="1800" spc="-1" strike="noStrike">
              <a:latin typeface="Arial"/>
            </a:endParaRPr>
          </a:p>
          <a:p>
            <a:pPr>
              <a:lnSpc>
                <a:spcPct val="100000"/>
              </a:lnSpc>
              <a:spcBef>
                <a:spcPts val="561"/>
              </a:spcBef>
            </a:pPr>
            <a:endParaRPr b="0" lang="en-US" sz="1800" spc="-1" strike="noStrike">
              <a:latin typeface="Arial"/>
            </a:endParaRPr>
          </a:p>
          <a:p>
            <a:pPr>
              <a:lnSpc>
                <a:spcPct val="100000"/>
              </a:lnSpc>
              <a:spcBef>
                <a:spcPts val="561"/>
              </a:spcBef>
            </a:pPr>
            <a:r>
              <a:rPr b="0" lang="en-US" sz="2000" spc="-1" strike="noStrike">
                <a:solidFill>
                  <a:srgbClr val="000000"/>
                </a:solidFill>
                <a:latin typeface="Arial"/>
                <a:ea typeface="DejaVu Sans"/>
              </a:rPr>
              <a:t>File paths can be specified as a string with </a:t>
            </a:r>
            <a:r>
              <a:rPr b="1" lang="en-US" sz="2000" spc="-1" strike="noStrike">
                <a:solidFill>
                  <a:srgbClr val="4e81bd"/>
                </a:solidFill>
                <a:latin typeface="Arial"/>
                <a:ea typeface="DejaVu Sans"/>
              </a:rPr>
              <a:t>'/'</a:t>
            </a:r>
            <a:r>
              <a:rPr b="0" lang="en-US" sz="2000" spc="-1" strike="noStrike">
                <a:solidFill>
                  <a:srgbClr val="000000"/>
                </a:solidFill>
                <a:latin typeface="Arial"/>
                <a:ea typeface="DejaVu Sans"/>
              </a:rPr>
              <a:t> as separator:</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"C:/Users/Leo/courses/data/snp.csv"  </a:t>
            </a: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r>
              <a:rPr b="0" lang="en-US" sz="2000" spc="-1" strike="noStrike">
                <a:solidFill>
                  <a:srgbClr val="000000"/>
                </a:solidFill>
                <a:latin typeface="Arial"/>
                <a:ea typeface="Courier New"/>
              </a:rPr>
              <a:t>Or with a little help from the function </a:t>
            </a:r>
            <a:r>
              <a:rPr b="1" lang="en-US" sz="2000" spc="-1" strike="noStrike">
                <a:solidFill>
                  <a:srgbClr val="4e81bd"/>
                </a:solidFill>
                <a:latin typeface="Arial"/>
                <a:ea typeface="Courier New"/>
              </a:rPr>
              <a:t>file.path():</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file.path("C:", "Users", "Leo", "courses", "data", "snp.csv")</a:t>
            </a:r>
            <a:endParaRPr b="0" lang="en-US" sz="1800" spc="-1" strike="noStrike">
              <a:latin typeface="Arial"/>
            </a:endParaRPr>
          </a:p>
          <a:p>
            <a:pPr>
              <a:lnSpc>
                <a:spcPct val="100000"/>
              </a:lnSpc>
              <a:spcBef>
                <a:spcPts val="561"/>
              </a:spcBef>
            </a:pPr>
            <a:endParaRPr b="0" lang="en-US" sz="1800" spc="-1" strike="noStrike">
              <a:latin typeface="Arial"/>
            </a:endParaRPr>
          </a:p>
        </p:txBody>
      </p:sp>
      <p:sp>
        <p:nvSpPr>
          <p:cNvPr id="895" name="CustomShape 2"/>
          <p:cNvSpPr/>
          <p:nvPr/>
        </p:nvSpPr>
        <p:spPr>
          <a:xfrm>
            <a:off x="258480" y="111600"/>
            <a:ext cx="8699400" cy="61416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File Paths in R</a:t>
            </a:r>
            <a:endParaRPr b="0" lang="en-US" sz="4000" spc="-1" strike="noStrike">
              <a:latin typeface="Arial"/>
            </a:endParaRPr>
          </a:p>
        </p:txBody>
      </p:sp>
      <p:sp>
        <p:nvSpPr>
          <p:cNvPr id="896" name="CustomShape 3"/>
          <p:cNvSpPr/>
          <p:nvPr/>
        </p:nvSpPr>
        <p:spPr>
          <a:xfrm>
            <a:off x="258480" y="4270680"/>
            <a:ext cx="8226360" cy="127728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283"/>
              </a:spcBef>
              <a:spcAft>
                <a:spcPts val="283"/>
              </a:spcAft>
            </a:pPr>
            <a:r>
              <a:rPr b="0" lang="en-US" sz="2000" spc="-1" strike="noStrike">
                <a:solidFill>
                  <a:srgbClr val="ffffff"/>
                </a:solidFill>
                <a:latin typeface="Comic Sans MS"/>
                <a:ea typeface="DejaVu Sans"/>
              </a:rPr>
              <a:t>WARNINGS:</a:t>
            </a:r>
            <a:endParaRPr b="0" lang="en-US" sz="2000" spc="-1" strike="noStrike">
              <a:latin typeface="Arial"/>
            </a:endParaRPr>
          </a:p>
          <a:p>
            <a:pPr algn="ctr">
              <a:lnSpc>
                <a:spcPct val="100000"/>
              </a:lnSpc>
              <a:spcBef>
                <a:spcPts val="283"/>
              </a:spcBef>
              <a:spcAft>
                <a:spcPts val="283"/>
              </a:spcAft>
            </a:pPr>
            <a:r>
              <a:rPr b="0" lang="en-US" sz="2000" spc="-1" strike="noStrike">
                <a:solidFill>
                  <a:srgbClr val="ffffff"/>
                </a:solidFill>
                <a:latin typeface="Comic Sans MS"/>
                <a:ea typeface="DejaVu Sans"/>
              </a:rPr>
              <a:t>On Windows : replace  ‘\’ by ‘/’, </a:t>
            </a:r>
            <a:endParaRPr b="0" lang="en-US" sz="2000" spc="-1" strike="noStrike">
              <a:latin typeface="Arial"/>
            </a:endParaRPr>
          </a:p>
          <a:p>
            <a:pPr algn="ctr">
              <a:lnSpc>
                <a:spcPct val="100000"/>
              </a:lnSpc>
              <a:spcBef>
                <a:spcPts val="283"/>
              </a:spcBef>
              <a:spcAft>
                <a:spcPts val="283"/>
              </a:spcAft>
            </a:pPr>
            <a:r>
              <a:rPr b="0" lang="en-US" sz="2000" spc="-1" strike="noStrike">
                <a:solidFill>
                  <a:srgbClr val="ffffff"/>
                </a:solidFill>
                <a:latin typeface="Comic Sans MS"/>
                <a:ea typeface="DejaVu Sans"/>
              </a:rPr>
              <a:t>Escape spaces in file names : ‘  ‘ → ‘\ '</a:t>
            </a:r>
            <a:endParaRPr b="0" lang="en-US" sz="2000" spc="-1" strike="noStrike">
              <a:latin typeface="Arial"/>
            </a:endParaRPr>
          </a:p>
        </p:txBody>
      </p:sp>
    </p:spTree>
  </p:cSld>
  <p:timing>
    <p:tnLst>
      <p:par>
        <p:cTn id="1594" dur="indefinite" restart="never" nodeType="tmRoot">
          <p:childTnLst>
            <p:seq>
              <p:cTn id="1595" dur="indefinite" nodeType="mainSeq"/>
              <p:prevCondLst>
                <p:cond delay="0" evt="onPrev">
                  <p:tgtEl>
                    <p:sldTgt/>
                  </p:tgtEl>
                </p:cond>
              </p:prevCondLst>
              <p:nextCondLst>
                <p:cond delay="0" evt="onNext">
                  <p:tgtEl>
                    <p:sldTgt/>
                  </p:tgtEl>
                </p:cond>
              </p:nextCondLst>
            </p:seq>
          </p:childTnLst>
        </p:cTn>
      </p:par>
    </p:tnLst>
  </p:timing>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CustomShape 1"/>
          <p:cNvSpPr/>
          <p:nvPr/>
        </p:nvSpPr>
        <p:spPr>
          <a:xfrm>
            <a:off x="258480" y="111600"/>
            <a:ext cx="8562600" cy="6265440"/>
          </a:xfrm>
          <a:prstGeom prst="rect">
            <a:avLst/>
          </a:prstGeom>
          <a:noFill/>
          <a:ln>
            <a:noFill/>
          </a:ln>
        </p:spPr>
        <p:style>
          <a:lnRef idx="0"/>
          <a:fillRef idx="0"/>
          <a:effectRef idx="0"/>
          <a:fontRef idx="minor"/>
        </p:style>
        <p:txBody>
          <a:bodyPr lIns="0" rIns="0" tIns="0" bIns="0"/>
          <a:p>
            <a:pPr>
              <a:lnSpc>
                <a:spcPct val="100000"/>
              </a:lnSpc>
              <a:spcBef>
                <a:spcPts val="561"/>
              </a:spcBef>
            </a:pPr>
            <a:endParaRPr b="0" lang="en-US" sz="1800" spc="-1" strike="noStrike">
              <a:latin typeface="Arial"/>
            </a:endParaRPr>
          </a:p>
          <a:p>
            <a:pPr>
              <a:lnSpc>
                <a:spcPct val="100000"/>
              </a:lnSpc>
              <a:spcBef>
                <a:spcPts val="561"/>
              </a:spcBef>
            </a:pPr>
            <a:endParaRPr b="0" lang="en-US" sz="1800" spc="-1" strike="noStrike">
              <a:latin typeface="Arial"/>
            </a:endParaRPr>
          </a:p>
          <a:p>
            <a:pPr>
              <a:lnSpc>
                <a:spcPct val="100000"/>
              </a:lnSpc>
              <a:spcBef>
                <a:spcPts val="561"/>
              </a:spcBef>
            </a:pPr>
            <a:endParaRPr b="0" lang="en-US" sz="1800" spc="-1" strike="noStrike">
              <a:latin typeface="Arial"/>
            </a:endParaRPr>
          </a:p>
          <a:p>
            <a:pPr>
              <a:lnSpc>
                <a:spcPct val="100000"/>
              </a:lnSpc>
              <a:spcBef>
                <a:spcPts val="561"/>
              </a:spcBef>
            </a:pPr>
            <a:r>
              <a:rPr b="0" lang="en-US" sz="2000" spc="-1" strike="noStrike">
                <a:solidFill>
                  <a:srgbClr val="000000"/>
                </a:solidFill>
                <a:latin typeface="Arial"/>
                <a:ea typeface="DejaVu Sans"/>
              </a:rPr>
              <a:t>R understands "." and ".." for relative file paths</a:t>
            </a:r>
            <a:endParaRPr b="0" lang="en-US" sz="2000" spc="-1" strike="noStrike">
              <a:latin typeface="Arial"/>
            </a:endParaRPr>
          </a:p>
          <a:p>
            <a:pPr>
              <a:lnSpc>
                <a:spcPct val="100000"/>
              </a:lnSpc>
              <a:spcBef>
                <a:spcPts val="561"/>
              </a:spcBef>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  is the current directory (=working directory)</a:t>
            </a:r>
            <a:endParaRPr b="0" lang="en-US" sz="2000" spc="-1" strike="noStrike">
              <a:latin typeface="Arial"/>
            </a:endParaRPr>
          </a:p>
          <a:p>
            <a:pPr>
              <a:lnSpc>
                <a:spcPct val="100000"/>
              </a:lnSpc>
              <a:spcBef>
                <a:spcPts val="561"/>
              </a:spcBef>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 is the parent directory</a:t>
            </a:r>
            <a:endParaRPr b="0" lang="en-US" sz="2000" spc="-1" strike="noStrike">
              <a:latin typeface="Arial"/>
            </a:endParaRPr>
          </a:p>
          <a:p>
            <a:pPr>
              <a:lnSpc>
                <a:spcPct val="100000"/>
              </a:lnSpc>
              <a:spcBef>
                <a:spcPts val="561"/>
              </a:spcBef>
            </a:pPr>
            <a:endParaRPr b="0" lang="en-US" sz="2000" spc="-1" strike="noStrike">
              <a:latin typeface="Arial"/>
            </a:endParaRPr>
          </a:p>
          <a:p>
            <a:pPr>
              <a:lnSpc>
                <a:spcPct val="100000"/>
              </a:lnSpc>
              <a:spcBef>
                <a:spcPts val="561"/>
              </a:spcBef>
            </a:pPr>
            <a:r>
              <a:rPr b="0" lang="en-US" sz="1800" spc="-1" strike="noStrike">
                <a:solidFill>
                  <a:srgbClr val="4f81bd"/>
                </a:solidFill>
                <a:latin typeface="Lucida Console"/>
                <a:ea typeface="Courier New"/>
              </a:rPr>
              <a:t>"./data/snp.csv" </a:t>
            </a:r>
            <a:r>
              <a:rPr b="0" lang="en-US" sz="2000" spc="-1" strike="noStrike">
                <a:solidFill>
                  <a:srgbClr val="4f6228"/>
                </a:solidFill>
                <a:latin typeface="Arial"/>
                <a:ea typeface="Courier New"/>
              </a:rPr>
              <a:t># file "snps.csv" in subfolder "data" of current directory </a:t>
            </a:r>
            <a:endParaRPr b="0" lang="en-US" sz="2000" spc="-1" strike="noStrike">
              <a:latin typeface="Arial"/>
            </a:endParaRPr>
          </a:p>
          <a:p>
            <a:pPr>
              <a:lnSpc>
                <a:spcPct val="100000"/>
              </a:lnSpc>
              <a:spcBef>
                <a:spcPts val="561"/>
              </a:spcBef>
            </a:pPr>
            <a:r>
              <a:rPr b="0" lang="en-US" sz="1800" spc="-1" strike="noStrike">
                <a:solidFill>
                  <a:srgbClr val="4f81bd"/>
                </a:solidFill>
                <a:latin typeface="Lucida Console"/>
                <a:ea typeface="Courier New"/>
              </a:rPr>
              <a:t>"../../snp.csv"  </a:t>
            </a:r>
            <a:r>
              <a:rPr b="0" lang="en-US" sz="2000" spc="-1" strike="noStrike">
                <a:solidFill>
                  <a:srgbClr val="4f6228"/>
                </a:solidFill>
                <a:latin typeface="Arial"/>
                <a:ea typeface="Courier New"/>
              </a:rPr>
              <a:t># file "snps.csv", 2 levels up from current directory</a:t>
            </a:r>
            <a:endParaRPr b="0" lang="en-US" sz="2000" spc="-1" strike="noStrike">
              <a:latin typeface="Arial"/>
            </a:endParaRPr>
          </a:p>
          <a:p>
            <a:pPr>
              <a:lnSpc>
                <a:spcPct val="100000"/>
              </a:lnSpc>
              <a:spcBef>
                <a:spcPts val="561"/>
              </a:spcBef>
            </a:pPr>
            <a:endParaRPr b="0" lang="en-US" sz="2000" spc="-1" strike="noStrike">
              <a:latin typeface="Arial"/>
            </a:endParaRPr>
          </a:p>
          <a:p>
            <a:pPr>
              <a:lnSpc>
                <a:spcPct val="100000"/>
              </a:lnSpc>
              <a:spcBef>
                <a:spcPts val="561"/>
              </a:spcBef>
            </a:pPr>
            <a:r>
              <a:rPr b="0" lang="en-US" sz="2000" spc="-1" strike="noStrike">
                <a:solidFill>
                  <a:srgbClr val="000000"/>
                </a:solidFill>
                <a:latin typeface="Arial"/>
                <a:ea typeface="Courier New"/>
              </a:rPr>
              <a:t>Also works with file.path():</a:t>
            </a:r>
            <a:endParaRPr b="0" lang="en-US" sz="2000" spc="-1" strike="noStrike">
              <a:latin typeface="Arial"/>
            </a:endParaRPr>
          </a:p>
          <a:p>
            <a:pPr>
              <a:lnSpc>
                <a:spcPct val="100000"/>
              </a:lnSpc>
              <a:spcBef>
                <a:spcPts val="561"/>
              </a:spcBef>
            </a:pPr>
            <a:r>
              <a:rPr b="0" lang="en-US" sz="1800" spc="-1" strike="noStrike">
                <a:solidFill>
                  <a:srgbClr val="4f81bd"/>
                </a:solidFill>
                <a:latin typeface="Lucida Console"/>
                <a:ea typeface="Courier New"/>
              </a:rPr>
              <a:t>file.path("..", "..", "snp.csv")</a:t>
            </a:r>
            <a:endParaRPr b="0" lang="en-US" sz="1800" spc="-1" strike="noStrike">
              <a:latin typeface="Arial"/>
            </a:endParaRPr>
          </a:p>
          <a:p>
            <a:pPr>
              <a:lnSpc>
                <a:spcPct val="100000"/>
              </a:lnSpc>
              <a:spcBef>
                <a:spcPts val="561"/>
              </a:spcBef>
            </a:pPr>
            <a:endParaRPr b="0" lang="en-US" sz="1800" spc="-1" strike="noStrike">
              <a:latin typeface="Arial"/>
            </a:endParaRPr>
          </a:p>
          <a:p>
            <a:pPr>
              <a:lnSpc>
                <a:spcPct val="100000"/>
              </a:lnSpc>
              <a:spcBef>
                <a:spcPts val="561"/>
              </a:spcBef>
            </a:pPr>
            <a:r>
              <a:rPr b="0" lang="en-US" sz="2000" spc="-1" strike="noStrike">
                <a:solidFill>
                  <a:srgbClr val="000000"/>
                </a:solidFill>
                <a:latin typeface="Arial"/>
                <a:ea typeface="Courier New"/>
              </a:rPr>
              <a:t>Note: </a:t>
            </a:r>
            <a:r>
              <a:rPr b="0" lang="en-US" sz="1800" spc="-1" strike="noStrike">
                <a:solidFill>
                  <a:srgbClr val="4f81bd"/>
                </a:solidFill>
                <a:latin typeface="Lucida Console"/>
                <a:ea typeface="Courier New"/>
              </a:rPr>
              <a:t>"data/snp.csv"</a:t>
            </a:r>
            <a:r>
              <a:rPr b="0" lang="en-US" sz="2200" spc="-1" strike="noStrike">
                <a:solidFill>
                  <a:srgbClr val="000000"/>
                </a:solidFill>
                <a:latin typeface="Arial"/>
                <a:ea typeface="Courier New"/>
              </a:rPr>
              <a:t> </a:t>
            </a:r>
            <a:r>
              <a:rPr b="0" lang="en-US" sz="2000" spc="-1" strike="noStrike">
                <a:solidFill>
                  <a:srgbClr val="000000"/>
                </a:solidFill>
                <a:latin typeface="Arial"/>
                <a:ea typeface="Courier New"/>
              </a:rPr>
              <a:t>is equivalent to </a:t>
            </a:r>
            <a:r>
              <a:rPr b="0" lang="en-US" sz="1800" spc="-1" strike="noStrike">
                <a:solidFill>
                  <a:srgbClr val="4f81bd"/>
                </a:solidFill>
                <a:latin typeface="Lucida Console"/>
                <a:ea typeface="Courier New"/>
              </a:rPr>
              <a:t>"</a:t>
            </a:r>
            <a:r>
              <a:rPr b="0" lang="en-US" sz="1800" spc="-1" strike="noStrike">
                <a:solidFill>
                  <a:srgbClr val="948a54"/>
                </a:solidFill>
                <a:latin typeface="Lucida Console"/>
                <a:ea typeface="Courier New"/>
              </a:rPr>
              <a:t>./</a:t>
            </a:r>
            <a:r>
              <a:rPr b="0" lang="en-US" sz="1800" spc="-1" strike="noStrike">
                <a:solidFill>
                  <a:srgbClr val="4f81bd"/>
                </a:solidFill>
                <a:latin typeface="Lucida Console"/>
                <a:ea typeface="Courier New"/>
              </a:rPr>
              <a:t>data/snp.csv" </a:t>
            </a:r>
            <a:r>
              <a:rPr b="0" lang="en-US" sz="2000" spc="-1" strike="noStrike">
                <a:solidFill>
                  <a:srgbClr val="000000"/>
                </a:solidFill>
                <a:latin typeface="Arial"/>
                <a:ea typeface="Courier New"/>
              </a:rPr>
              <a:t>for most purposes</a:t>
            </a:r>
            <a:endParaRPr b="0" lang="en-US" sz="2000" spc="-1" strike="noStrike">
              <a:latin typeface="Arial"/>
            </a:endParaRPr>
          </a:p>
        </p:txBody>
      </p:sp>
      <p:sp>
        <p:nvSpPr>
          <p:cNvPr id="898" name="CustomShape 2"/>
          <p:cNvSpPr/>
          <p:nvPr/>
        </p:nvSpPr>
        <p:spPr>
          <a:xfrm>
            <a:off x="258480" y="111600"/>
            <a:ext cx="8699400" cy="61416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File Paths in R  - relative</a:t>
            </a:r>
            <a:endParaRPr b="0" lang="en-US" sz="4000" spc="-1" strike="noStrike">
              <a:latin typeface="Arial"/>
            </a:endParaRPr>
          </a:p>
        </p:txBody>
      </p:sp>
    </p:spTree>
  </p:cSld>
  <p:timing>
    <p:tnLst>
      <p:par>
        <p:cTn id="1596" dur="indefinite" restart="never" nodeType="tmRoot">
          <p:childTnLst>
            <p:seq>
              <p:cTn id="1597" dur="indefinite" nodeType="mainSeq"/>
              <p:prevCondLst>
                <p:cond delay="0" evt="onPrev">
                  <p:tgtEl>
                    <p:sldTgt/>
                  </p:tgtEl>
                </p:cond>
              </p:prevCondLst>
              <p:nextCondLst>
                <p:cond delay="0" evt="onNext">
                  <p:tgtEl>
                    <p:sldTgt/>
                  </p:tgtEl>
                </p:cond>
              </p:nextCondLst>
            </p:seq>
          </p:childTnLst>
        </p:cTn>
      </p:par>
    </p:tnLst>
  </p:timing>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9" name="CustomShape 1"/>
          <p:cNvSpPr/>
          <p:nvPr/>
        </p:nvSpPr>
        <p:spPr>
          <a:xfrm>
            <a:off x="395280" y="398160"/>
            <a:ext cx="8350560" cy="5925600"/>
          </a:xfrm>
          <a:prstGeom prst="rect">
            <a:avLst/>
          </a:prstGeom>
          <a:noFill/>
          <a:ln>
            <a:noFill/>
          </a:ln>
        </p:spPr>
        <p:style>
          <a:lnRef idx="0"/>
          <a:fillRef idx="0"/>
          <a:effectRef idx="0"/>
          <a:fontRef idx="minor"/>
        </p:style>
        <p:txBody>
          <a:bodyPr lIns="0" rIns="0" tIns="0" bIns="0"/>
          <a:p>
            <a:pPr>
              <a:lnSpc>
                <a:spcPct val="100000"/>
              </a:lnSpc>
              <a:spcBef>
                <a:spcPts val="561"/>
              </a:spcBef>
            </a:pPr>
            <a:endParaRPr b="0" lang="en-US" sz="1800" spc="-1" strike="noStrike">
              <a:latin typeface="Arial"/>
            </a:endParaRPr>
          </a:p>
          <a:p>
            <a:pPr>
              <a:lnSpc>
                <a:spcPct val="100000"/>
              </a:lnSpc>
              <a:spcBef>
                <a:spcPts val="561"/>
              </a:spcBef>
            </a:pPr>
            <a:r>
              <a:rPr b="0" lang="en-US" sz="2000" spc="-1" strike="noStrike">
                <a:solidFill>
                  <a:srgbClr val="000000"/>
                </a:solidFill>
                <a:latin typeface="Arial"/>
                <a:ea typeface="DejaVu Sans"/>
              </a:rPr>
              <a:t>read.table() needs to know where the file is located.</a:t>
            </a:r>
            <a:endParaRPr b="0" lang="en-US" sz="2000" spc="-1" strike="noStrike">
              <a:latin typeface="Arial"/>
            </a:endParaRPr>
          </a:p>
          <a:p>
            <a:pPr>
              <a:lnSpc>
                <a:spcPct val="100000"/>
              </a:lnSpc>
              <a:spcBef>
                <a:spcPts val="561"/>
              </a:spcBef>
            </a:pPr>
            <a:endParaRPr b="0" lang="en-US" sz="2000" spc="-1" strike="noStrike">
              <a:latin typeface="Arial"/>
            </a:endParaRPr>
          </a:p>
          <a:p>
            <a:pPr marL="343080" indent="-340560">
              <a:lnSpc>
                <a:spcPct val="100000"/>
              </a:lnSpc>
              <a:spcBef>
                <a:spcPts val="561"/>
              </a:spcBef>
              <a:buClr>
                <a:srgbClr val="000000"/>
              </a:buClr>
              <a:buFont typeface="Arial"/>
              <a:buChar char="•"/>
            </a:pPr>
            <a:r>
              <a:rPr b="1" lang="en-US" sz="2000" spc="-1" strike="noStrike">
                <a:solidFill>
                  <a:srgbClr val="000000"/>
                </a:solidFill>
                <a:latin typeface="Arial"/>
                <a:ea typeface="DejaVu Sans"/>
              </a:rPr>
              <a:t>Data file is in the working directory: </a:t>
            </a:r>
            <a:r>
              <a:rPr b="0" lang="en-US" sz="2000" spc="-1" strike="noStrike">
                <a:solidFill>
                  <a:srgbClr val="000000"/>
                </a:solidFill>
                <a:latin typeface="Arial"/>
                <a:ea typeface="DejaVu Sans"/>
              </a:rPr>
              <a:t>file name suffices.</a:t>
            </a:r>
            <a:endParaRPr b="0" lang="en-US" sz="2000" spc="-1" strike="noStrike">
              <a:latin typeface="Arial"/>
            </a:endParaRPr>
          </a:p>
          <a:p>
            <a:pPr>
              <a:lnSpc>
                <a:spcPct val="100000"/>
              </a:lnSpc>
              <a:spcBef>
                <a:spcPts val="561"/>
              </a:spcBef>
            </a:pPr>
            <a:r>
              <a:rPr b="0" lang="en-US" sz="1800" spc="-1" strike="noStrike">
                <a:solidFill>
                  <a:srgbClr val="3465a4"/>
                </a:solidFill>
                <a:latin typeface="Lucida Console"/>
                <a:ea typeface="DejaVu Sans"/>
              </a:rPr>
              <a:t>   </a:t>
            </a:r>
            <a:r>
              <a:rPr b="0" lang="en-US" sz="1800" spc="-1" strike="noStrike">
                <a:solidFill>
                  <a:srgbClr val="3465a4"/>
                </a:solidFill>
                <a:latin typeface="Lucida Console"/>
                <a:ea typeface="DejaVu Sans"/>
              </a:rPr>
              <a:t>"snp.csv"</a:t>
            </a:r>
            <a:endParaRPr b="0" lang="en-US" sz="1800" spc="-1" strike="noStrike">
              <a:latin typeface="Arial"/>
            </a:endParaRPr>
          </a:p>
          <a:p>
            <a:pPr>
              <a:lnSpc>
                <a:spcPct val="100000"/>
              </a:lnSpc>
              <a:spcBef>
                <a:spcPts val="561"/>
              </a:spcBef>
            </a:pPr>
            <a:endParaRPr b="0" lang="en-US" sz="1800" spc="-1" strike="noStrike">
              <a:latin typeface="Arial"/>
            </a:endParaRPr>
          </a:p>
          <a:p>
            <a:pPr marL="343080" indent="-340560">
              <a:lnSpc>
                <a:spcPct val="100000"/>
              </a:lnSpc>
              <a:spcBef>
                <a:spcPts val="561"/>
              </a:spcBef>
              <a:buClr>
                <a:srgbClr val="000000"/>
              </a:buClr>
              <a:buFont typeface="Arial"/>
              <a:buChar char="•"/>
            </a:pPr>
            <a:r>
              <a:rPr b="1" lang="en-US" sz="2000" spc="-1" strike="noStrike">
                <a:solidFill>
                  <a:srgbClr val="000000"/>
                </a:solidFill>
                <a:latin typeface="Arial"/>
                <a:ea typeface="DejaVu Sans"/>
              </a:rPr>
              <a:t>Data file is in a sub-folder of working directory: </a:t>
            </a:r>
            <a:r>
              <a:rPr b="0" lang="en-US" sz="2000" spc="-1" strike="noStrike">
                <a:solidFill>
                  <a:srgbClr val="000000"/>
                </a:solidFill>
                <a:latin typeface="Arial"/>
                <a:ea typeface="DejaVu Sans"/>
              </a:rPr>
              <a:t>It's easy to use a </a:t>
            </a:r>
            <a:r>
              <a:rPr b="0" lang="en-US" sz="2000" spc="-1" strike="noStrike">
                <a:solidFill>
                  <a:srgbClr val="4e81bd"/>
                </a:solidFill>
                <a:latin typeface="Arial"/>
                <a:ea typeface="DejaVu Sans"/>
              </a:rPr>
              <a:t>relative path</a:t>
            </a:r>
            <a:r>
              <a:rPr b="0" lang="en-US" sz="2000" spc="-1" strike="noStrike">
                <a:solidFill>
                  <a:srgbClr val="000000"/>
                </a:solidFill>
                <a:latin typeface="Arial"/>
                <a:ea typeface="DejaVu Sans"/>
              </a:rPr>
              <a:t>. (Great option for </a:t>
            </a:r>
            <a:r>
              <a:rPr b="0" lang="en-US" sz="2000" spc="-1" strike="noStrike">
                <a:solidFill>
                  <a:srgbClr val="4e81bd"/>
                </a:solidFill>
                <a:latin typeface="Arial"/>
                <a:ea typeface="DejaVu Sans"/>
              </a:rPr>
              <a:t>projects</a:t>
            </a:r>
            <a:r>
              <a:rPr b="0" lang="en-US" sz="2000" spc="-1" strike="noStrike">
                <a:solidFill>
                  <a:srgbClr val="000000"/>
                </a:solidFill>
                <a:latin typeface="Arial"/>
                <a:ea typeface="DejaVu Sans"/>
              </a:rPr>
              <a:t> shared with </a:t>
            </a:r>
            <a:r>
              <a:rPr b="0" lang="en-US" sz="2000" spc="-1" strike="noStrike">
                <a:solidFill>
                  <a:srgbClr val="0070c0"/>
                </a:solidFill>
                <a:latin typeface="Arial"/>
                <a:ea typeface="DejaVu Sans"/>
              </a:rPr>
              <a:t>others</a:t>
            </a:r>
            <a:r>
              <a:rPr b="0" lang="en-US" sz="2000" spc="-1" strike="noStrike">
                <a:solidFill>
                  <a:srgbClr val="000000"/>
                </a:solidFill>
                <a:latin typeface="Arial"/>
                <a:ea typeface="DejaVu Sans"/>
              </a:rPr>
              <a:t>).</a:t>
            </a:r>
            <a:endParaRPr b="0" lang="en-US" sz="2000" spc="-1" strike="noStrike">
              <a:latin typeface="Arial"/>
            </a:endParaRPr>
          </a:p>
          <a:p>
            <a:pPr>
              <a:lnSpc>
                <a:spcPct val="100000"/>
              </a:lnSpc>
              <a:spcBef>
                <a:spcPts val="561"/>
              </a:spcBef>
            </a:pPr>
            <a:r>
              <a:rPr b="0" lang="en-US" sz="1800" spc="-1" strike="noStrike">
                <a:solidFill>
                  <a:srgbClr val="3465a4"/>
                </a:solidFill>
                <a:latin typeface="Lucida Console"/>
                <a:ea typeface="DejaVu Sans"/>
              </a:rPr>
              <a:t>  </a:t>
            </a:r>
            <a:r>
              <a:rPr b="0" lang="en-US" sz="1800" spc="-1" strike="noStrike">
                <a:solidFill>
                  <a:srgbClr val="3465a4"/>
                </a:solidFill>
                <a:latin typeface="Lucida Console"/>
                <a:ea typeface="DejaVu Sans"/>
              </a:rPr>
              <a:t>data/snp.csv" or </a:t>
            </a:r>
            <a:endParaRPr b="0" lang="en-US" sz="1800" spc="-1" strike="noStrike">
              <a:latin typeface="Arial"/>
            </a:endParaRPr>
          </a:p>
          <a:p>
            <a:pPr>
              <a:lnSpc>
                <a:spcPct val="100000"/>
              </a:lnSpc>
              <a:spcBef>
                <a:spcPts val="561"/>
              </a:spcBef>
            </a:pPr>
            <a:r>
              <a:rPr b="0" lang="en-US" sz="1800" spc="-1" strike="noStrike">
                <a:solidFill>
                  <a:srgbClr val="3465a4"/>
                </a:solidFill>
                <a:latin typeface="Lucida Console"/>
                <a:ea typeface="DejaVu Sans"/>
              </a:rPr>
              <a:t>  </a:t>
            </a:r>
            <a:r>
              <a:rPr b="0" lang="en-US" sz="1800" spc="-1" strike="noStrike">
                <a:solidFill>
                  <a:srgbClr val="3465a4"/>
                </a:solidFill>
                <a:latin typeface="Lucida Console"/>
                <a:ea typeface="DejaVu Sans"/>
              </a:rPr>
              <a:t>file.path("data", "snp.csv")</a:t>
            </a:r>
            <a:endParaRPr b="0" lang="en-US" sz="1800" spc="-1" strike="noStrike">
              <a:latin typeface="Arial"/>
            </a:endParaRPr>
          </a:p>
          <a:p>
            <a:pPr>
              <a:lnSpc>
                <a:spcPct val="100000"/>
              </a:lnSpc>
              <a:spcBef>
                <a:spcPts val="561"/>
              </a:spcBef>
            </a:pPr>
            <a:endParaRPr b="0" lang="en-US" sz="1800" spc="-1" strike="noStrike">
              <a:latin typeface="Arial"/>
            </a:endParaRPr>
          </a:p>
          <a:p>
            <a:pPr marL="343080" indent="-340560">
              <a:lnSpc>
                <a:spcPct val="100000"/>
              </a:lnSpc>
              <a:spcBef>
                <a:spcPts val="561"/>
              </a:spcBef>
              <a:buClr>
                <a:srgbClr val="000000"/>
              </a:buClr>
              <a:buFont typeface="Arial"/>
              <a:buChar char="•"/>
            </a:pPr>
            <a:r>
              <a:rPr b="1" lang="en-US" sz="2000" spc="-1" strike="noStrike">
                <a:solidFill>
                  <a:srgbClr val="000000"/>
                </a:solidFill>
                <a:latin typeface="Arial"/>
                <a:ea typeface="DejaVu Sans"/>
              </a:rPr>
              <a:t>Data file is somewhere else or you are not working inside a project: </a:t>
            </a:r>
            <a:r>
              <a:rPr b="0" lang="en-US" sz="2000" spc="-1" strike="noStrike">
                <a:solidFill>
                  <a:srgbClr val="000000"/>
                </a:solidFill>
                <a:latin typeface="Arial"/>
                <a:ea typeface="DejaVu Sans"/>
              </a:rPr>
              <a:t>it's safest to use an </a:t>
            </a:r>
            <a:r>
              <a:rPr b="0" lang="en-US" sz="2000" spc="-1" strike="noStrike">
                <a:solidFill>
                  <a:srgbClr val="4e81bd"/>
                </a:solidFill>
                <a:latin typeface="Arial"/>
                <a:ea typeface="DejaVu Sans"/>
              </a:rPr>
              <a:t>absolute path </a:t>
            </a:r>
            <a:r>
              <a:rPr b="0" lang="en-US" sz="2000" spc="-1" strike="noStrike">
                <a:solidFill>
                  <a:srgbClr val="000000"/>
                </a:solidFill>
                <a:latin typeface="Arial"/>
                <a:ea typeface="DejaVu Sans"/>
              </a:rPr>
              <a:t>(but can be more painful to specify!). </a:t>
            </a:r>
            <a:endParaRPr b="0" lang="en-US" sz="2000" spc="-1" strike="noStrike">
              <a:latin typeface="Arial"/>
            </a:endParaRPr>
          </a:p>
          <a:p>
            <a:pPr>
              <a:lnSpc>
                <a:spcPct val="100000"/>
              </a:lnSpc>
              <a:spcBef>
                <a:spcPts val="561"/>
              </a:spcBef>
            </a:pPr>
            <a:r>
              <a:rPr b="0" lang="en-US" sz="2200" spc="-1" strike="noStrike">
                <a:solidFill>
                  <a:srgbClr val="3465a4"/>
                </a:solidFill>
                <a:latin typeface="Calibri"/>
                <a:ea typeface="DejaVu Sans"/>
              </a:rPr>
              <a:t>     </a:t>
            </a:r>
            <a:r>
              <a:rPr b="0" lang="en-US" sz="2200" spc="-1" strike="noStrike">
                <a:solidFill>
                  <a:srgbClr val="3465a4"/>
                </a:solidFill>
                <a:latin typeface="Calibri"/>
                <a:ea typeface="DejaVu Sans"/>
              </a:rPr>
              <a:t>"C:/Users/Leo/courses/data/snp.csv"  </a:t>
            </a:r>
            <a:endParaRPr b="0" lang="en-US" sz="2200" spc="-1" strike="noStrike">
              <a:latin typeface="Arial"/>
            </a:endParaRPr>
          </a:p>
          <a:p>
            <a:pPr>
              <a:lnSpc>
                <a:spcPct val="100000"/>
              </a:lnSpc>
              <a:spcBef>
                <a:spcPts val="561"/>
              </a:spcBef>
            </a:pPr>
            <a:endParaRPr b="0" lang="en-US" sz="2200" spc="-1" strike="noStrike">
              <a:latin typeface="Arial"/>
            </a:endParaRPr>
          </a:p>
          <a:p>
            <a:pPr>
              <a:lnSpc>
                <a:spcPct val="100000"/>
              </a:lnSpc>
              <a:spcBef>
                <a:spcPts val="561"/>
              </a:spcBef>
            </a:pPr>
            <a:endParaRPr b="0" lang="en-US" sz="2200" spc="-1" strike="noStrike">
              <a:latin typeface="Arial"/>
            </a:endParaRPr>
          </a:p>
          <a:p>
            <a:pPr>
              <a:lnSpc>
                <a:spcPct val="100000"/>
              </a:lnSpc>
              <a:spcBef>
                <a:spcPts val="561"/>
              </a:spcBef>
            </a:pPr>
            <a:endParaRPr b="0" lang="en-US" sz="2200" spc="-1" strike="noStrike">
              <a:latin typeface="Arial"/>
            </a:endParaRPr>
          </a:p>
          <a:p>
            <a:pPr algn="ctr">
              <a:lnSpc>
                <a:spcPct val="100000"/>
              </a:lnSpc>
              <a:spcBef>
                <a:spcPts val="561"/>
              </a:spcBef>
            </a:pPr>
            <a:endParaRPr b="0" lang="en-US" sz="2200" spc="-1" strike="noStrike">
              <a:latin typeface="Arial"/>
            </a:endParaRPr>
          </a:p>
          <a:p>
            <a:pPr>
              <a:lnSpc>
                <a:spcPct val="100000"/>
              </a:lnSpc>
              <a:spcBef>
                <a:spcPts val="561"/>
              </a:spcBef>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sp>
        <p:nvSpPr>
          <p:cNvPr id="900" name="CustomShape 2"/>
          <p:cNvSpPr/>
          <p:nvPr/>
        </p:nvSpPr>
        <p:spPr>
          <a:xfrm>
            <a:off x="258480" y="111600"/>
            <a:ext cx="8699400" cy="61416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Importing Data – File Paths </a:t>
            </a:r>
            <a:endParaRPr b="0" lang="en-US" sz="4000" spc="-1" strike="noStrike">
              <a:latin typeface="Arial"/>
            </a:endParaRPr>
          </a:p>
        </p:txBody>
      </p:sp>
    </p:spTree>
  </p:cSld>
  <p:timing>
    <p:tnLst>
      <p:par>
        <p:cTn id="1598" dur="indefinite" restart="never" nodeType="tmRoot">
          <p:childTnLst>
            <p:seq>
              <p:cTn id="1599"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6" name="CustomShape 1"/>
          <p:cNvSpPr/>
          <p:nvPr/>
        </p:nvSpPr>
        <p:spPr>
          <a:xfrm>
            <a:off x="1438200" y="2250000"/>
            <a:ext cx="6262200" cy="3739680"/>
          </a:xfrm>
          <a:prstGeom prst="rect">
            <a:avLst/>
          </a:prstGeom>
          <a:noFill/>
          <a:ln>
            <a:noFill/>
          </a:ln>
        </p:spPr>
        <p:style>
          <a:lnRef idx="0"/>
          <a:fillRef idx="0"/>
          <a:effectRef idx="0"/>
          <a:fontRef idx="minor"/>
        </p:style>
        <p:txBody>
          <a:bodyPr lIns="0" rIns="0" tIns="0" bIns="0"/>
          <a:p>
            <a:pPr marL="385920" indent="-380520">
              <a:lnSpc>
                <a:spcPct val="100000"/>
              </a:lnSpc>
              <a:spcBef>
                <a:spcPts val="422"/>
              </a:spcBef>
              <a:spcAft>
                <a:spcPts val="899"/>
              </a:spcAft>
              <a:buClr>
                <a:srgbClr val="262626"/>
              </a:buClr>
              <a:buFont typeface="StarSymbol"/>
              <a:buAutoNum type="alphaUcParenR"/>
            </a:pPr>
            <a:r>
              <a:rPr b="0" lang="en-US" sz="2100" spc="-1" strike="noStrike">
                <a:solidFill>
                  <a:srgbClr val="262626"/>
                </a:solidFill>
                <a:latin typeface="Calibri"/>
                <a:ea typeface="DejaVu Sans"/>
              </a:rPr>
              <a:t>None</a:t>
            </a:r>
            <a:endParaRPr b="0" lang="en-US" sz="2100" spc="-1" strike="noStrike">
              <a:latin typeface="Arial"/>
            </a:endParaRPr>
          </a:p>
          <a:p>
            <a:pPr marL="385920" indent="-380520">
              <a:lnSpc>
                <a:spcPct val="100000"/>
              </a:lnSpc>
              <a:spcBef>
                <a:spcPts val="422"/>
              </a:spcBef>
              <a:spcAft>
                <a:spcPts val="899"/>
              </a:spcAft>
              <a:buClr>
                <a:srgbClr val="262626"/>
              </a:buClr>
              <a:buFont typeface="StarSymbol"/>
              <a:buAutoNum type="alphaUcParenR"/>
            </a:pPr>
            <a:r>
              <a:rPr b="0" lang="en-US" sz="2100" spc="-1" strike="noStrike">
                <a:solidFill>
                  <a:srgbClr val="262626"/>
                </a:solidFill>
                <a:latin typeface="Calibri"/>
                <a:ea typeface="DejaVu Sans"/>
              </a:rPr>
              <a:t>Yes, but I have only notions</a:t>
            </a:r>
            <a:endParaRPr b="0" lang="en-US" sz="2100" spc="-1" strike="noStrike">
              <a:latin typeface="Arial"/>
            </a:endParaRPr>
          </a:p>
          <a:p>
            <a:pPr marL="385920" indent="-380520">
              <a:lnSpc>
                <a:spcPct val="100000"/>
              </a:lnSpc>
              <a:spcBef>
                <a:spcPts val="422"/>
              </a:spcBef>
              <a:spcAft>
                <a:spcPts val="899"/>
              </a:spcAft>
              <a:buClr>
                <a:srgbClr val="262626"/>
              </a:buClr>
              <a:buFont typeface="StarSymbol"/>
              <a:buAutoNum type="alphaUcParenR"/>
            </a:pPr>
            <a:r>
              <a:rPr b="0" lang="en-US" sz="2100" spc="-1" strike="noStrike">
                <a:solidFill>
                  <a:srgbClr val="262626"/>
                </a:solidFill>
                <a:latin typeface="Calibri"/>
                <a:ea typeface="DejaVu Sans"/>
              </a:rPr>
              <a:t>Yes, I work regularly with at least one other language</a:t>
            </a:r>
            <a:endParaRPr b="0" lang="en-US" sz="2100" spc="-1" strike="noStrike">
              <a:latin typeface="Arial"/>
            </a:endParaRPr>
          </a:p>
          <a:p>
            <a:pPr>
              <a:lnSpc>
                <a:spcPct val="100000"/>
              </a:lnSpc>
              <a:spcBef>
                <a:spcPts val="422"/>
              </a:spcBef>
              <a:spcAft>
                <a:spcPts val="899"/>
              </a:spcAft>
            </a:pPr>
            <a:endParaRPr b="0" lang="en-US" sz="2100" spc="-1" strike="noStrike">
              <a:latin typeface="Arial"/>
            </a:endParaRPr>
          </a:p>
        </p:txBody>
      </p:sp>
      <p:sp>
        <p:nvSpPr>
          <p:cNvPr id="587" name="CustomShape 2"/>
          <p:cNvSpPr/>
          <p:nvPr/>
        </p:nvSpPr>
        <p:spPr>
          <a:xfrm>
            <a:off x="1337040" y="974160"/>
            <a:ext cx="6453360" cy="976680"/>
          </a:xfrm>
          <a:prstGeom prst="rect">
            <a:avLst/>
          </a:prstGeom>
          <a:noFill/>
          <a:ln>
            <a:noFill/>
          </a:ln>
        </p:spPr>
        <p:style>
          <a:lnRef idx="0"/>
          <a:fillRef idx="0"/>
          <a:effectRef idx="0"/>
          <a:fontRef idx="minor"/>
        </p:style>
        <p:txBody>
          <a:bodyPr lIns="108000" rIns="0" tIns="0" bIns="0" anchor="b"/>
          <a:p>
            <a:pPr>
              <a:lnSpc>
                <a:spcPct val="90000"/>
              </a:lnSpc>
            </a:pPr>
            <a:r>
              <a:rPr b="0" lang="en-US" sz="3000" spc="-1" strike="noStrike">
                <a:solidFill>
                  <a:srgbClr val="4f81bd"/>
                </a:solidFill>
                <a:latin typeface="Calibri"/>
                <a:ea typeface="DejaVu Sans"/>
              </a:rPr>
              <a:t>Do you know other programming languages ?</a:t>
            </a:r>
            <a:endParaRPr b="0" lang="en-US" sz="30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1" name="Image 1" descr=""/>
          <p:cNvPicPr/>
          <p:nvPr/>
        </p:nvPicPr>
        <p:blipFill>
          <a:blip r:embed="rId1"/>
          <a:stretch/>
        </p:blipFill>
        <p:spPr>
          <a:xfrm>
            <a:off x="0" y="196920"/>
            <a:ext cx="5153760" cy="5178960"/>
          </a:xfrm>
          <a:prstGeom prst="rect">
            <a:avLst/>
          </a:prstGeom>
          <a:ln>
            <a:noFill/>
          </a:ln>
        </p:spPr>
      </p:pic>
      <p:sp>
        <p:nvSpPr>
          <p:cNvPr id="902" name="CustomShape 1"/>
          <p:cNvSpPr/>
          <p:nvPr/>
        </p:nvSpPr>
        <p:spPr>
          <a:xfrm>
            <a:off x="1594440" y="977400"/>
            <a:ext cx="7120800" cy="758520"/>
          </a:xfrm>
          <a:prstGeom prst="rect">
            <a:avLst/>
          </a:prstGeom>
          <a:noFill/>
          <a:ln>
            <a:noFill/>
          </a:ln>
        </p:spPr>
        <p:style>
          <a:lnRef idx="0"/>
          <a:fillRef idx="0"/>
          <a:effectRef idx="0"/>
          <a:fontRef idx="minor"/>
        </p:style>
        <p:txBody>
          <a:bodyPr lIns="90000" rIns="90000" tIns="45000" bIns="45000"/>
          <a:p>
            <a:pPr>
              <a:lnSpc>
                <a:spcPct val="100000"/>
              </a:lnSpc>
              <a:spcBef>
                <a:spcPts val="439"/>
              </a:spcBef>
            </a:pPr>
            <a:r>
              <a:rPr b="0" lang="en-US" sz="2200" spc="-1" strike="noStrike">
                <a:solidFill>
                  <a:srgbClr val="333333"/>
                </a:solidFill>
                <a:latin typeface="Arial"/>
                <a:ea typeface="DejaVu Sans"/>
              </a:rPr>
              <a:t>The file can be imported as a data frame using the functions </a:t>
            </a:r>
            <a:r>
              <a:rPr b="1" lang="en-US" sz="2200" spc="-1" strike="noStrike">
                <a:solidFill>
                  <a:srgbClr val="4f81bd"/>
                </a:solidFill>
                <a:latin typeface="Arial"/>
                <a:ea typeface="DejaVu Sans"/>
              </a:rPr>
              <a:t>read.table() or read.csv()</a:t>
            </a:r>
            <a:endParaRPr b="0" lang="en-US" sz="2200" spc="-1" strike="noStrike">
              <a:latin typeface="Arial"/>
            </a:endParaRPr>
          </a:p>
        </p:txBody>
      </p:sp>
      <p:sp>
        <p:nvSpPr>
          <p:cNvPr id="903" name="CustomShape 2"/>
          <p:cNvSpPr/>
          <p:nvPr/>
        </p:nvSpPr>
        <p:spPr>
          <a:xfrm>
            <a:off x="1636560" y="2640960"/>
            <a:ext cx="7036920" cy="2257560"/>
          </a:xfrm>
          <a:prstGeom prst="rect">
            <a:avLst/>
          </a:prstGeom>
          <a:noFill/>
          <a:ln>
            <a:noFill/>
          </a:ln>
        </p:spPr>
        <p:style>
          <a:lnRef idx="0"/>
          <a:fillRef idx="0"/>
          <a:effectRef idx="0"/>
          <a:fontRef idx="minor"/>
        </p:style>
        <p:txBody>
          <a:bodyPr lIns="90000" rIns="90000" tIns="45000" bIns="45000"/>
          <a:p>
            <a:pPr>
              <a:lnSpc>
                <a:spcPct val="100000"/>
              </a:lnSpc>
              <a:spcBef>
                <a:spcPts val="400"/>
              </a:spcBef>
            </a:pPr>
            <a:r>
              <a:rPr b="0" lang="en-US" sz="2000" spc="-1" strike="noStrike">
                <a:solidFill>
                  <a:srgbClr val="333333"/>
                </a:solidFill>
                <a:latin typeface="Arial"/>
                <a:ea typeface="DejaVu Sans"/>
              </a:rPr>
              <a:t>Use read.table()</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snps &lt;- read.table("snp.csv", header=TRUE, sep=",") </a:t>
            </a:r>
            <a:r>
              <a:rPr b="0" lang="en-US" sz="1800" spc="-1" strike="noStrike">
                <a:solidFill>
                  <a:srgbClr val="4f6228"/>
                </a:solidFill>
                <a:latin typeface="Lucida Console"/>
                <a:ea typeface="Courier New"/>
              </a:rPr>
              <a:t># we need to supply certain arguments</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400"/>
              </a:spcBef>
            </a:pPr>
            <a:r>
              <a:rPr b="0" lang="en-US" sz="2000" spc="-1" strike="noStrike">
                <a:solidFill>
                  <a:srgbClr val="333333"/>
                </a:solidFill>
                <a:latin typeface="Arial"/>
                <a:ea typeface="Courier New"/>
              </a:rPr>
              <a:t>Use read.csv()</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snps &lt;- read.csv("snp.csv") </a:t>
            </a:r>
            <a:r>
              <a:rPr b="0" lang="en-US" sz="1800" spc="-1" strike="noStrike">
                <a:solidFill>
                  <a:srgbClr val="4f6228"/>
                </a:solidFill>
                <a:latin typeface="Lucida Console"/>
                <a:ea typeface="Courier New"/>
              </a:rPr>
              <a:t># arguments can be omitted since function is adapted to reading .csv</a:t>
            </a:r>
            <a:endParaRPr b="0" lang="en-US" sz="1800" spc="-1" strike="noStrike">
              <a:latin typeface="Arial"/>
            </a:endParaRPr>
          </a:p>
        </p:txBody>
      </p:sp>
      <p:sp>
        <p:nvSpPr>
          <p:cNvPr id="904" name="CustomShape 3"/>
          <p:cNvSpPr/>
          <p:nvPr/>
        </p:nvSpPr>
        <p:spPr>
          <a:xfrm>
            <a:off x="473760" y="5628960"/>
            <a:ext cx="8226360" cy="80352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283"/>
              </a:spcBef>
              <a:spcAft>
                <a:spcPts val="283"/>
              </a:spcAft>
            </a:pPr>
            <a:r>
              <a:rPr b="1" lang="en-US" sz="2000" spc="-1" strike="noStrike">
                <a:solidFill>
                  <a:srgbClr val="ffffff"/>
                </a:solidFill>
                <a:latin typeface="Comic Sans MS"/>
                <a:ea typeface="DejaVu Sans"/>
              </a:rPr>
              <a:t>ON PRACTICE:</a:t>
            </a:r>
            <a:endParaRPr b="0" lang="en-US" sz="2000" spc="-1" strike="noStrike">
              <a:latin typeface="Arial"/>
            </a:endParaRPr>
          </a:p>
          <a:p>
            <a:pPr algn="ctr">
              <a:lnSpc>
                <a:spcPct val="100000"/>
              </a:lnSpc>
              <a:spcBef>
                <a:spcPts val="283"/>
              </a:spcBef>
              <a:spcAft>
                <a:spcPts val="283"/>
              </a:spcAft>
            </a:pPr>
            <a:r>
              <a:rPr b="0" lang="en-US" sz="2000" spc="-1" strike="noStrike">
                <a:solidFill>
                  <a:srgbClr val="ffffff"/>
                </a:solidFill>
                <a:latin typeface="Comic Sans MS"/>
                <a:ea typeface="DejaVu Sans"/>
              </a:rPr>
              <a:t>Both are valid, use the one you can remember</a:t>
            </a:r>
            <a:endParaRPr b="0" lang="en-US" sz="2000" spc="-1" strike="noStrike">
              <a:latin typeface="Arial"/>
            </a:endParaRPr>
          </a:p>
        </p:txBody>
      </p:sp>
    </p:spTree>
  </p:cSld>
  <p:timing>
    <p:tnLst>
      <p:par>
        <p:cTn id="1600" dur="indefinite" restart="never" nodeType="tmRoot">
          <p:childTnLst>
            <p:seq>
              <p:cTn id="1601" dur="indefinite" nodeType="mainSeq">
                <p:childTnLst>
                  <p:par>
                    <p:cTn id="1602" fill="hold">
                      <p:stCondLst>
                        <p:cond delay="indefinite"/>
                      </p:stCondLst>
                      <p:childTnLst>
                        <p:par>
                          <p:cTn id="1603" fill="hold">
                            <p:stCondLst>
                              <p:cond delay="0"/>
                            </p:stCondLst>
                            <p:childTnLst>
                              <p:par>
                                <p:cTn id="1604" nodeType="clickEffect" fill="hold" presetClass="entr" presetID="1">
                                  <p:stCondLst>
                                    <p:cond delay="0"/>
                                  </p:stCondLst>
                                  <p:childTnLst>
                                    <p:set>
                                      <p:cBhvr>
                                        <p:cTn id="1605" dur="1" fill="hold">
                                          <p:stCondLst>
                                            <p:cond delay="0"/>
                                          </p:stCondLst>
                                        </p:cTn>
                                        <p:tgtEl>
                                          <p:spTgt spid="902">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5" name="CustomShape 1"/>
          <p:cNvSpPr/>
          <p:nvPr/>
        </p:nvSpPr>
        <p:spPr>
          <a:xfrm>
            <a:off x="393480" y="758160"/>
            <a:ext cx="8656920" cy="5591520"/>
          </a:xfrm>
          <a:prstGeom prst="rect">
            <a:avLst/>
          </a:prstGeom>
          <a:noFill/>
          <a:ln>
            <a:noFill/>
          </a:ln>
        </p:spPr>
        <p:style>
          <a:lnRef idx="0"/>
          <a:fillRef idx="0"/>
          <a:effectRef idx="0"/>
          <a:fontRef idx="minor"/>
        </p:style>
        <p:txBody>
          <a:bodyPr lIns="0" rIns="0" tIns="0" bIns="0"/>
          <a:p>
            <a:pPr marL="266760" indent="-264240">
              <a:lnSpc>
                <a:spcPct val="100000"/>
              </a:lnSpc>
              <a:spcBef>
                <a:spcPts val="1417"/>
              </a:spcBef>
              <a:buClr>
                <a:srgbClr val="262626"/>
              </a:buClr>
              <a:buFont typeface="Arial"/>
              <a:buChar char="•"/>
            </a:pPr>
            <a:r>
              <a:rPr b="0" lang="en-US" sz="2000" spc="-1" strike="noStrike">
                <a:solidFill>
                  <a:srgbClr val="262626"/>
                </a:solidFill>
                <a:latin typeface="Calibri"/>
                <a:ea typeface="DejaVu Sans"/>
              </a:rPr>
              <a:t>Important optional arguments of </a:t>
            </a:r>
            <a:r>
              <a:rPr b="1" lang="en-US" sz="2000" spc="-1" strike="noStrike">
                <a:solidFill>
                  <a:srgbClr val="4f81bd"/>
                </a:solidFill>
                <a:latin typeface="Calibri"/>
                <a:ea typeface="DejaVu Sans"/>
              </a:rPr>
              <a:t>read.table(), read.csv(), read.delim()</a:t>
            </a:r>
            <a:r>
              <a:rPr b="0" lang="en-US" sz="2000" spc="-1" strike="noStrike">
                <a:solidFill>
                  <a:srgbClr val="262626"/>
                </a:solidFill>
                <a:latin typeface="Calibri"/>
                <a:ea typeface="DejaVu Sans"/>
              </a:rPr>
              <a:t> (check ?read.table for more):</a:t>
            </a:r>
            <a:endParaRPr b="0" lang="en-US" sz="2000" spc="-1" strike="noStrike">
              <a:latin typeface="Arial"/>
            </a:endParaRPr>
          </a:p>
          <a:p>
            <a:pPr lvl="1" marL="449280" indent="-180000">
              <a:lnSpc>
                <a:spcPct val="100000"/>
              </a:lnSpc>
              <a:spcBef>
                <a:spcPts val="400"/>
              </a:spcBef>
              <a:buClr>
                <a:srgbClr val="262626"/>
              </a:buClr>
              <a:buFont typeface="Arial"/>
              <a:buChar char="•"/>
            </a:pPr>
            <a:r>
              <a:rPr b="1" lang="en-US" sz="2000" spc="-1" strike="noStrike">
                <a:solidFill>
                  <a:srgbClr val="000000"/>
                </a:solidFill>
                <a:latin typeface="Calibri"/>
                <a:ea typeface="DejaVu Sans"/>
              </a:rPr>
              <a:t>header :</a:t>
            </a:r>
            <a:r>
              <a:rPr b="0" lang="en-US" sz="2000" spc="-1" strike="noStrike">
                <a:solidFill>
                  <a:srgbClr val="000000"/>
                </a:solidFill>
                <a:latin typeface="Calibri"/>
                <a:ea typeface="DejaVu Sans"/>
              </a:rPr>
              <a:t> TRUE/FALSE → </a:t>
            </a:r>
            <a:r>
              <a:rPr b="0" lang="en-US" sz="2000" spc="-1" strike="noStrike">
                <a:solidFill>
                  <a:srgbClr val="262626"/>
                </a:solidFill>
                <a:latin typeface="Calibri"/>
                <a:ea typeface="DejaVu Sans"/>
              </a:rPr>
              <a:t>whether the file contains </a:t>
            </a:r>
            <a:r>
              <a:rPr b="0" lang="en-US" sz="2000" spc="-1" strike="noStrike">
                <a:solidFill>
                  <a:srgbClr val="4e81bd"/>
                </a:solidFill>
                <a:latin typeface="Calibri"/>
                <a:ea typeface="DejaVu Sans"/>
              </a:rPr>
              <a:t>column names </a:t>
            </a:r>
            <a:r>
              <a:rPr b="0" lang="en-US" sz="2000" spc="-1" strike="noStrike">
                <a:solidFill>
                  <a:srgbClr val="262626"/>
                </a:solidFill>
                <a:latin typeface="Calibri"/>
                <a:ea typeface="DejaVu Sans"/>
              </a:rPr>
              <a:t>on the first line. </a:t>
            </a:r>
            <a:r>
              <a:rPr b="0" lang="en-US" sz="2000" spc="-1" strike="noStrike">
                <a:solidFill>
                  <a:srgbClr val="ff0000"/>
                </a:solidFill>
                <a:latin typeface="Calibri"/>
                <a:ea typeface="DejaVu Sans"/>
              </a:rPr>
              <a:t>Default in read.table() </a:t>
            </a:r>
            <a:r>
              <a:rPr b="0" lang="en-US" sz="2000" spc="-1" strike="noStrike">
                <a:solidFill>
                  <a:srgbClr val="000000"/>
                </a:solidFill>
                <a:latin typeface="Calibri"/>
                <a:ea typeface="DejaVu Sans"/>
              </a:rPr>
              <a:t>is</a:t>
            </a:r>
            <a:r>
              <a:rPr b="0" lang="en-US" sz="2000" spc="-1" strike="noStrike">
                <a:solidFill>
                  <a:srgbClr val="ff0000"/>
                </a:solidFill>
                <a:latin typeface="Calibri"/>
                <a:ea typeface="DejaVu Sans"/>
              </a:rPr>
              <a:t> </a:t>
            </a:r>
            <a:r>
              <a:rPr b="0" lang="en-US" sz="2000" spc="-1" strike="noStrike">
                <a:solidFill>
                  <a:srgbClr val="000000"/>
                </a:solidFill>
                <a:latin typeface="Calibri"/>
                <a:ea typeface="DejaVu Sans"/>
              </a:rPr>
              <a:t>FALSE</a:t>
            </a:r>
            <a:r>
              <a:rPr b="0" lang="en-US" sz="2000" spc="-1" strike="noStrike">
                <a:solidFill>
                  <a:srgbClr val="ff0000"/>
                </a:solidFill>
                <a:latin typeface="Calibri"/>
                <a:ea typeface="DejaVu Sans"/>
              </a:rPr>
              <a:t>. </a:t>
            </a: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ff0000"/>
                </a:solidFill>
                <a:latin typeface="Calibri"/>
                <a:ea typeface="DejaVu Sans"/>
              </a:rPr>
              <a:t>Default in read.csv() </a:t>
            </a:r>
            <a:r>
              <a:rPr b="0" lang="en-US" sz="2000" spc="-1" strike="noStrike">
                <a:solidFill>
                  <a:srgbClr val="000000"/>
                </a:solidFill>
                <a:latin typeface="Calibri"/>
                <a:ea typeface="DejaVu Sans"/>
              </a:rPr>
              <a:t>and</a:t>
            </a:r>
            <a:r>
              <a:rPr b="0" lang="en-US" sz="2000" spc="-1" strike="noStrike">
                <a:solidFill>
                  <a:srgbClr val="ff0000"/>
                </a:solidFill>
                <a:latin typeface="Calibri"/>
                <a:ea typeface="DejaVu Sans"/>
              </a:rPr>
              <a:t> read.delim() </a:t>
            </a:r>
            <a:r>
              <a:rPr b="0" lang="en-US" sz="2000" spc="-1" strike="noStrike">
                <a:solidFill>
                  <a:srgbClr val="000000"/>
                </a:solidFill>
                <a:latin typeface="Calibri"/>
                <a:ea typeface="DejaVu Sans"/>
              </a:rPr>
              <a:t>is TRUE.</a:t>
            </a:r>
            <a:endParaRPr b="0" lang="en-US" sz="2000" spc="-1" strike="noStrike">
              <a:latin typeface="Arial"/>
            </a:endParaRPr>
          </a:p>
          <a:p>
            <a:pPr>
              <a:lnSpc>
                <a:spcPct val="100000"/>
              </a:lnSpc>
              <a:spcBef>
                <a:spcPts val="1134"/>
              </a:spcBef>
            </a:pPr>
            <a:endParaRPr b="0" lang="en-US" sz="2000" spc="-1" strike="noStrike">
              <a:latin typeface="Arial"/>
            </a:endParaRPr>
          </a:p>
          <a:p>
            <a:pPr lvl="1" marL="449280" indent="-180000">
              <a:lnSpc>
                <a:spcPct val="100000"/>
              </a:lnSpc>
              <a:spcBef>
                <a:spcPts val="400"/>
              </a:spcBef>
              <a:buClr>
                <a:srgbClr val="262626"/>
              </a:buClr>
              <a:buFont typeface="Arial"/>
              <a:buChar char="•"/>
            </a:pPr>
            <a:r>
              <a:rPr b="1" lang="en-US" sz="2000" spc="-1" strike="noStrike">
                <a:solidFill>
                  <a:srgbClr val="000000"/>
                </a:solidFill>
                <a:latin typeface="Calibri"/>
                <a:ea typeface="DejaVu Sans"/>
              </a:rPr>
              <a:t>sep</a:t>
            </a:r>
            <a:r>
              <a:rPr b="0" lang="en-US" sz="2000" spc="-1" strike="noStrike">
                <a:solidFill>
                  <a:srgbClr val="262626"/>
                </a:solidFill>
                <a:latin typeface="Calibri"/>
                <a:ea typeface="DejaVu Sans"/>
              </a:rPr>
              <a:t> allows to specify </a:t>
            </a:r>
            <a:r>
              <a:rPr b="0" lang="en-US" sz="2000" spc="-1" strike="noStrike">
                <a:solidFill>
                  <a:srgbClr val="4f81bd"/>
                </a:solidFill>
                <a:latin typeface="Calibri"/>
                <a:ea typeface="DejaVu Sans"/>
              </a:rPr>
              <a:t>the field separator </a:t>
            </a:r>
            <a:r>
              <a:rPr b="0" lang="en-US" sz="2000" spc="-1" strike="noStrike">
                <a:solidFill>
                  <a:srgbClr val="262626"/>
                </a:solidFill>
                <a:latin typeface="Calibri"/>
                <a:ea typeface="DejaVu Sans"/>
              </a:rPr>
              <a:t>character (e.g. "," or tab "\t"). </a:t>
            </a:r>
            <a:endParaRPr b="0" lang="en-US" sz="2000" spc="-1" strike="noStrike">
              <a:latin typeface="Arial"/>
            </a:endParaRPr>
          </a:p>
          <a:p>
            <a:pPr marL="631800">
              <a:lnSpc>
                <a:spcPct val="100000"/>
              </a:lnSpc>
              <a:spcBef>
                <a:spcPts val="400"/>
              </a:spcBef>
            </a:pPr>
            <a:r>
              <a:rPr b="0" lang="en-US" sz="2000" spc="-1" strike="noStrike">
                <a:solidFill>
                  <a:srgbClr val="ff0000"/>
                </a:solidFill>
                <a:latin typeface="Calibri"/>
                <a:ea typeface="DejaVu Sans"/>
              </a:rPr>
              <a:t>Default in read.table() </a:t>
            </a:r>
            <a:r>
              <a:rPr b="0" lang="en-US" sz="2000" spc="-1" strike="noStrike">
                <a:solidFill>
                  <a:srgbClr val="262626"/>
                </a:solidFill>
                <a:latin typeface="Calibri"/>
                <a:ea typeface="DejaVu Sans"/>
              </a:rPr>
              <a:t>is any white space characters (i.e. space, tab, newline and carriage return). </a:t>
            </a:r>
            <a:endParaRPr b="0" lang="en-US" sz="2000" spc="-1" strike="noStrike">
              <a:latin typeface="Arial"/>
            </a:endParaRPr>
          </a:p>
          <a:p>
            <a:pPr marL="631800">
              <a:lnSpc>
                <a:spcPct val="100000"/>
              </a:lnSpc>
              <a:spcBef>
                <a:spcPts val="400"/>
              </a:spcBef>
            </a:pPr>
            <a:r>
              <a:rPr b="0" lang="en-US" sz="2000" spc="-1" strike="noStrike">
                <a:solidFill>
                  <a:srgbClr val="ff0000"/>
                </a:solidFill>
                <a:latin typeface="Calibri"/>
                <a:ea typeface="DejaVu Sans"/>
              </a:rPr>
              <a:t>Default in read.csv() </a:t>
            </a:r>
            <a:r>
              <a:rPr b="0" lang="en-US" sz="2000" spc="-1" strike="noStrike">
                <a:solidFill>
                  <a:srgbClr val="262626"/>
                </a:solidFill>
                <a:latin typeface="Calibri"/>
                <a:ea typeface="DejaVu Sans"/>
              </a:rPr>
              <a:t>is comma. </a:t>
            </a:r>
            <a:r>
              <a:rPr b="0" lang="en-US" sz="2000" spc="-1" strike="noStrike">
                <a:solidFill>
                  <a:srgbClr val="ff0000"/>
                </a:solidFill>
                <a:latin typeface="Calibri"/>
                <a:ea typeface="DejaVu Sans"/>
              </a:rPr>
              <a:t>Default in read.delim() </a:t>
            </a:r>
            <a:r>
              <a:rPr b="0" lang="en-US" sz="2000" spc="-1" strike="noStrike">
                <a:solidFill>
                  <a:srgbClr val="262626"/>
                </a:solidFill>
                <a:latin typeface="Calibri"/>
                <a:ea typeface="DejaVu Sans"/>
              </a:rPr>
              <a:t>is tab.</a:t>
            </a:r>
            <a:endParaRPr b="0" lang="en-US" sz="2000" spc="-1" strike="noStrike">
              <a:latin typeface="Arial"/>
            </a:endParaRPr>
          </a:p>
          <a:p>
            <a:pPr marL="631800">
              <a:lnSpc>
                <a:spcPct val="100000"/>
              </a:lnSpc>
              <a:spcBef>
                <a:spcPts val="400"/>
              </a:spcBef>
            </a:pPr>
            <a:endParaRPr b="0" lang="en-US" sz="2000" spc="-1" strike="noStrike">
              <a:latin typeface="Arial"/>
            </a:endParaRPr>
          </a:p>
          <a:p>
            <a:pPr lvl="1" marL="449280" indent="-180000">
              <a:lnSpc>
                <a:spcPct val="100000"/>
              </a:lnSpc>
              <a:spcBef>
                <a:spcPts val="1134"/>
              </a:spcBef>
              <a:buClr>
                <a:srgbClr val="262626"/>
              </a:buClr>
              <a:buFont typeface="Arial"/>
              <a:buChar char="•"/>
            </a:pPr>
            <a:r>
              <a:rPr b="1" lang="en-US" sz="2000" spc="-1" strike="noStrike">
                <a:solidFill>
                  <a:srgbClr val="262626"/>
                </a:solidFill>
                <a:latin typeface="Calibri"/>
                <a:ea typeface="DejaVu Sans"/>
              </a:rPr>
              <a:t>colClasses </a:t>
            </a:r>
            <a:r>
              <a:rPr b="0" lang="en-US" sz="2000" spc="-1" strike="noStrike">
                <a:solidFill>
                  <a:srgbClr val="262626"/>
                </a:solidFill>
                <a:latin typeface="Calibri"/>
                <a:ea typeface="DejaVu Sans"/>
              </a:rPr>
              <a:t>: manually setting each variable data type</a:t>
            </a:r>
            <a:endParaRPr b="0" lang="en-US" sz="2000" spc="-1" strike="noStrike">
              <a:latin typeface="Arial"/>
            </a:endParaRPr>
          </a:p>
          <a:p>
            <a:pPr>
              <a:lnSpc>
                <a:spcPct val="100000"/>
              </a:lnSpc>
              <a:spcBef>
                <a:spcPts val="1134"/>
              </a:spcBef>
            </a:pPr>
            <a:endParaRPr b="0" lang="en-US" sz="2000" spc="-1" strike="noStrike">
              <a:latin typeface="Arial"/>
            </a:endParaRPr>
          </a:p>
        </p:txBody>
      </p:sp>
      <p:sp>
        <p:nvSpPr>
          <p:cNvPr id="906" name="CustomShape 2"/>
          <p:cNvSpPr/>
          <p:nvPr/>
        </p:nvSpPr>
        <p:spPr>
          <a:xfrm>
            <a:off x="258480" y="111600"/>
            <a:ext cx="7940520" cy="61812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Importing Data</a:t>
            </a:r>
            <a:endParaRPr b="0" lang="en-US" sz="2800" spc="-1" strike="noStrike">
              <a:latin typeface="Arial"/>
            </a:endParaRPr>
          </a:p>
        </p:txBody>
      </p:sp>
      <p:sp>
        <p:nvSpPr>
          <p:cNvPr id="907" name="CustomShape 3"/>
          <p:cNvSpPr/>
          <p:nvPr/>
        </p:nvSpPr>
        <p:spPr>
          <a:xfrm>
            <a:off x="473760" y="5664960"/>
            <a:ext cx="8226360" cy="80352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283"/>
              </a:spcBef>
              <a:spcAft>
                <a:spcPts val="283"/>
              </a:spcAft>
            </a:pPr>
            <a:r>
              <a:rPr b="1" lang="en-US" sz="2000" spc="-1" strike="noStrike">
                <a:solidFill>
                  <a:srgbClr val="ffffff"/>
                </a:solidFill>
                <a:latin typeface="Comic Sans MS"/>
                <a:ea typeface="DejaVu Sans"/>
              </a:rPr>
              <a:t>ON PRACTICE:</a:t>
            </a:r>
            <a:endParaRPr b="0" lang="en-US" sz="2000" spc="-1" strike="noStrike">
              <a:latin typeface="Arial"/>
            </a:endParaRPr>
          </a:p>
          <a:p>
            <a:pPr algn="ctr">
              <a:lnSpc>
                <a:spcPct val="100000"/>
              </a:lnSpc>
              <a:spcBef>
                <a:spcPts val="283"/>
              </a:spcBef>
              <a:spcAft>
                <a:spcPts val="283"/>
              </a:spcAft>
            </a:pPr>
            <a:r>
              <a:rPr b="0" lang="en-US" sz="2000" spc="-1" strike="noStrike">
                <a:solidFill>
                  <a:srgbClr val="ffffff"/>
                </a:solidFill>
                <a:latin typeface="Comic Sans MS"/>
                <a:ea typeface="DejaVu Sans"/>
              </a:rPr>
              <a:t>When in doubt, use </a:t>
            </a:r>
            <a:r>
              <a:rPr b="1" lang="en-US" sz="2000" spc="-1" strike="noStrike">
                <a:solidFill>
                  <a:srgbClr val="ffffff"/>
                </a:solidFill>
                <a:latin typeface="Comic Sans MS"/>
                <a:ea typeface="DejaVu Sans"/>
              </a:rPr>
              <a:t>help(read.table)</a:t>
            </a:r>
            <a:endParaRPr b="0" lang="en-US" sz="2000" spc="-1" strike="noStrike">
              <a:latin typeface="Arial"/>
            </a:endParaRPr>
          </a:p>
        </p:txBody>
      </p:sp>
    </p:spTree>
  </p:cSld>
  <p:timing>
    <p:tnLst>
      <p:par>
        <p:cTn id="1606" dur="indefinite" restart="never" nodeType="tmRoot">
          <p:childTnLst>
            <p:seq>
              <p:cTn id="1607" dur="indefinite" nodeType="mainSeq">
                <p:childTnLst>
                  <p:par>
                    <p:cTn id="1608" fill="hold">
                      <p:stCondLst>
                        <p:cond delay="indefinite"/>
                      </p:stCondLst>
                      <p:childTnLst>
                        <p:par>
                          <p:cTn id="1609" fill="hold">
                            <p:stCondLst>
                              <p:cond delay="0"/>
                            </p:stCondLst>
                            <p:childTnLst>
                              <p:par>
                                <p:cTn id="1610" nodeType="clickEffect" fill="hold" presetClass="entr" presetID="1">
                                  <p:stCondLst>
                                    <p:cond delay="0"/>
                                  </p:stCondLst>
                                  <p:childTnLst>
                                    <p:set>
                                      <p:cBhvr>
                                        <p:cTn id="1611" dur="1" fill="hold">
                                          <p:stCondLst>
                                            <p:cond delay="0"/>
                                          </p:stCondLst>
                                        </p:cTn>
                                        <p:tgtEl>
                                          <p:spTgt spid="905">
                                            <p:txEl>
                                              <p:pRg st="0" end="0"/>
                                            </p:txEl>
                                          </p:spTgt>
                                        </p:tgtEl>
                                        <p:attrNameLst>
                                          <p:attrName>style.visibility</p:attrName>
                                        </p:attrNameLst>
                                      </p:cBhvr>
                                      <p:to>
                                        <p:strVal val="visible"/>
                                      </p:to>
                                    </p:set>
                                  </p:childTnLst>
                                </p:cTn>
                              </p:par>
                              <p:par>
                                <p:cTn id="1612" nodeType="withEffect" fill="hold" presetClass="entr" presetID="1">
                                  <p:stCondLst>
                                    <p:cond delay="0"/>
                                  </p:stCondLst>
                                  <p:childTnLst>
                                    <p:set>
                                      <p:cBhvr>
                                        <p:cTn id="1613" dur="1" fill="hold">
                                          <p:stCondLst>
                                            <p:cond delay="0"/>
                                          </p:stCondLst>
                                        </p:cTn>
                                        <p:tgtEl>
                                          <p:spTgt spid="905">
                                            <p:txEl>
                                              <p:pRg st="1" end="1"/>
                                            </p:txEl>
                                          </p:spTgt>
                                        </p:tgtEl>
                                        <p:attrNameLst>
                                          <p:attrName>style.visibility</p:attrName>
                                        </p:attrNameLst>
                                      </p:cBhvr>
                                      <p:to>
                                        <p:strVal val="visible"/>
                                      </p:to>
                                    </p:set>
                                  </p:childTnLst>
                                </p:cTn>
                              </p:par>
                              <p:par>
                                <p:cTn id="1614" nodeType="withEffect" fill="hold" presetClass="entr" presetID="1">
                                  <p:stCondLst>
                                    <p:cond delay="0"/>
                                  </p:stCondLst>
                                  <p:childTnLst>
                                    <p:set>
                                      <p:cBhvr>
                                        <p:cTn id="1615" dur="1" fill="hold">
                                          <p:stCondLst>
                                            <p:cond delay="0"/>
                                          </p:stCondLst>
                                        </p:cTn>
                                        <p:tgtEl>
                                          <p:spTgt spid="905">
                                            <p:txEl>
                                              <p:pRg st="2" end="2"/>
                                            </p:txEl>
                                          </p:spTgt>
                                        </p:tgtEl>
                                        <p:attrNameLst>
                                          <p:attrName>style.visibility</p:attrName>
                                        </p:attrNameLst>
                                      </p:cBhvr>
                                      <p:to>
                                        <p:strVal val="visible"/>
                                      </p:to>
                                    </p:set>
                                  </p:childTnLst>
                                </p:cTn>
                              </p:par>
                              <p:par>
                                <p:cTn id="1616" nodeType="withEffect" fill="hold" presetClass="entr" presetID="1">
                                  <p:stCondLst>
                                    <p:cond delay="0"/>
                                  </p:stCondLst>
                                  <p:childTnLst>
                                    <p:set>
                                      <p:cBhvr>
                                        <p:cTn id="1617" dur="1" fill="hold">
                                          <p:stCondLst>
                                            <p:cond delay="0"/>
                                          </p:stCondLst>
                                        </p:cTn>
                                        <p:tgtEl>
                                          <p:spTgt spid="905">
                                            <p:txEl>
                                              <p:pRg st="3" end="3"/>
                                            </p:txEl>
                                          </p:spTgt>
                                        </p:tgtEl>
                                        <p:attrNameLst>
                                          <p:attrName>style.visibility</p:attrName>
                                        </p:attrNameLst>
                                      </p:cBhvr>
                                      <p:to>
                                        <p:strVal val="visible"/>
                                      </p:to>
                                    </p:set>
                                  </p:childTnLst>
                                </p:cTn>
                              </p:par>
                              <p:par>
                                <p:cTn id="1618" nodeType="withEffect" fill="hold" presetClass="entr" presetID="1">
                                  <p:stCondLst>
                                    <p:cond delay="0"/>
                                  </p:stCondLst>
                                  <p:childTnLst>
                                    <p:set>
                                      <p:cBhvr>
                                        <p:cTn id="1619" dur="1" fill="hold">
                                          <p:stCondLst>
                                            <p:cond delay="0"/>
                                          </p:stCondLst>
                                        </p:cTn>
                                        <p:tgtEl>
                                          <p:spTgt spid="905">
                                            <p:txEl>
                                              <p:pRg st="4" end="4"/>
                                            </p:txEl>
                                          </p:spTgt>
                                        </p:tgtEl>
                                        <p:attrNameLst>
                                          <p:attrName>style.visibility</p:attrName>
                                        </p:attrNameLst>
                                      </p:cBhvr>
                                      <p:to>
                                        <p:strVal val="visible"/>
                                      </p:to>
                                    </p:set>
                                  </p:childTnLst>
                                </p:cTn>
                              </p:par>
                              <p:par>
                                <p:cTn id="1620" nodeType="withEffect" fill="hold" presetClass="entr" presetID="1">
                                  <p:stCondLst>
                                    <p:cond delay="0"/>
                                  </p:stCondLst>
                                  <p:childTnLst>
                                    <p:set>
                                      <p:cBhvr>
                                        <p:cTn id="1621" dur="1" fill="hold">
                                          <p:stCondLst>
                                            <p:cond delay="0"/>
                                          </p:stCondLst>
                                        </p:cTn>
                                        <p:tgtEl>
                                          <p:spTgt spid="905">
                                            <p:txEl>
                                              <p:pRg st="5" end="5"/>
                                            </p:txEl>
                                          </p:spTgt>
                                        </p:tgtEl>
                                        <p:attrNameLst>
                                          <p:attrName>style.visibility</p:attrName>
                                        </p:attrNameLst>
                                      </p:cBhvr>
                                      <p:to>
                                        <p:strVal val="visible"/>
                                      </p:to>
                                    </p:set>
                                  </p:childTnLst>
                                </p:cTn>
                              </p:par>
                              <p:par>
                                <p:cTn id="1622" nodeType="withEffect" fill="hold" presetClass="entr" presetID="1">
                                  <p:stCondLst>
                                    <p:cond delay="0"/>
                                  </p:stCondLst>
                                  <p:childTnLst>
                                    <p:set>
                                      <p:cBhvr>
                                        <p:cTn id="1623" dur="1" fill="hold">
                                          <p:stCondLst>
                                            <p:cond delay="0"/>
                                          </p:stCondLst>
                                        </p:cTn>
                                        <p:tgtEl>
                                          <p:spTgt spid="905">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08" name="CustomShape 1"/>
          <p:cNvSpPr/>
          <p:nvPr/>
        </p:nvSpPr>
        <p:spPr>
          <a:xfrm>
            <a:off x="393480" y="1010160"/>
            <a:ext cx="8354520" cy="5342400"/>
          </a:xfrm>
          <a:prstGeom prst="rect">
            <a:avLst/>
          </a:prstGeom>
          <a:noFill/>
          <a:ln>
            <a:noFill/>
          </a:ln>
        </p:spPr>
        <p:style>
          <a:lnRef idx="0"/>
          <a:fillRef idx="0"/>
          <a:effectRef idx="0"/>
          <a:fontRef idx="minor"/>
        </p:style>
        <p:txBody>
          <a:bodyPr lIns="0" rIns="0" tIns="0" bIns="0"/>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It is very important to check that </a:t>
            </a:r>
            <a:r>
              <a:rPr b="0" lang="en-US" sz="2400" spc="-1" strike="noStrike">
                <a:solidFill>
                  <a:srgbClr val="4f81bd"/>
                </a:solidFill>
                <a:latin typeface="Calibri"/>
                <a:ea typeface="DejaVu Sans"/>
              </a:rPr>
              <a:t>data you asked R to import </a:t>
            </a:r>
            <a:r>
              <a:rPr b="0" lang="en-US" sz="2400" spc="-1" strike="noStrike">
                <a:solidFill>
                  <a:srgbClr val="262626"/>
                </a:solidFill>
                <a:latin typeface="Calibri"/>
                <a:ea typeface="DejaVu Sans"/>
              </a:rPr>
              <a:t>is </a:t>
            </a:r>
            <a:r>
              <a:rPr b="0" lang="en-US" sz="2400" spc="-1" strike="noStrike">
                <a:solidFill>
                  <a:srgbClr val="4f81bd"/>
                </a:solidFill>
                <a:latin typeface="Calibri"/>
                <a:ea typeface="DejaVu Sans"/>
              </a:rPr>
              <a:t>the data you wanted.</a:t>
            </a:r>
            <a:endParaRPr b="0" lang="en-US" sz="2400" spc="-1" strike="noStrike">
              <a:latin typeface="Arial"/>
            </a:endParaRPr>
          </a:p>
          <a:p>
            <a:pPr marL="266760" indent="-264240">
              <a:lnSpc>
                <a:spcPct val="100000"/>
              </a:lnSpc>
              <a:spcBef>
                <a:spcPts val="479"/>
              </a:spcBef>
              <a:buClr>
                <a:srgbClr val="262626"/>
              </a:buClr>
              <a:buFont typeface="Arial"/>
              <a:buChar char="•"/>
            </a:pPr>
            <a:r>
              <a:rPr b="1" lang="en-US" sz="2400" spc="-1" strike="noStrike">
                <a:solidFill>
                  <a:srgbClr val="4f81bd"/>
                </a:solidFill>
                <a:latin typeface="Calibri"/>
                <a:ea typeface="DejaVu Sans"/>
              </a:rPr>
              <a:t>head() </a:t>
            </a:r>
            <a:r>
              <a:rPr b="0" lang="en-US" sz="2400" spc="-1" strike="noStrike">
                <a:solidFill>
                  <a:srgbClr val="262626"/>
                </a:solidFill>
                <a:latin typeface="Calibri"/>
                <a:ea typeface="DejaVu Sans"/>
              </a:rPr>
              <a:t>returns the first 6 lines of the data frame</a:t>
            </a:r>
            <a:endParaRPr b="0" lang="en-US" sz="2400" spc="-1" strike="noStrike">
              <a:latin typeface="Arial"/>
            </a:endParaRPr>
          </a:p>
          <a:p>
            <a:pPr marL="266760" indent="-264240">
              <a:lnSpc>
                <a:spcPct val="100000"/>
              </a:lnSpc>
              <a:spcBef>
                <a:spcPts val="479"/>
              </a:spcBef>
              <a:buClr>
                <a:srgbClr val="262626"/>
              </a:buClr>
              <a:buFont typeface="Arial"/>
              <a:buChar char="•"/>
            </a:pPr>
            <a:r>
              <a:rPr b="1" lang="en-US" sz="2400" spc="-1" strike="noStrike">
                <a:solidFill>
                  <a:srgbClr val="4f81bd"/>
                </a:solidFill>
                <a:latin typeface="Calibri"/>
                <a:ea typeface="DejaVu Sans"/>
              </a:rPr>
              <a:t>dim()</a:t>
            </a:r>
            <a:r>
              <a:rPr b="0" lang="en-US" sz="2400" spc="-1" strike="noStrike">
                <a:solidFill>
                  <a:srgbClr val="262626"/>
                </a:solidFill>
                <a:latin typeface="Calibri"/>
                <a:ea typeface="DejaVu Sans"/>
              </a:rPr>
              <a:t> returns the dimension of the data frame  </a:t>
            </a:r>
            <a:endParaRPr b="0" lang="en-US" sz="2400" spc="-1" strike="noStrike">
              <a:latin typeface="Arial"/>
            </a:endParaRPr>
          </a:p>
          <a:p>
            <a:pPr marL="266760" indent="-264240">
              <a:lnSpc>
                <a:spcPct val="100000"/>
              </a:lnSpc>
              <a:spcBef>
                <a:spcPts val="479"/>
              </a:spcBef>
              <a:buClr>
                <a:srgbClr val="262626"/>
              </a:buClr>
              <a:buFont typeface="Arial"/>
              <a:buChar char="•"/>
            </a:pPr>
            <a:r>
              <a:rPr b="1" lang="en-US" sz="2400" spc="-1" strike="noStrike">
                <a:solidFill>
                  <a:srgbClr val="4f81bd"/>
                </a:solidFill>
                <a:latin typeface="Calibri"/>
                <a:ea typeface="DejaVu Sans"/>
              </a:rPr>
              <a:t>nrow(), ncol()</a:t>
            </a:r>
            <a:r>
              <a:rPr b="0" lang="en-US" sz="2400" spc="-1" strike="noStrike">
                <a:solidFill>
                  <a:srgbClr val="262626"/>
                </a:solidFill>
                <a:latin typeface="Calibri"/>
                <a:ea typeface="DejaVu Sans"/>
              </a:rPr>
              <a:t> returns the number of row and columns</a:t>
            </a:r>
            <a:endParaRPr b="0" lang="en-US" sz="2400" spc="-1" strike="noStrike">
              <a:latin typeface="Arial"/>
            </a:endParaRPr>
          </a:p>
          <a:p>
            <a:pPr marL="266760" indent="-264240">
              <a:lnSpc>
                <a:spcPct val="100000"/>
              </a:lnSpc>
              <a:spcBef>
                <a:spcPts val="479"/>
              </a:spcBef>
              <a:buClr>
                <a:srgbClr val="262626"/>
              </a:buClr>
              <a:buFont typeface="Arial"/>
              <a:buChar char="•"/>
            </a:pPr>
            <a:r>
              <a:rPr b="1" lang="en-US" sz="2400" spc="-1" strike="noStrike">
                <a:solidFill>
                  <a:srgbClr val="4f81bd"/>
                </a:solidFill>
                <a:latin typeface="Calibri"/>
                <a:ea typeface="DejaVu Sans"/>
              </a:rPr>
              <a:t>colnames()</a:t>
            </a:r>
            <a:r>
              <a:rPr b="0" lang="en-US" sz="2400" spc="-1" strike="noStrike">
                <a:solidFill>
                  <a:srgbClr val="000090"/>
                </a:solidFill>
                <a:latin typeface="Calibri"/>
                <a:ea typeface="DejaVu Sans"/>
              </a:rPr>
              <a:t> </a:t>
            </a:r>
            <a:r>
              <a:rPr b="0" lang="en-US" sz="2400" spc="-1" strike="noStrike">
                <a:solidFill>
                  <a:srgbClr val="262626"/>
                </a:solidFill>
                <a:latin typeface="Calibri"/>
                <a:ea typeface="DejaVu Sans"/>
              </a:rPr>
              <a:t>and </a:t>
            </a:r>
            <a:r>
              <a:rPr b="1" lang="en-US" sz="2400" spc="-1" strike="noStrike">
                <a:solidFill>
                  <a:srgbClr val="4f81bd"/>
                </a:solidFill>
                <a:latin typeface="Calibri"/>
                <a:ea typeface="DejaVu Sans"/>
              </a:rPr>
              <a:t>rownames()</a:t>
            </a:r>
            <a:r>
              <a:rPr b="0" lang="en-US" sz="2400" spc="-1" strike="noStrike">
                <a:solidFill>
                  <a:srgbClr val="000090"/>
                </a:solidFill>
                <a:latin typeface="Calibri"/>
                <a:ea typeface="DejaVu Sans"/>
              </a:rPr>
              <a:t> </a:t>
            </a:r>
            <a:r>
              <a:rPr b="0" lang="en-US" sz="2400" spc="-1" strike="noStrike">
                <a:solidFill>
                  <a:srgbClr val="262626"/>
                </a:solidFill>
                <a:latin typeface="Calibri"/>
                <a:ea typeface="DejaVu Sans"/>
              </a:rPr>
              <a:t>functions return the column and row names of the data frame</a:t>
            </a:r>
            <a:endParaRPr b="0" lang="en-US" sz="2400" spc="-1" strike="noStrike">
              <a:latin typeface="Arial"/>
            </a:endParaRPr>
          </a:p>
          <a:p>
            <a:pPr marL="266760" indent="-264240">
              <a:lnSpc>
                <a:spcPct val="100000"/>
              </a:lnSpc>
              <a:spcBef>
                <a:spcPts val="479"/>
              </a:spcBef>
              <a:buClr>
                <a:srgbClr val="262626"/>
              </a:buClr>
              <a:buFont typeface="Arial"/>
              <a:buChar char="•"/>
            </a:pPr>
            <a:r>
              <a:rPr b="1" lang="en-US" sz="2400" spc="-1" strike="noStrike">
                <a:solidFill>
                  <a:srgbClr val="4f81bd"/>
                </a:solidFill>
                <a:latin typeface="Calibri"/>
                <a:ea typeface="DejaVu Sans"/>
              </a:rPr>
              <a:t>str()</a:t>
            </a:r>
            <a:r>
              <a:rPr b="0" lang="en-US" sz="2400" spc="-1" strike="noStrike">
                <a:solidFill>
                  <a:srgbClr val="262626"/>
                </a:solidFill>
                <a:latin typeface="Calibri"/>
                <a:ea typeface="DejaVu Sans"/>
              </a:rPr>
              <a:t> returns the structure of the data frame</a:t>
            </a:r>
            <a:endParaRPr b="0" lang="en-US" sz="2400" spc="-1" strike="noStrike">
              <a:latin typeface="Arial"/>
            </a:endParaRPr>
          </a:p>
          <a:p>
            <a:pPr marL="266760" indent="-264240">
              <a:lnSpc>
                <a:spcPct val="100000"/>
              </a:lnSpc>
              <a:spcBef>
                <a:spcPts val="479"/>
              </a:spcBef>
              <a:buClr>
                <a:srgbClr val="262626"/>
              </a:buClr>
              <a:buFont typeface="Arial"/>
              <a:buChar char="•"/>
            </a:pPr>
            <a:r>
              <a:rPr b="1" lang="en-US" sz="2400" spc="-1" strike="noStrike">
                <a:solidFill>
                  <a:srgbClr val="4f81bd"/>
                </a:solidFill>
                <a:latin typeface="Calibri"/>
                <a:ea typeface="DejaVu Sans"/>
              </a:rPr>
              <a:t>summary()</a:t>
            </a:r>
            <a:r>
              <a:rPr b="0" lang="en-US" sz="2400" spc="-1" strike="noStrike">
                <a:solidFill>
                  <a:srgbClr val="4f81bd"/>
                </a:solidFill>
                <a:latin typeface="Calibri"/>
                <a:ea typeface="DejaVu Sans"/>
              </a:rPr>
              <a:t> </a:t>
            </a:r>
            <a:r>
              <a:rPr b="0" lang="en-US" sz="2400" spc="-1" strike="noStrike">
                <a:solidFill>
                  <a:srgbClr val="262626"/>
                </a:solidFill>
                <a:latin typeface="Calibri"/>
                <a:ea typeface="DejaVu Sans"/>
              </a:rPr>
              <a:t>is a generic function that can be applied to many types of objects. For data frames, it returns:</a:t>
            </a:r>
            <a:endParaRPr b="0" lang="en-US" sz="24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Numeric columns: min, max, median, mean, 1</a:t>
            </a:r>
            <a:r>
              <a:rPr b="0" lang="en-US" sz="2000" spc="-1" strike="noStrike" baseline="30000">
                <a:solidFill>
                  <a:srgbClr val="262626"/>
                </a:solidFill>
                <a:latin typeface="Calibri"/>
                <a:ea typeface="DejaVu Sans"/>
              </a:rPr>
              <a:t>st</a:t>
            </a:r>
            <a:r>
              <a:rPr b="0" lang="en-US" sz="2000" spc="-1" strike="noStrike">
                <a:solidFill>
                  <a:srgbClr val="262626"/>
                </a:solidFill>
                <a:latin typeface="Calibri"/>
                <a:ea typeface="DejaVu Sans"/>
              </a:rPr>
              <a:t> and 3</a:t>
            </a:r>
            <a:r>
              <a:rPr b="0" lang="en-US" sz="2000" spc="-1" strike="noStrike" baseline="30000">
                <a:solidFill>
                  <a:srgbClr val="262626"/>
                </a:solidFill>
                <a:latin typeface="Calibri"/>
                <a:ea typeface="DejaVu Sans"/>
              </a:rPr>
              <a:t>rd</a:t>
            </a:r>
            <a:r>
              <a:rPr b="0" lang="en-US" sz="2000" spc="-1" strike="noStrike">
                <a:solidFill>
                  <a:srgbClr val="262626"/>
                </a:solidFill>
                <a:latin typeface="Calibri"/>
                <a:ea typeface="DejaVu Sans"/>
              </a:rPr>
              <a:t> quantiles.</a:t>
            </a: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Factors columns:  counts of each factor level</a:t>
            </a:r>
            <a:endParaRPr b="0" lang="en-US" sz="2000" spc="-1" strike="noStrike">
              <a:latin typeface="Arial"/>
            </a:endParaRPr>
          </a:p>
        </p:txBody>
      </p:sp>
      <p:sp>
        <p:nvSpPr>
          <p:cNvPr id="909"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Checking the imported data</a:t>
            </a:r>
            <a:endParaRPr b="0" lang="en-US" sz="2800" spc="-1" strike="noStrike">
              <a:latin typeface="Arial"/>
            </a:endParaRPr>
          </a:p>
        </p:txBody>
      </p:sp>
    </p:spTree>
  </p:cSld>
  <p:timing>
    <p:tnLst>
      <p:par>
        <p:cTn id="1624" dur="indefinite" restart="never" nodeType="tmRoot">
          <p:childTnLst>
            <p:seq>
              <p:cTn id="1625" dur="indefinite" nodeType="mainSeq">
                <p:childTnLst>
                  <p:par>
                    <p:cTn id="1626" fill="hold">
                      <p:stCondLst>
                        <p:cond delay="indefinite"/>
                      </p:stCondLst>
                      <p:childTnLst>
                        <p:par>
                          <p:cTn id="1627" fill="hold">
                            <p:stCondLst>
                              <p:cond delay="0"/>
                            </p:stCondLst>
                            <p:childTnLst>
                              <p:par>
                                <p:cTn id="1628" nodeType="clickEffect" fill="hold" presetClass="entr" presetID="1">
                                  <p:stCondLst>
                                    <p:cond delay="0"/>
                                  </p:stCondLst>
                                  <p:childTnLst>
                                    <p:set>
                                      <p:cBhvr>
                                        <p:cTn id="1629" dur="1" fill="hold">
                                          <p:stCondLst>
                                            <p:cond delay="0"/>
                                          </p:stCondLst>
                                        </p:cTn>
                                        <p:tgtEl>
                                          <p:spTgt spid="908">
                                            <p:txEl>
                                              <p:pRg st="1" end="1"/>
                                            </p:txEl>
                                          </p:spTgt>
                                        </p:tgtEl>
                                        <p:attrNameLst>
                                          <p:attrName>style.visibility</p:attrName>
                                        </p:attrNameLst>
                                      </p:cBhvr>
                                      <p:to>
                                        <p:strVal val="visible"/>
                                      </p:to>
                                    </p:set>
                                  </p:childTnLst>
                                </p:cTn>
                              </p:par>
                            </p:childTnLst>
                          </p:cTn>
                        </p:par>
                      </p:childTnLst>
                    </p:cTn>
                  </p:par>
                  <p:par>
                    <p:cTn id="1630" fill="hold">
                      <p:stCondLst>
                        <p:cond delay="indefinite"/>
                      </p:stCondLst>
                      <p:childTnLst>
                        <p:par>
                          <p:cTn id="1631" fill="hold">
                            <p:stCondLst>
                              <p:cond delay="0"/>
                            </p:stCondLst>
                            <p:childTnLst>
                              <p:par>
                                <p:cTn id="1632" nodeType="clickEffect" fill="hold" presetClass="entr" presetID="1">
                                  <p:stCondLst>
                                    <p:cond delay="0"/>
                                  </p:stCondLst>
                                  <p:childTnLst>
                                    <p:set>
                                      <p:cBhvr>
                                        <p:cTn id="1633" dur="1" fill="hold">
                                          <p:stCondLst>
                                            <p:cond delay="0"/>
                                          </p:stCondLst>
                                        </p:cTn>
                                        <p:tgtEl>
                                          <p:spTgt spid="908">
                                            <p:txEl>
                                              <p:pRg st="2" end="2"/>
                                            </p:txEl>
                                          </p:spTgt>
                                        </p:tgtEl>
                                        <p:attrNameLst>
                                          <p:attrName>style.visibility</p:attrName>
                                        </p:attrNameLst>
                                      </p:cBhvr>
                                      <p:to>
                                        <p:strVal val="visible"/>
                                      </p:to>
                                    </p:set>
                                  </p:childTnLst>
                                </p:cTn>
                              </p:par>
                            </p:childTnLst>
                          </p:cTn>
                        </p:par>
                      </p:childTnLst>
                    </p:cTn>
                  </p:par>
                  <p:par>
                    <p:cTn id="1634" fill="hold">
                      <p:stCondLst>
                        <p:cond delay="indefinite"/>
                      </p:stCondLst>
                      <p:childTnLst>
                        <p:par>
                          <p:cTn id="1635" fill="hold">
                            <p:stCondLst>
                              <p:cond delay="0"/>
                            </p:stCondLst>
                            <p:childTnLst>
                              <p:par>
                                <p:cTn id="1636" nodeType="clickEffect" fill="hold" presetClass="entr" presetID="1">
                                  <p:stCondLst>
                                    <p:cond delay="0"/>
                                  </p:stCondLst>
                                  <p:childTnLst>
                                    <p:set>
                                      <p:cBhvr>
                                        <p:cTn id="1637" dur="1" fill="hold">
                                          <p:stCondLst>
                                            <p:cond delay="0"/>
                                          </p:stCondLst>
                                        </p:cTn>
                                        <p:tgtEl>
                                          <p:spTgt spid="908">
                                            <p:txEl>
                                              <p:pRg st="3" end="3"/>
                                            </p:txEl>
                                          </p:spTgt>
                                        </p:tgtEl>
                                        <p:attrNameLst>
                                          <p:attrName>style.visibility</p:attrName>
                                        </p:attrNameLst>
                                      </p:cBhvr>
                                      <p:to>
                                        <p:strVal val="visible"/>
                                      </p:to>
                                    </p:set>
                                  </p:childTnLst>
                                </p:cTn>
                              </p:par>
                            </p:childTnLst>
                          </p:cTn>
                        </p:par>
                      </p:childTnLst>
                    </p:cTn>
                  </p:par>
                  <p:par>
                    <p:cTn id="1638" fill="hold">
                      <p:stCondLst>
                        <p:cond delay="indefinite"/>
                      </p:stCondLst>
                      <p:childTnLst>
                        <p:par>
                          <p:cTn id="1639" fill="hold">
                            <p:stCondLst>
                              <p:cond delay="0"/>
                            </p:stCondLst>
                            <p:childTnLst>
                              <p:par>
                                <p:cTn id="1640" nodeType="clickEffect" fill="hold" presetClass="entr" presetID="1">
                                  <p:stCondLst>
                                    <p:cond delay="0"/>
                                  </p:stCondLst>
                                  <p:childTnLst>
                                    <p:set>
                                      <p:cBhvr>
                                        <p:cTn id="1641" dur="1" fill="hold">
                                          <p:stCondLst>
                                            <p:cond delay="0"/>
                                          </p:stCondLst>
                                        </p:cTn>
                                        <p:tgtEl>
                                          <p:spTgt spid="908">
                                            <p:txEl>
                                              <p:pRg st="4" end="4"/>
                                            </p:txEl>
                                          </p:spTgt>
                                        </p:tgtEl>
                                        <p:attrNameLst>
                                          <p:attrName>style.visibility</p:attrName>
                                        </p:attrNameLst>
                                      </p:cBhvr>
                                      <p:to>
                                        <p:strVal val="visible"/>
                                      </p:to>
                                    </p:set>
                                  </p:childTnLst>
                                </p:cTn>
                              </p:par>
                            </p:childTnLst>
                          </p:cTn>
                        </p:par>
                      </p:childTnLst>
                    </p:cTn>
                  </p:par>
                  <p:par>
                    <p:cTn id="1642" fill="hold">
                      <p:stCondLst>
                        <p:cond delay="indefinite"/>
                      </p:stCondLst>
                      <p:childTnLst>
                        <p:par>
                          <p:cTn id="1643" fill="hold">
                            <p:stCondLst>
                              <p:cond delay="0"/>
                            </p:stCondLst>
                            <p:childTnLst>
                              <p:par>
                                <p:cTn id="1644" nodeType="clickEffect" fill="hold" presetClass="entr" presetID="1">
                                  <p:stCondLst>
                                    <p:cond delay="0"/>
                                  </p:stCondLst>
                                  <p:childTnLst>
                                    <p:set>
                                      <p:cBhvr>
                                        <p:cTn id="1645" dur="1" fill="hold">
                                          <p:stCondLst>
                                            <p:cond delay="0"/>
                                          </p:stCondLst>
                                        </p:cTn>
                                        <p:tgtEl>
                                          <p:spTgt spid="908">
                                            <p:txEl>
                                              <p:pRg st="5" end="5"/>
                                            </p:txEl>
                                          </p:spTgt>
                                        </p:tgtEl>
                                        <p:attrNameLst>
                                          <p:attrName>style.visibility</p:attrName>
                                        </p:attrNameLst>
                                      </p:cBhvr>
                                      <p:to>
                                        <p:strVal val="visible"/>
                                      </p:to>
                                    </p:set>
                                  </p:childTnLst>
                                </p:cTn>
                              </p:par>
                            </p:childTnLst>
                          </p:cTn>
                        </p:par>
                      </p:childTnLst>
                    </p:cTn>
                  </p:par>
                  <p:par>
                    <p:cTn id="1646" fill="hold">
                      <p:stCondLst>
                        <p:cond delay="indefinite"/>
                      </p:stCondLst>
                      <p:childTnLst>
                        <p:par>
                          <p:cTn id="1647" fill="hold">
                            <p:stCondLst>
                              <p:cond delay="0"/>
                            </p:stCondLst>
                            <p:childTnLst>
                              <p:par>
                                <p:cTn id="1648" nodeType="clickEffect" fill="hold" presetClass="entr" presetID="1">
                                  <p:stCondLst>
                                    <p:cond delay="0"/>
                                  </p:stCondLst>
                                  <p:childTnLst>
                                    <p:set>
                                      <p:cBhvr>
                                        <p:cTn id="1649" dur="1" fill="hold">
                                          <p:stCondLst>
                                            <p:cond delay="0"/>
                                          </p:stCondLst>
                                        </p:cTn>
                                        <p:tgtEl>
                                          <p:spTgt spid="908">
                                            <p:txEl>
                                              <p:pRg st="6" end="6"/>
                                            </p:txEl>
                                          </p:spTgt>
                                        </p:tgtEl>
                                        <p:attrNameLst>
                                          <p:attrName>style.visibility</p:attrName>
                                        </p:attrNameLst>
                                      </p:cBhvr>
                                      <p:to>
                                        <p:strVal val="visible"/>
                                      </p:to>
                                    </p:set>
                                  </p:childTnLst>
                                </p:cTn>
                              </p:par>
                            </p:childTnLst>
                          </p:cTn>
                        </p:par>
                      </p:childTnLst>
                    </p:cTn>
                  </p:par>
                  <p:par>
                    <p:cTn id="1650" fill="hold">
                      <p:stCondLst>
                        <p:cond delay="indefinite"/>
                      </p:stCondLst>
                      <p:childTnLst>
                        <p:par>
                          <p:cTn id="1651" fill="hold">
                            <p:stCondLst>
                              <p:cond delay="0"/>
                            </p:stCondLst>
                            <p:childTnLst>
                              <p:par>
                                <p:cTn id="1652" nodeType="clickEffect" fill="hold" presetClass="entr" presetID="1">
                                  <p:stCondLst>
                                    <p:cond delay="0"/>
                                  </p:stCondLst>
                                  <p:childTnLst>
                                    <p:set>
                                      <p:cBhvr>
                                        <p:cTn id="1653" dur="1" fill="hold">
                                          <p:stCondLst>
                                            <p:cond delay="0"/>
                                          </p:stCondLst>
                                        </p:cTn>
                                        <p:tgtEl>
                                          <p:spTgt spid="908">
                                            <p:txEl>
                                              <p:pRg st="7" end="7"/>
                                            </p:txEl>
                                          </p:spTgt>
                                        </p:tgtEl>
                                        <p:attrNameLst>
                                          <p:attrName>style.visibility</p:attrName>
                                        </p:attrNameLst>
                                      </p:cBhvr>
                                      <p:to>
                                        <p:strVal val="visible"/>
                                      </p:to>
                                    </p:set>
                                  </p:childTnLst>
                                </p:cTn>
                              </p:par>
                            </p:childTnLst>
                          </p:cTn>
                        </p:par>
                      </p:childTnLst>
                    </p:cTn>
                  </p:par>
                  <p:par>
                    <p:cTn id="1654" fill="hold">
                      <p:stCondLst>
                        <p:cond delay="indefinite"/>
                      </p:stCondLst>
                      <p:childTnLst>
                        <p:par>
                          <p:cTn id="1655" fill="hold">
                            <p:stCondLst>
                              <p:cond delay="0"/>
                            </p:stCondLst>
                            <p:childTnLst>
                              <p:par>
                                <p:cTn id="1656" nodeType="clickEffect" fill="hold" presetClass="entr" presetID="1">
                                  <p:stCondLst>
                                    <p:cond delay="0"/>
                                  </p:stCondLst>
                                  <p:childTnLst>
                                    <p:set>
                                      <p:cBhvr>
                                        <p:cTn id="1657" dur="1" fill="hold">
                                          <p:stCondLst>
                                            <p:cond delay="0"/>
                                          </p:stCondLst>
                                        </p:cTn>
                                        <p:tgtEl>
                                          <p:spTgt spid="908">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CustomShape 1"/>
          <p:cNvSpPr/>
          <p:nvPr/>
        </p:nvSpPr>
        <p:spPr>
          <a:xfrm>
            <a:off x="404640" y="339480"/>
            <a:ext cx="8354520" cy="6172200"/>
          </a:xfrm>
          <a:prstGeom prst="rect">
            <a:avLst/>
          </a:prstGeom>
          <a:noFill/>
          <a:ln>
            <a:noFill/>
          </a:ln>
        </p:spPr>
        <p:style>
          <a:lnRef idx="0"/>
          <a:fillRef idx="0"/>
          <a:effectRef idx="0"/>
          <a:fontRef idx="minor"/>
        </p:style>
        <p:txBody>
          <a:bodyPr lIns="0" rIns="0" tIns="0" bIns="0" anchor="ctr"/>
          <a:p>
            <a:pPr>
              <a:lnSpc>
                <a:spcPct val="100000"/>
              </a:lnSpc>
            </a:pPr>
            <a:r>
              <a:rPr b="0" lang="en-US" sz="2400" spc="-1" strike="noStrike">
                <a:solidFill>
                  <a:srgbClr val="262626"/>
                </a:solidFill>
                <a:latin typeface="Calibri"/>
                <a:ea typeface="Courier New"/>
              </a:rPr>
              <a:t>It is very important to check that </a:t>
            </a:r>
            <a:r>
              <a:rPr b="0" lang="en-US" sz="2400" spc="-1" strike="noStrike">
                <a:solidFill>
                  <a:srgbClr val="4f81bd"/>
                </a:solidFill>
                <a:latin typeface="Calibri"/>
                <a:ea typeface="Courier New"/>
              </a:rPr>
              <a:t>data you asked R to import </a:t>
            </a:r>
            <a:r>
              <a:rPr b="0" lang="en-US" sz="2400" spc="-1" strike="noStrike">
                <a:solidFill>
                  <a:srgbClr val="262626"/>
                </a:solidFill>
                <a:latin typeface="Calibri"/>
                <a:ea typeface="Courier New"/>
              </a:rPr>
              <a:t>is </a:t>
            </a:r>
            <a:r>
              <a:rPr b="0" lang="en-US" sz="2400" spc="-1" strike="noStrike">
                <a:solidFill>
                  <a:srgbClr val="4f81bd"/>
                </a:solidFill>
                <a:latin typeface="Calibri"/>
                <a:ea typeface="Courier New"/>
              </a:rPr>
              <a:t>the data you wanted.</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000" spc="-1" strike="noStrike">
                <a:solidFill>
                  <a:srgbClr val="4f81bd"/>
                </a:solidFill>
                <a:latin typeface="Lucida Console"/>
                <a:ea typeface="Courier New"/>
              </a:rPr>
              <a:t>&gt; head(snps) </a:t>
            </a:r>
            <a:r>
              <a:rPr b="0" lang="en-US" sz="2000" spc="-1" strike="noStrike">
                <a:solidFill>
                  <a:srgbClr val="4f6228"/>
                </a:solidFill>
                <a:latin typeface="Lucida Console"/>
                <a:ea typeface="Courier New"/>
              </a:rPr>
              <a:t># shows first 6 rows (tail(snps) - shows last 6 rows)</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chr    pos minor major</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1   1 123369     A     C</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2   1 138369     G     T</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3   1 153369     T     C</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4   1 168369     C     T</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5   1 183369     G     A</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6   1 198369     T     A</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4f81bd"/>
                </a:solidFill>
                <a:latin typeface="Lucida Console"/>
                <a:ea typeface="Courier New"/>
              </a:rPr>
              <a:t>&gt; dim(snps)</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[1] 40  4</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4f81bd"/>
                </a:solidFill>
                <a:latin typeface="Lucida Console"/>
                <a:ea typeface="Courier New"/>
              </a:rPr>
              <a:t>&gt; nrow(snps);ncol(snps)</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[1] 40</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[1] 4</a:t>
            </a:r>
            <a:endParaRPr b="0" lang="en-US" sz="2000" spc="-1" strike="noStrike">
              <a:latin typeface="Arial"/>
            </a:endParaRPr>
          </a:p>
        </p:txBody>
      </p:sp>
    </p:spTree>
  </p:cSld>
  <p:timing>
    <p:tnLst>
      <p:par>
        <p:cTn id="1658" dur="indefinite" restart="never" nodeType="tmRoot">
          <p:childTnLst>
            <p:seq>
              <p:cTn id="1659" dur="indefinite" nodeType="mainSeq">
                <p:childTnLst>
                  <p:par>
                    <p:cTn id="1660" fill="hold">
                      <p:stCondLst>
                        <p:cond delay="0"/>
                      </p:stCondLst>
                      <p:childTnLst>
                        <p:par>
                          <p:cTn id="1661" fill="hold">
                            <p:stCondLst>
                              <p:cond delay="0"/>
                            </p:stCondLst>
                            <p:childTnLst>
                              <p:par>
                                <p:cTn id="1662" nodeType="withEffect" fill="hold" presetClass="entr" presetID="1">
                                  <p:stCondLst>
                                    <p:cond delay="0"/>
                                  </p:stCondLst>
                                  <p:childTnLst>
                                    <p:set>
                                      <p:cBhvr>
                                        <p:cTn id="1663" dur="1" fill="hold">
                                          <p:stCondLst>
                                            <p:cond delay="0"/>
                                          </p:stCondLst>
                                        </p:cTn>
                                        <p:tgtEl>
                                          <p:spTgt spid="910">
                                            <p:txEl>
                                              <p:pRg st="0" end="0"/>
                                            </p:txEl>
                                          </p:spTgt>
                                        </p:tgtEl>
                                        <p:attrNameLst>
                                          <p:attrName>style.visibility</p:attrName>
                                        </p:attrNameLst>
                                      </p:cBhvr>
                                      <p:to>
                                        <p:strVal val="visible"/>
                                      </p:to>
                                    </p:set>
                                  </p:childTnLst>
                                </p:cTn>
                              </p:par>
                              <p:par>
                                <p:cTn id="1664" nodeType="withEffect" fill="hold" presetClass="entr" presetID="1">
                                  <p:stCondLst>
                                    <p:cond delay="0"/>
                                  </p:stCondLst>
                                  <p:childTnLst>
                                    <p:set>
                                      <p:cBhvr>
                                        <p:cTn id="1665" dur="1" fill="hold">
                                          <p:stCondLst>
                                            <p:cond delay="0"/>
                                          </p:stCondLst>
                                        </p:cTn>
                                        <p:tgtEl>
                                          <p:spTgt spid="910">
                                            <p:txEl>
                                              <p:pRg st="1" end="1"/>
                                            </p:txEl>
                                          </p:spTgt>
                                        </p:tgtEl>
                                        <p:attrNameLst>
                                          <p:attrName>style.visibility</p:attrName>
                                        </p:attrNameLst>
                                      </p:cBhvr>
                                      <p:to>
                                        <p:strVal val="visible"/>
                                      </p:to>
                                    </p:set>
                                  </p:childTnLst>
                                </p:cTn>
                              </p:par>
                              <p:par>
                                <p:cTn id="1666" nodeType="withEffect" fill="hold" presetClass="entr" presetID="1">
                                  <p:stCondLst>
                                    <p:cond delay="0"/>
                                  </p:stCondLst>
                                  <p:childTnLst>
                                    <p:set>
                                      <p:cBhvr>
                                        <p:cTn id="1667" dur="1" fill="hold">
                                          <p:stCondLst>
                                            <p:cond delay="0"/>
                                          </p:stCondLst>
                                        </p:cTn>
                                        <p:tgtEl>
                                          <p:spTgt spid="910">
                                            <p:txEl>
                                              <p:pRg st="2" end="2"/>
                                            </p:txEl>
                                          </p:spTgt>
                                        </p:tgtEl>
                                        <p:attrNameLst>
                                          <p:attrName>style.visibility</p:attrName>
                                        </p:attrNameLst>
                                      </p:cBhvr>
                                      <p:to>
                                        <p:strVal val="visible"/>
                                      </p:to>
                                    </p:set>
                                  </p:childTnLst>
                                </p:cTn>
                              </p:par>
                              <p:par>
                                <p:cTn id="1668" nodeType="withEffect" fill="hold" presetClass="entr" presetID="1">
                                  <p:stCondLst>
                                    <p:cond delay="0"/>
                                  </p:stCondLst>
                                  <p:childTnLst>
                                    <p:set>
                                      <p:cBhvr>
                                        <p:cTn id="1669" dur="1" fill="hold">
                                          <p:stCondLst>
                                            <p:cond delay="0"/>
                                          </p:stCondLst>
                                        </p:cTn>
                                        <p:tgtEl>
                                          <p:spTgt spid="910">
                                            <p:txEl>
                                              <p:pRg st="3" end="3"/>
                                            </p:txEl>
                                          </p:spTgt>
                                        </p:tgtEl>
                                        <p:attrNameLst>
                                          <p:attrName>style.visibility</p:attrName>
                                        </p:attrNameLst>
                                      </p:cBhvr>
                                      <p:to>
                                        <p:strVal val="visible"/>
                                      </p:to>
                                    </p:set>
                                  </p:childTnLst>
                                </p:cTn>
                              </p:par>
                              <p:par>
                                <p:cTn id="1670" nodeType="withEffect" fill="hold" presetClass="entr" presetID="1">
                                  <p:stCondLst>
                                    <p:cond delay="0"/>
                                  </p:stCondLst>
                                  <p:childTnLst>
                                    <p:set>
                                      <p:cBhvr>
                                        <p:cTn id="1671" dur="1" fill="hold">
                                          <p:stCondLst>
                                            <p:cond delay="0"/>
                                          </p:stCondLst>
                                        </p:cTn>
                                        <p:tgtEl>
                                          <p:spTgt spid="910">
                                            <p:txEl>
                                              <p:pRg st="4" end="4"/>
                                            </p:txEl>
                                          </p:spTgt>
                                        </p:tgtEl>
                                        <p:attrNameLst>
                                          <p:attrName>style.visibility</p:attrName>
                                        </p:attrNameLst>
                                      </p:cBhvr>
                                      <p:to>
                                        <p:strVal val="visible"/>
                                      </p:to>
                                    </p:set>
                                  </p:childTnLst>
                                </p:cTn>
                              </p:par>
                            </p:childTnLst>
                          </p:cTn>
                        </p:par>
                      </p:childTnLst>
                    </p:cTn>
                  </p:par>
                  <p:par>
                    <p:cTn id="1672" fill="hold">
                      <p:stCondLst>
                        <p:cond delay="indefinite"/>
                      </p:stCondLst>
                      <p:childTnLst>
                        <p:par>
                          <p:cTn id="1673" fill="hold">
                            <p:stCondLst>
                              <p:cond delay="0"/>
                            </p:stCondLst>
                            <p:childTnLst>
                              <p:par>
                                <p:cTn id="1674" nodeType="clickEffect" fill="hold" presetClass="entr" presetID="1">
                                  <p:stCondLst>
                                    <p:cond delay="0"/>
                                  </p:stCondLst>
                                  <p:childTnLst>
                                    <p:set>
                                      <p:cBhvr>
                                        <p:cTn id="1675" dur="1" fill="hold">
                                          <p:stCondLst>
                                            <p:cond delay="0"/>
                                          </p:stCondLst>
                                        </p:cTn>
                                        <p:tgtEl>
                                          <p:spTgt spid="910">
                                            <p:txEl>
                                              <p:pRg st="6" end="6"/>
                                            </p:txEl>
                                          </p:spTgt>
                                        </p:tgtEl>
                                        <p:attrNameLst>
                                          <p:attrName>style.visibility</p:attrName>
                                        </p:attrNameLst>
                                      </p:cBhvr>
                                      <p:to>
                                        <p:strVal val="visible"/>
                                      </p:to>
                                    </p:set>
                                  </p:childTnLst>
                                </p:cTn>
                              </p:par>
                              <p:par>
                                <p:cTn id="1676" nodeType="withEffect" fill="hold" presetClass="entr" presetID="1">
                                  <p:stCondLst>
                                    <p:cond delay="0"/>
                                  </p:stCondLst>
                                  <p:childTnLst>
                                    <p:set>
                                      <p:cBhvr>
                                        <p:cTn id="1677" dur="1" fill="hold">
                                          <p:stCondLst>
                                            <p:cond delay="0"/>
                                          </p:stCondLst>
                                        </p:cTn>
                                        <p:tgtEl>
                                          <p:spTgt spid="910">
                                            <p:txEl>
                                              <p:pRg st="7" end="7"/>
                                            </p:txEl>
                                          </p:spTgt>
                                        </p:tgtEl>
                                        <p:attrNameLst>
                                          <p:attrName>style.visibility</p:attrName>
                                        </p:attrNameLst>
                                      </p:cBhvr>
                                      <p:to>
                                        <p:strVal val="visible"/>
                                      </p:to>
                                    </p:set>
                                  </p:childTnLst>
                                </p:cTn>
                              </p:par>
                            </p:childTnLst>
                          </p:cTn>
                        </p:par>
                      </p:childTnLst>
                    </p:cTn>
                  </p:par>
                  <p:par>
                    <p:cTn id="1678" fill="hold">
                      <p:stCondLst>
                        <p:cond delay="indefinite"/>
                      </p:stCondLst>
                      <p:childTnLst>
                        <p:par>
                          <p:cTn id="1679" fill="hold">
                            <p:stCondLst>
                              <p:cond delay="0"/>
                            </p:stCondLst>
                            <p:childTnLst>
                              <p:par>
                                <p:cTn id="1680" nodeType="clickEffect" fill="hold" presetClass="entr" presetID="1">
                                  <p:stCondLst>
                                    <p:cond delay="0"/>
                                  </p:stCondLst>
                                  <p:childTnLst>
                                    <p:set>
                                      <p:cBhvr>
                                        <p:cTn id="1681" dur="1" fill="hold">
                                          <p:stCondLst>
                                            <p:cond delay="0"/>
                                          </p:stCondLst>
                                        </p:cTn>
                                        <p:tgtEl>
                                          <p:spTgt spid="910">
                                            <p:txEl>
                                              <p:pRg st="9" end="9"/>
                                            </p:txEl>
                                          </p:spTgt>
                                        </p:tgtEl>
                                        <p:attrNameLst>
                                          <p:attrName>style.visibility</p:attrName>
                                        </p:attrNameLst>
                                      </p:cBhvr>
                                      <p:to>
                                        <p:strVal val="visible"/>
                                      </p:to>
                                    </p:set>
                                  </p:childTnLst>
                                </p:cTn>
                              </p:par>
                              <p:par>
                                <p:cTn id="1682" nodeType="withEffect" fill="hold" presetClass="entr" presetID="1">
                                  <p:stCondLst>
                                    <p:cond delay="0"/>
                                  </p:stCondLst>
                                  <p:childTnLst>
                                    <p:set>
                                      <p:cBhvr>
                                        <p:cTn id="1683" dur="1" fill="hold">
                                          <p:stCondLst>
                                            <p:cond delay="0"/>
                                          </p:stCondLst>
                                        </p:cTn>
                                        <p:tgtEl>
                                          <p:spTgt spid="910">
                                            <p:txEl>
                                              <p:pRg st="10" end="10"/>
                                            </p:txEl>
                                          </p:spTgt>
                                        </p:tgtEl>
                                        <p:attrNameLst>
                                          <p:attrName>style.visibility</p:attrName>
                                        </p:attrNameLst>
                                      </p:cBhvr>
                                      <p:to>
                                        <p:strVal val="visible"/>
                                      </p:to>
                                    </p:set>
                                  </p:childTnLst>
                                </p:cTn>
                              </p:par>
                              <p:par>
                                <p:cTn id="1684" nodeType="withEffect" fill="hold" presetClass="entr" presetID="1">
                                  <p:stCondLst>
                                    <p:cond delay="0"/>
                                  </p:stCondLst>
                                  <p:childTnLst>
                                    <p:set>
                                      <p:cBhvr>
                                        <p:cTn id="1685" dur="1" fill="hold">
                                          <p:stCondLst>
                                            <p:cond delay="0"/>
                                          </p:stCondLst>
                                        </p:cTn>
                                        <p:tgtEl>
                                          <p:spTgt spid="910">
                                            <p:txEl>
                                              <p:pRg st="11" end="1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CustomShape 1"/>
          <p:cNvSpPr/>
          <p:nvPr/>
        </p:nvSpPr>
        <p:spPr>
          <a:xfrm>
            <a:off x="371520" y="513360"/>
            <a:ext cx="8354520" cy="5845320"/>
          </a:xfrm>
          <a:prstGeom prst="rect">
            <a:avLst/>
          </a:prstGeom>
          <a:noFill/>
          <a:ln>
            <a:noFill/>
          </a:ln>
        </p:spPr>
        <p:style>
          <a:lnRef idx="0"/>
          <a:fillRef idx="0"/>
          <a:effectRef idx="0"/>
          <a:fontRef idx="minor"/>
        </p:style>
        <p:txBody>
          <a:bodyPr lIns="0" rIns="0" tIns="0" bIns="0"/>
          <a:p>
            <a:pPr>
              <a:lnSpc>
                <a:spcPct val="100000"/>
              </a:lnSpc>
            </a:pPr>
            <a:endParaRPr b="0" lang="en-US" sz="1800" spc="-1" strike="noStrike">
              <a:latin typeface="Arial"/>
            </a:endParaRPr>
          </a:p>
          <a:p>
            <a:pPr>
              <a:lnSpc>
                <a:spcPct val="100000"/>
              </a:lnSpc>
            </a:pPr>
            <a:r>
              <a:rPr b="0" lang="en-US" sz="2000" spc="-1" strike="noStrike">
                <a:solidFill>
                  <a:srgbClr val="4f81bd"/>
                </a:solidFill>
                <a:latin typeface="Lucida Console"/>
                <a:ea typeface="Courier New"/>
              </a:rPr>
              <a:t>&gt; colnames(snps)  </a:t>
            </a:r>
            <a:r>
              <a:rPr b="0" lang="en-US" sz="2000" spc="-1" strike="noStrike">
                <a:solidFill>
                  <a:srgbClr val="4f6228"/>
                </a:solidFill>
                <a:latin typeface="Lucida Console"/>
                <a:ea typeface="Courier New"/>
              </a:rPr>
              <a:t># column names</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[1] "chr"   "pos"   "minor" "major"</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4f81bd"/>
                </a:solidFill>
                <a:latin typeface="Lucida Console"/>
                <a:ea typeface="Courier New"/>
              </a:rPr>
              <a:t>&gt; str(snps)  </a:t>
            </a:r>
            <a:r>
              <a:rPr b="0" lang="en-US" sz="2000" spc="-1" strike="noStrike">
                <a:solidFill>
                  <a:srgbClr val="4f6228"/>
                </a:solidFill>
                <a:latin typeface="Lucida Console"/>
                <a:ea typeface="Courier New"/>
              </a:rPr>
              <a:t># structure of the data frame</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'data.frame':</a:t>
            </a: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40 obs. of  4 variables:</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 chr  : int  1 1 1 1 1 1 5 5 5 5 ...</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 pos  : int  123369 138369 153369 168369 183369 198369 228369 258369 288369 318369 ...</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 minor: chr  "A" "G" "T" "C" ...</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 major: chr  "C" "T" "C" "T" ...</a:t>
            </a:r>
            <a:endParaRPr b="0" lang="en-US" sz="2000" spc="-1" strike="noStrike">
              <a:latin typeface="Arial"/>
            </a:endParaRPr>
          </a:p>
        </p:txBody>
      </p:sp>
      <p:sp>
        <p:nvSpPr>
          <p:cNvPr id="912" name="CustomShape 2"/>
          <p:cNvSpPr/>
          <p:nvPr/>
        </p:nvSpPr>
        <p:spPr>
          <a:xfrm>
            <a:off x="484560" y="4783680"/>
            <a:ext cx="5334840" cy="130716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R made its best guess for data types.</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 Are they what we need?</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 Do we wish to convert any variables to factors? </a:t>
            </a:r>
            <a:endParaRPr b="0" lang="en-US" sz="2000" spc="-1" strike="noStrike">
              <a:latin typeface="Arial"/>
            </a:endParaRPr>
          </a:p>
        </p:txBody>
      </p:sp>
    </p:spTree>
  </p:cSld>
  <p:timing>
    <p:tnLst>
      <p:par>
        <p:cTn id="1686" dur="indefinite" restart="never" nodeType="tmRoot">
          <p:childTnLst>
            <p:seq>
              <p:cTn id="1687" dur="indefinite" nodeType="mainSeq">
                <p:childTnLst>
                  <p:par>
                    <p:cTn id="1688" fill="hold">
                      <p:stCondLst>
                        <p:cond delay="0"/>
                      </p:stCondLst>
                      <p:childTnLst>
                        <p:par>
                          <p:cTn id="1689" fill="hold">
                            <p:stCondLst>
                              <p:cond delay="0"/>
                            </p:stCondLst>
                            <p:childTnLst>
                              <p:par>
                                <p:cTn id="1690" nodeType="withEffect" fill="hold" presetClass="entr" presetID="1">
                                  <p:stCondLst>
                                    <p:cond delay="0"/>
                                  </p:stCondLst>
                                  <p:childTnLst>
                                    <p:set>
                                      <p:cBhvr>
                                        <p:cTn id="1691" dur="1" fill="hold">
                                          <p:stCondLst>
                                            <p:cond delay="0"/>
                                          </p:stCondLst>
                                        </p:cTn>
                                        <p:tgtEl>
                                          <p:spTgt spid="911">
                                            <p:txEl>
                                              <p:pRg st="1" end="1"/>
                                            </p:txEl>
                                          </p:spTgt>
                                        </p:tgtEl>
                                        <p:attrNameLst>
                                          <p:attrName>style.visibility</p:attrName>
                                        </p:attrNameLst>
                                      </p:cBhvr>
                                      <p:to>
                                        <p:strVal val="visible"/>
                                      </p:to>
                                    </p:set>
                                  </p:childTnLst>
                                </p:cTn>
                              </p:par>
                              <p:par>
                                <p:cTn id="1692" nodeType="withEffect" fill="hold" presetClass="entr" presetID="1">
                                  <p:stCondLst>
                                    <p:cond delay="0"/>
                                  </p:stCondLst>
                                  <p:childTnLst>
                                    <p:set>
                                      <p:cBhvr>
                                        <p:cTn id="1693" dur="1" fill="hold">
                                          <p:stCondLst>
                                            <p:cond delay="0"/>
                                          </p:stCondLst>
                                        </p:cTn>
                                        <p:tgtEl>
                                          <p:spTgt spid="911">
                                            <p:txEl>
                                              <p:pRg st="2" end="2"/>
                                            </p:txEl>
                                          </p:spTgt>
                                        </p:tgtEl>
                                        <p:attrNameLst>
                                          <p:attrName>style.visibility</p:attrName>
                                        </p:attrNameLst>
                                      </p:cBhvr>
                                      <p:to>
                                        <p:strVal val="visible"/>
                                      </p:to>
                                    </p:set>
                                  </p:childTnLst>
                                </p:cTn>
                              </p:par>
                            </p:childTnLst>
                          </p:cTn>
                        </p:par>
                      </p:childTnLst>
                    </p:cTn>
                  </p:par>
                  <p:par>
                    <p:cTn id="1694" fill="hold">
                      <p:stCondLst>
                        <p:cond delay="indefinite"/>
                      </p:stCondLst>
                      <p:childTnLst>
                        <p:par>
                          <p:cTn id="1695" fill="hold">
                            <p:stCondLst>
                              <p:cond delay="0"/>
                            </p:stCondLst>
                            <p:childTnLst>
                              <p:par>
                                <p:cTn id="1696" nodeType="clickEffect" fill="hold" presetClass="entr" presetID="1">
                                  <p:stCondLst>
                                    <p:cond delay="0"/>
                                  </p:stCondLst>
                                  <p:childTnLst>
                                    <p:set>
                                      <p:cBhvr>
                                        <p:cTn id="1697" dur="1" fill="hold">
                                          <p:stCondLst>
                                            <p:cond delay="0"/>
                                          </p:stCondLst>
                                        </p:cTn>
                                        <p:tgtEl>
                                          <p:spTgt spid="911">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CustomShape 1"/>
          <p:cNvSpPr/>
          <p:nvPr/>
        </p:nvSpPr>
        <p:spPr>
          <a:xfrm>
            <a:off x="406800" y="1566720"/>
            <a:ext cx="8613720" cy="4991040"/>
          </a:xfrm>
          <a:prstGeom prst="rect">
            <a:avLst/>
          </a:prstGeom>
          <a:noFill/>
          <a:ln>
            <a:noFill/>
          </a:ln>
        </p:spPr>
        <p:style>
          <a:lnRef idx="0"/>
          <a:fillRef idx="0"/>
          <a:effectRef idx="0"/>
          <a:fontRef idx="minor"/>
        </p:style>
        <p:txBody>
          <a:bodyPr lIns="0" rIns="0" tIns="0" bIns="0"/>
          <a:p>
            <a:pPr>
              <a:lnSpc>
                <a:spcPct val="100000"/>
              </a:lnSpc>
            </a:pPr>
            <a:r>
              <a:rPr b="0" lang="en-US" sz="2000" spc="-1" strike="noStrike">
                <a:solidFill>
                  <a:srgbClr val="262626"/>
                </a:solidFill>
                <a:latin typeface="Calibri"/>
                <a:ea typeface="DejaVu Sans"/>
              </a:rPr>
              <a:t>Convert categorical variables to factors as needed.</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1800" spc="-1" strike="noStrike">
                <a:solidFill>
                  <a:srgbClr val="4f81bd"/>
                </a:solidFill>
                <a:latin typeface="Lucida Console"/>
                <a:ea typeface="Courier New"/>
              </a:rPr>
              <a:t>&gt; snps$chr &lt;-   factor(snps$chr, levels=c("1","5","16","22"))  </a:t>
            </a:r>
            <a:endParaRPr b="0" lang="en-US" sz="1800" spc="-1" strike="noStrike">
              <a:latin typeface="Arial"/>
            </a:endParaRPr>
          </a:p>
          <a:p>
            <a:pPr>
              <a:lnSpc>
                <a:spcPct val="100000"/>
              </a:lnSpc>
            </a:pPr>
            <a:r>
              <a:rPr b="0" lang="en-US" sz="1800" spc="-1" strike="noStrike">
                <a:solidFill>
                  <a:srgbClr val="4f81bd"/>
                </a:solidFill>
                <a:latin typeface="Lucida Console"/>
                <a:ea typeface="Courier New"/>
              </a:rPr>
              <a:t>&gt; snps$minor &lt;- factor(snps$minor)</a:t>
            </a:r>
            <a:endParaRPr b="0" lang="en-US" sz="1800" spc="-1" strike="noStrike">
              <a:latin typeface="Arial"/>
            </a:endParaRPr>
          </a:p>
          <a:p>
            <a:pPr>
              <a:lnSpc>
                <a:spcPct val="100000"/>
              </a:lnSpc>
            </a:pPr>
            <a:r>
              <a:rPr b="0" lang="en-US" sz="1800" spc="-1" strike="noStrike">
                <a:solidFill>
                  <a:srgbClr val="4f81bd"/>
                </a:solidFill>
                <a:latin typeface="Lucida Console"/>
                <a:ea typeface="Courier New"/>
              </a:rPr>
              <a:t>&gt; snps$major &lt;- factor(snps$major)</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4f81bd"/>
                </a:solidFill>
                <a:latin typeface="Lucida Console"/>
                <a:ea typeface="Courier New"/>
              </a:rPr>
              <a:t>&gt; str(snps)  </a:t>
            </a:r>
            <a:r>
              <a:rPr b="0" lang="en-US" sz="1800" spc="-1" strike="noStrike">
                <a:solidFill>
                  <a:srgbClr val="4f6228"/>
                </a:solidFill>
                <a:latin typeface="Lucida Console"/>
                <a:ea typeface="Courier New"/>
              </a:rPr>
              <a:t># structure of the data frame</a:t>
            </a:r>
            <a:endParaRPr b="0" lang="en-US" sz="1800" spc="-1" strike="noStrike">
              <a:latin typeface="Arial"/>
            </a:endParaRPr>
          </a:p>
          <a:p>
            <a:pPr>
              <a:lnSpc>
                <a:spcPct val="100000"/>
              </a:lnSpc>
            </a:pPr>
            <a:r>
              <a:rPr b="0" lang="en-US" sz="1800" spc="-1" strike="noStrike">
                <a:solidFill>
                  <a:srgbClr val="262626"/>
                </a:solidFill>
                <a:latin typeface="Lucida Console"/>
                <a:ea typeface="Courier New"/>
              </a:rPr>
              <a:t> </a:t>
            </a:r>
            <a:r>
              <a:rPr b="0" lang="en-US" sz="1800" spc="-1" strike="noStrike">
                <a:solidFill>
                  <a:srgbClr val="262626"/>
                </a:solidFill>
                <a:latin typeface="Lucida Console"/>
                <a:ea typeface="Courier New"/>
              </a:rPr>
              <a:t>'data.frame':</a:t>
            </a:r>
            <a:r>
              <a:rPr b="0" lang="en-US" sz="1800" spc="-1" strike="noStrike">
                <a:solidFill>
                  <a:srgbClr val="262626"/>
                </a:solidFill>
                <a:latin typeface="Lucida Console"/>
                <a:ea typeface="Courier New"/>
              </a:rPr>
              <a:t>	</a:t>
            </a:r>
            <a:r>
              <a:rPr b="0" lang="en-US" sz="1800" spc="-1" strike="noStrike">
                <a:solidFill>
                  <a:srgbClr val="262626"/>
                </a:solidFill>
                <a:latin typeface="Lucida Console"/>
                <a:ea typeface="Courier New"/>
              </a:rPr>
              <a:t>40 obs. of  4 variables:</a:t>
            </a:r>
            <a:endParaRPr b="0" lang="en-US" sz="1800" spc="-1" strike="noStrike">
              <a:latin typeface="Arial"/>
            </a:endParaRPr>
          </a:p>
          <a:p>
            <a:pPr>
              <a:lnSpc>
                <a:spcPct val="100000"/>
              </a:lnSpc>
            </a:pPr>
            <a:r>
              <a:rPr b="0" lang="en-US" sz="1800" spc="-1" strike="noStrike">
                <a:solidFill>
                  <a:srgbClr val="262626"/>
                </a:solidFill>
                <a:latin typeface="Lucida Console"/>
                <a:ea typeface="Courier New"/>
              </a:rPr>
              <a:t> </a:t>
            </a:r>
            <a:r>
              <a:rPr b="0" lang="en-US" sz="1800" spc="-1" strike="noStrike">
                <a:solidFill>
                  <a:srgbClr val="262626"/>
                </a:solidFill>
                <a:latin typeface="Lucida Console"/>
                <a:ea typeface="Courier New"/>
              </a:rPr>
              <a:t>$ chr  : Factor w/ 4 levels "1","5","16","22": 1 1 1 1 1 1 2 2 2 2 ...</a:t>
            </a:r>
            <a:endParaRPr b="0" lang="en-US" sz="1800" spc="-1" strike="noStrike">
              <a:latin typeface="Arial"/>
            </a:endParaRPr>
          </a:p>
          <a:p>
            <a:pPr>
              <a:lnSpc>
                <a:spcPct val="100000"/>
              </a:lnSpc>
            </a:pPr>
            <a:r>
              <a:rPr b="0" lang="en-US" sz="1800" spc="-1" strike="noStrike">
                <a:solidFill>
                  <a:srgbClr val="262626"/>
                </a:solidFill>
                <a:latin typeface="Lucida Console"/>
                <a:ea typeface="Courier New"/>
              </a:rPr>
              <a:t> </a:t>
            </a:r>
            <a:r>
              <a:rPr b="0" lang="en-US" sz="1800" spc="-1" strike="noStrike">
                <a:solidFill>
                  <a:srgbClr val="262626"/>
                </a:solidFill>
                <a:latin typeface="Lucida Console"/>
                <a:ea typeface="Courier New"/>
              </a:rPr>
              <a:t>$ pos  : int  123369 138369 153369 168369 183369 198369 228369 258369 288369 318369 ...</a:t>
            </a:r>
            <a:endParaRPr b="0" lang="en-US" sz="1800" spc="-1" strike="noStrike">
              <a:latin typeface="Arial"/>
            </a:endParaRPr>
          </a:p>
          <a:p>
            <a:pPr>
              <a:lnSpc>
                <a:spcPct val="100000"/>
              </a:lnSpc>
            </a:pPr>
            <a:r>
              <a:rPr b="0" lang="en-US" sz="1800" spc="-1" strike="noStrike">
                <a:solidFill>
                  <a:srgbClr val="262626"/>
                </a:solidFill>
                <a:latin typeface="Lucida Console"/>
                <a:ea typeface="Courier New"/>
              </a:rPr>
              <a:t> </a:t>
            </a:r>
            <a:r>
              <a:rPr b="0" lang="en-US" sz="1800" spc="-1" strike="noStrike">
                <a:solidFill>
                  <a:srgbClr val="262626"/>
                </a:solidFill>
                <a:latin typeface="Lucida Console"/>
                <a:ea typeface="Courier New"/>
              </a:rPr>
              <a:t>$ minor: Factor w/ 4 levels "A","C","G","T": 1 3 4 2 3 4 3 3 1 2 ...</a:t>
            </a:r>
            <a:endParaRPr b="0" lang="en-US" sz="1800" spc="-1" strike="noStrike">
              <a:latin typeface="Arial"/>
            </a:endParaRPr>
          </a:p>
          <a:p>
            <a:pPr>
              <a:lnSpc>
                <a:spcPct val="100000"/>
              </a:lnSpc>
            </a:pPr>
            <a:r>
              <a:rPr b="0" lang="en-US" sz="1800" spc="-1" strike="noStrike">
                <a:solidFill>
                  <a:srgbClr val="262626"/>
                </a:solidFill>
                <a:latin typeface="Lucida Console"/>
                <a:ea typeface="Courier New"/>
              </a:rPr>
              <a:t> </a:t>
            </a:r>
            <a:r>
              <a:rPr b="0" lang="en-US" sz="1800" spc="-1" strike="noStrike">
                <a:solidFill>
                  <a:srgbClr val="262626"/>
                </a:solidFill>
                <a:latin typeface="Lucida Console"/>
                <a:ea typeface="Courier New"/>
              </a:rPr>
              <a:t>$ major: Factor w/ 4 levels "A","C","G","T": 2 4 2 4 1 1 1 1 3 1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914" name="CustomShape 2"/>
          <p:cNvSpPr/>
          <p:nvPr/>
        </p:nvSpPr>
        <p:spPr>
          <a:xfrm>
            <a:off x="258480" y="344520"/>
            <a:ext cx="888300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Setting factor variables</a:t>
            </a:r>
            <a:endParaRPr b="0" lang="en-US" sz="2800" spc="-1" strike="noStrike">
              <a:latin typeface="Arial"/>
            </a:endParaRPr>
          </a:p>
        </p:txBody>
      </p:sp>
    </p:spTree>
  </p:cSld>
  <p:timing>
    <p:tnLst>
      <p:par>
        <p:cTn id="1698" dur="indefinite" restart="never" nodeType="tmRoot">
          <p:childTnLst>
            <p:seq>
              <p:cTn id="1699" dur="indefinite" nodeType="mainSeq">
                <p:childTnLst>
                  <p:par>
                    <p:cTn id="1700" fill="hold">
                      <p:stCondLst>
                        <p:cond delay="0"/>
                      </p:stCondLst>
                      <p:childTnLst>
                        <p:par>
                          <p:cTn id="1701" fill="hold">
                            <p:stCondLst>
                              <p:cond delay="0"/>
                            </p:stCondLst>
                            <p:childTnLst>
                              <p:par>
                                <p:cTn id="1702" nodeType="withEffect" fill="hold" presetClass="entr" presetID="1">
                                  <p:stCondLst>
                                    <p:cond delay="0"/>
                                  </p:stCondLst>
                                  <p:childTnLst>
                                    <p:set>
                                      <p:cBhvr>
                                        <p:cTn id="1703" dur="1" fill="hold">
                                          <p:stCondLst>
                                            <p:cond delay="0"/>
                                          </p:stCondLst>
                                        </p:cTn>
                                        <p:tgtEl>
                                          <p:spTgt spid="913">
                                            <p:txEl>
                                              <p:pRg st="2" end="2"/>
                                            </p:txEl>
                                          </p:spTgt>
                                        </p:tgtEl>
                                        <p:attrNameLst>
                                          <p:attrName>style.visibility</p:attrName>
                                        </p:attrNameLst>
                                      </p:cBhvr>
                                      <p:to>
                                        <p:strVal val="visible"/>
                                      </p:to>
                                    </p:set>
                                  </p:childTnLst>
                                </p:cTn>
                              </p:par>
                              <p:par>
                                <p:cTn id="1704" nodeType="withEffect" fill="hold" presetClass="entr" presetID="1">
                                  <p:stCondLst>
                                    <p:cond delay="0"/>
                                  </p:stCondLst>
                                  <p:childTnLst>
                                    <p:set>
                                      <p:cBhvr>
                                        <p:cTn id="1705" dur="1" fill="hold">
                                          <p:stCondLst>
                                            <p:cond delay="0"/>
                                          </p:stCondLst>
                                        </p:cTn>
                                        <p:tgtEl>
                                          <p:spTgt spid="913">
                                            <p:txEl>
                                              <p:pRg st="3" end="3"/>
                                            </p:txEl>
                                          </p:spTgt>
                                        </p:tgtEl>
                                        <p:attrNameLst>
                                          <p:attrName>style.visibility</p:attrName>
                                        </p:attrNameLst>
                                      </p:cBhvr>
                                      <p:to>
                                        <p:strVal val="visible"/>
                                      </p:to>
                                    </p:set>
                                  </p:childTnLst>
                                </p:cTn>
                              </p:par>
                              <p:par>
                                <p:cTn id="1706" nodeType="withEffect" fill="hold" presetClass="entr" presetID="1">
                                  <p:stCondLst>
                                    <p:cond delay="0"/>
                                  </p:stCondLst>
                                  <p:childTnLst>
                                    <p:set>
                                      <p:cBhvr>
                                        <p:cTn id="1707" dur="1" fill="hold">
                                          <p:stCondLst>
                                            <p:cond delay="0"/>
                                          </p:stCondLst>
                                        </p:cTn>
                                        <p:tgtEl>
                                          <p:spTgt spid="913">
                                            <p:txEl>
                                              <p:pRg st="4" end="4"/>
                                            </p:txEl>
                                          </p:spTgt>
                                        </p:tgtEl>
                                        <p:attrNameLst>
                                          <p:attrName>style.visibility</p:attrName>
                                        </p:attrNameLst>
                                      </p:cBhvr>
                                      <p:to>
                                        <p:strVal val="visible"/>
                                      </p:to>
                                    </p:set>
                                  </p:childTnLst>
                                </p:cTn>
                              </p:par>
                              <p:par>
                                <p:cTn id="1708" nodeType="withEffect" fill="hold" presetClass="entr" presetID="1">
                                  <p:stCondLst>
                                    <p:cond delay="0"/>
                                  </p:stCondLst>
                                  <p:childTnLst>
                                    <p:set>
                                      <p:cBhvr>
                                        <p:cTn id="1709" dur="1" fill="hold">
                                          <p:stCondLst>
                                            <p:cond delay="0"/>
                                          </p:stCondLst>
                                        </p:cTn>
                                        <p:tgtEl>
                                          <p:spTgt spid="913">
                                            <p:txEl>
                                              <p:pRg st="7" end="7"/>
                                            </p:txEl>
                                          </p:spTgt>
                                        </p:tgtEl>
                                        <p:attrNameLst>
                                          <p:attrName>style.visibility</p:attrName>
                                        </p:attrNameLst>
                                      </p:cBhvr>
                                      <p:to>
                                        <p:strVal val="visible"/>
                                      </p:to>
                                    </p:set>
                                  </p:childTnLst>
                                </p:cTn>
                              </p:par>
                              <p:par>
                                <p:cTn id="1710" nodeType="withEffect" fill="hold" presetClass="entr" presetID="1">
                                  <p:stCondLst>
                                    <p:cond delay="0"/>
                                  </p:stCondLst>
                                  <p:childTnLst>
                                    <p:set>
                                      <p:cBhvr>
                                        <p:cTn id="1711" dur="1" fill="hold">
                                          <p:stCondLst>
                                            <p:cond delay="0"/>
                                          </p:stCondLst>
                                        </p:cTn>
                                        <p:tgtEl>
                                          <p:spTgt spid="913">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CustomShape 1"/>
          <p:cNvSpPr/>
          <p:nvPr/>
        </p:nvSpPr>
        <p:spPr>
          <a:xfrm>
            <a:off x="187560" y="1010160"/>
            <a:ext cx="8754840" cy="4991040"/>
          </a:xfrm>
          <a:prstGeom prst="rect">
            <a:avLst/>
          </a:prstGeom>
          <a:noFill/>
          <a:ln>
            <a:noFill/>
          </a:ln>
        </p:spPr>
        <p:style>
          <a:lnRef idx="0"/>
          <a:fillRef idx="0"/>
          <a:effectRef idx="0"/>
          <a:fontRef idx="minor"/>
        </p:style>
        <p:txBody>
          <a:bodyPr lIns="0" rIns="0" tIns="0" bIns="0" anchor="ctr"/>
          <a:p>
            <a:pPr>
              <a:lnSpc>
                <a:spcPct val="100000"/>
              </a:lnSpc>
            </a:pPr>
            <a:r>
              <a:rPr b="0" lang="en-US" sz="2000" spc="-1" strike="noStrike">
                <a:solidFill>
                  <a:srgbClr val="4f81bd"/>
                </a:solidFill>
                <a:latin typeface="Lucida Console"/>
                <a:ea typeface="Courier New"/>
              </a:rPr>
              <a:t>&gt; summary(snps) </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chr               pos                minor  major </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1 : 6    Min.      : 123369     A: 9    A:17  </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5 : 9    1st Qu. : 340869     C:10   C:10  </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16: 9   Median : 715869     G:15   G: 4  </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22:16  Mean    : 777869     T: 6     T: 9  </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3rd Qu. : 1185869                </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Max.     : 1673369 </a:t>
            </a:r>
            <a:endParaRPr b="0" lang="en-US" sz="2000" spc="-1" strike="noStrike">
              <a:latin typeface="Arial"/>
            </a:endParaRPr>
          </a:p>
        </p:txBody>
      </p:sp>
    </p:spTree>
  </p:cSld>
  <p:timing>
    <p:tnLst>
      <p:par>
        <p:cTn id="1712" dur="indefinite" restart="never" nodeType="tmRoot">
          <p:childTnLst>
            <p:seq>
              <p:cTn id="1713" dur="indefinite" nodeType="mainSeq"/>
              <p:prevCondLst>
                <p:cond delay="0" evt="onPrev">
                  <p:tgtEl>
                    <p:sldTgt/>
                  </p:tgtEl>
                </p:cond>
              </p:prevCondLst>
              <p:nextCondLst>
                <p:cond delay="0" evt="onNext">
                  <p:tgtEl>
                    <p:sldTgt/>
                  </p:tgtEl>
                </p:cond>
              </p:nextCondLst>
            </p:seq>
          </p:childTnLst>
        </p:cTn>
      </p:par>
    </p:tnLst>
  </p:timing>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CustomShape 1"/>
          <p:cNvSpPr/>
          <p:nvPr/>
        </p:nvSpPr>
        <p:spPr>
          <a:xfrm>
            <a:off x="393480" y="1010160"/>
            <a:ext cx="8350560" cy="4987080"/>
          </a:xfrm>
          <a:prstGeom prst="rect">
            <a:avLst/>
          </a:prstGeom>
          <a:noFill/>
          <a:ln>
            <a:noFill/>
          </a:ln>
        </p:spPr>
        <p:style>
          <a:lnRef idx="0"/>
          <a:fillRef idx="0"/>
          <a:effectRef idx="0"/>
          <a:fontRef idx="minor"/>
        </p:style>
        <p:txBody>
          <a:bodyPr lIns="0" rIns="0" tIns="0" bIns="0"/>
          <a:p>
            <a:pPr>
              <a:lnSpc>
                <a:spcPct val="100000"/>
              </a:lnSpc>
              <a:spcBef>
                <a:spcPts val="561"/>
              </a:spcBef>
            </a:pPr>
            <a:r>
              <a:rPr b="0" lang="en-US" sz="2200" spc="-1" strike="noStrike">
                <a:solidFill>
                  <a:srgbClr val="4f81bd"/>
                </a:solidFill>
                <a:latin typeface="Calibri"/>
                <a:ea typeface="DejaVu Sans"/>
              </a:rPr>
              <a:t>tapply() </a:t>
            </a:r>
            <a:r>
              <a:rPr b="0" lang="en-US" sz="2200" spc="-1" strike="noStrike">
                <a:solidFill>
                  <a:srgbClr val="262626"/>
                </a:solidFill>
                <a:latin typeface="Calibri"/>
                <a:ea typeface="DejaVu Sans"/>
              </a:rPr>
              <a:t>generates </a:t>
            </a:r>
            <a:r>
              <a:rPr b="0" lang="en-US" sz="2200" spc="-1" strike="noStrike">
                <a:solidFill>
                  <a:srgbClr val="4f81bd"/>
                </a:solidFill>
                <a:latin typeface="Calibri"/>
                <a:ea typeface="DejaVu Sans"/>
              </a:rPr>
              <a:t>custom summaries </a:t>
            </a:r>
            <a:r>
              <a:rPr b="0" lang="en-US" sz="2200" spc="-1" strike="noStrike">
                <a:solidFill>
                  <a:srgbClr val="262626"/>
                </a:solidFill>
                <a:latin typeface="Calibri"/>
                <a:ea typeface="DejaVu Sans"/>
              </a:rPr>
              <a:t>of your data using :</a:t>
            </a:r>
            <a:endParaRPr b="0" lang="en-US" sz="2200" spc="-1" strike="noStrike">
              <a:latin typeface="Arial"/>
            </a:endParaRPr>
          </a:p>
          <a:p>
            <a:pPr marL="432000" indent="-317880">
              <a:lnSpc>
                <a:spcPct val="100000"/>
              </a:lnSpc>
              <a:spcBef>
                <a:spcPts val="561"/>
              </a:spcBef>
              <a:buClr>
                <a:srgbClr val="000000"/>
              </a:buClr>
              <a:buSzPct val="45000"/>
              <a:buFont typeface="Wingdings" charset="2"/>
              <a:buChar char=""/>
            </a:pPr>
            <a:r>
              <a:rPr b="0" lang="en-US" sz="2200" spc="-1" strike="noStrike">
                <a:solidFill>
                  <a:srgbClr val="262626"/>
                </a:solidFill>
                <a:latin typeface="Calibri"/>
                <a:ea typeface="DejaVu Sans"/>
              </a:rPr>
              <a:t>X: a column you want to aggregate (of any data type)</a:t>
            </a:r>
            <a:endParaRPr b="0" lang="en-US" sz="2200" spc="-1" strike="noStrike">
              <a:latin typeface="Arial"/>
            </a:endParaRPr>
          </a:p>
          <a:p>
            <a:pPr marL="432000" indent="-317880">
              <a:lnSpc>
                <a:spcPct val="100000"/>
              </a:lnSpc>
              <a:spcBef>
                <a:spcPts val="561"/>
              </a:spcBef>
              <a:buClr>
                <a:srgbClr val="000000"/>
              </a:buClr>
              <a:buSzPct val="45000"/>
              <a:buFont typeface="Wingdings" charset="2"/>
              <a:buChar char=""/>
            </a:pPr>
            <a:r>
              <a:rPr b="0" lang="en-US" sz="2200" spc="-1" strike="noStrike">
                <a:solidFill>
                  <a:srgbClr val="262626"/>
                </a:solidFill>
                <a:latin typeface="Calibri"/>
                <a:ea typeface="DejaVu Sans"/>
              </a:rPr>
              <a:t>INDEX: a factor column, or list of factor columns, to structure the aggregation </a:t>
            </a:r>
            <a:endParaRPr b="0" lang="en-US" sz="2200" spc="-1" strike="noStrike">
              <a:latin typeface="Arial"/>
            </a:endParaRPr>
          </a:p>
          <a:p>
            <a:pPr marL="432000" indent="-317880">
              <a:lnSpc>
                <a:spcPct val="100000"/>
              </a:lnSpc>
              <a:spcBef>
                <a:spcPts val="561"/>
              </a:spcBef>
              <a:buClr>
                <a:srgbClr val="000000"/>
              </a:buClr>
              <a:buSzPct val="45000"/>
              <a:buFont typeface="Wingdings" charset="2"/>
              <a:buChar char=""/>
            </a:pPr>
            <a:r>
              <a:rPr b="0" lang="en-US" sz="2200" spc="-1" strike="noStrike">
                <a:solidFill>
                  <a:srgbClr val="262626"/>
                </a:solidFill>
                <a:latin typeface="Calibri"/>
                <a:ea typeface="Noto Sans CJK SC"/>
              </a:rPr>
              <a:t>FUN: a function to be applied to X (mean, sd, min, max, length, median, range, quantiles…), separately for each grouping indicated by INDEX</a:t>
            </a:r>
            <a:endParaRPr b="0" lang="en-US" sz="2200" spc="-1" strike="noStrike">
              <a:latin typeface="Arial"/>
            </a:endParaRPr>
          </a:p>
          <a:p>
            <a:pPr>
              <a:lnSpc>
                <a:spcPct val="100000"/>
              </a:lnSpc>
              <a:spcBef>
                <a:spcPts val="561"/>
              </a:spcBef>
            </a:pPr>
            <a:endParaRPr b="0" lang="en-US" sz="2200" spc="-1" strike="noStrike">
              <a:latin typeface="Arial"/>
            </a:endParaRPr>
          </a:p>
          <a:p>
            <a:pPr>
              <a:lnSpc>
                <a:spcPct val="100000"/>
              </a:lnSpc>
              <a:spcBef>
                <a:spcPts val="400"/>
              </a:spcBef>
            </a:pPr>
            <a:endParaRPr b="0" lang="en-US" sz="2200" spc="-1" strike="noStrike">
              <a:latin typeface="Arial"/>
            </a:endParaRPr>
          </a:p>
          <a:p>
            <a:pPr>
              <a:lnSpc>
                <a:spcPct val="100000"/>
              </a:lnSpc>
              <a:spcBef>
                <a:spcPts val="400"/>
              </a:spcBef>
            </a:pPr>
            <a:endParaRPr b="0" lang="en-US" sz="2200" spc="-1" strike="noStrike">
              <a:latin typeface="Arial"/>
            </a:endParaRPr>
          </a:p>
          <a:p>
            <a:pPr>
              <a:lnSpc>
                <a:spcPct val="100000"/>
              </a:lnSpc>
              <a:spcBef>
                <a:spcPts val="400"/>
              </a:spcBef>
            </a:pPr>
            <a:endParaRPr b="0" lang="en-US" sz="2200" spc="-1" strike="noStrike">
              <a:latin typeface="Arial"/>
            </a:endParaRPr>
          </a:p>
        </p:txBody>
      </p:sp>
      <p:sp>
        <p:nvSpPr>
          <p:cNvPr id="917" name="CustomShape 2"/>
          <p:cNvSpPr/>
          <p:nvPr/>
        </p:nvSpPr>
        <p:spPr>
          <a:xfrm>
            <a:off x="258480" y="111600"/>
            <a:ext cx="7936560" cy="614160"/>
          </a:xfrm>
          <a:prstGeom prst="rect">
            <a:avLst/>
          </a:prstGeom>
          <a:noFill/>
          <a:ln>
            <a:noFill/>
          </a:ln>
        </p:spPr>
        <p:style>
          <a:lnRef idx="0"/>
          <a:fillRef idx="0"/>
          <a:effectRef idx="0"/>
          <a:fontRef idx="minor"/>
        </p:style>
        <p:txBody>
          <a:bodyPr lIns="144000" rIns="0" tIns="0" bIns="0" anchor="b"/>
          <a:p>
            <a:pPr>
              <a:lnSpc>
                <a:spcPct val="90000"/>
              </a:lnSpc>
            </a:pPr>
            <a:r>
              <a:rPr b="0" lang="en-US" sz="3600" spc="-1" strike="noStrike">
                <a:solidFill>
                  <a:srgbClr val="4f81bd"/>
                </a:solidFill>
                <a:latin typeface="Calibri"/>
                <a:ea typeface="DejaVu Sans"/>
              </a:rPr>
              <a:t>Customizing summaries of data</a:t>
            </a:r>
            <a:endParaRPr b="0" lang="en-US" sz="3600" spc="-1" strike="noStrike">
              <a:latin typeface="Arial"/>
            </a:endParaRPr>
          </a:p>
        </p:txBody>
      </p:sp>
      <p:sp>
        <p:nvSpPr>
          <p:cNvPr id="918" name="CustomShape 3"/>
          <p:cNvSpPr/>
          <p:nvPr/>
        </p:nvSpPr>
        <p:spPr>
          <a:xfrm>
            <a:off x="241560" y="4118400"/>
            <a:ext cx="8654400" cy="26161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4f81bd"/>
                </a:solidFill>
                <a:latin typeface="Courier New"/>
                <a:ea typeface="Courier New"/>
              </a:rPr>
              <a:t>&gt; </a:t>
            </a:r>
            <a:r>
              <a:rPr b="1" lang="en-US" sz="2400" spc="-1" strike="noStrike">
                <a:solidFill>
                  <a:srgbClr val="4f81bd"/>
                </a:solidFill>
                <a:latin typeface="Courier New"/>
                <a:ea typeface="Courier New"/>
              </a:rPr>
              <a:t>tapply(X=</a:t>
            </a:r>
            <a:r>
              <a:rPr b="1" lang="en-US" sz="2400" spc="-1" strike="noStrike">
                <a:solidFill>
                  <a:srgbClr val="c00000"/>
                </a:solidFill>
                <a:latin typeface="Courier New"/>
                <a:ea typeface="Courier New"/>
              </a:rPr>
              <a:t>snps$pos</a:t>
            </a:r>
            <a:r>
              <a:rPr b="1" lang="en-US" sz="2400" spc="-1" strike="noStrike">
                <a:solidFill>
                  <a:srgbClr val="4f81bd"/>
                </a:solidFill>
                <a:latin typeface="Courier New"/>
                <a:ea typeface="Courier New"/>
              </a:rPr>
              <a:t>, INDEX=</a:t>
            </a:r>
            <a:r>
              <a:rPr b="1" lang="en-US" sz="2400" spc="-1" strike="noStrike">
                <a:solidFill>
                  <a:srgbClr val="77933c"/>
                </a:solidFill>
                <a:latin typeface="Courier New"/>
                <a:ea typeface="Courier New"/>
              </a:rPr>
              <a:t>snps$chr</a:t>
            </a:r>
            <a:r>
              <a:rPr b="1" lang="en-US" sz="2400" spc="-1" strike="noStrike">
                <a:solidFill>
                  <a:srgbClr val="4f81bd"/>
                </a:solidFill>
                <a:latin typeface="Courier New"/>
                <a:ea typeface="Courier New"/>
              </a:rPr>
              <a:t>, FUN=</a:t>
            </a:r>
            <a:r>
              <a:rPr b="1" lang="en-US" sz="2400" spc="-1" strike="noStrike">
                <a:solidFill>
                  <a:srgbClr val="e46c0a"/>
                </a:solidFill>
                <a:latin typeface="Courier New"/>
                <a:ea typeface="Courier New"/>
              </a:rPr>
              <a:t>min</a:t>
            </a:r>
            <a:r>
              <a:rPr b="1" lang="en-US" sz="2400" spc="-1" strike="noStrike">
                <a:solidFill>
                  <a:srgbClr val="4f81bd"/>
                </a:solidFill>
                <a:latin typeface="Courier New"/>
                <a:ea typeface="Courier New"/>
              </a:rPr>
              <a:t>)</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200" spc="-1" strike="noStrike">
                <a:solidFill>
                  <a:srgbClr val="000000"/>
                </a:solidFill>
                <a:latin typeface="Courier New"/>
                <a:ea typeface="Courier New"/>
              </a:rPr>
              <a:t>1      5     16     22 </a:t>
            </a:r>
            <a:endParaRPr b="0" lang="en-US" sz="2200" spc="-1" strike="noStrike">
              <a:latin typeface="Arial"/>
            </a:endParaRPr>
          </a:p>
          <a:p>
            <a:pPr>
              <a:lnSpc>
                <a:spcPct val="100000"/>
              </a:lnSpc>
            </a:pPr>
            <a:r>
              <a:rPr b="0" lang="en-US" sz="2200" spc="-1" strike="noStrike">
                <a:solidFill>
                  <a:srgbClr val="000000"/>
                </a:solidFill>
                <a:latin typeface="Courier New"/>
                <a:ea typeface="Courier New"/>
              </a:rPr>
              <a:t>123369 228369 513369 923369</a:t>
            </a:r>
            <a:endParaRPr b="0" lang="en-US" sz="2200" spc="-1" strike="noStrike">
              <a:latin typeface="Arial"/>
            </a:endParaRPr>
          </a:p>
          <a:p>
            <a:pPr>
              <a:lnSpc>
                <a:spcPct val="100000"/>
              </a:lnSpc>
            </a:pPr>
            <a:endParaRPr b="0" lang="en-US" sz="2200" spc="-1" strike="noStrike">
              <a:latin typeface="Arial"/>
            </a:endParaRPr>
          </a:p>
          <a:p>
            <a:pPr>
              <a:lnSpc>
                <a:spcPct val="100000"/>
              </a:lnSpc>
            </a:pPr>
            <a:r>
              <a:rPr b="0" lang="en-US" sz="2200" spc="-1" strike="noStrike">
                <a:solidFill>
                  <a:srgbClr val="000000"/>
                </a:solidFill>
                <a:latin typeface="Arial"/>
                <a:ea typeface="Courier New"/>
              </a:rPr>
              <a:t>In each </a:t>
            </a:r>
            <a:r>
              <a:rPr b="0" lang="en-US" sz="2200" spc="-1" strike="noStrike">
                <a:solidFill>
                  <a:srgbClr val="77933c"/>
                </a:solidFill>
                <a:latin typeface="Arial"/>
                <a:ea typeface="Courier New"/>
              </a:rPr>
              <a:t>chr</a:t>
            </a:r>
            <a:r>
              <a:rPr b="0" lang="en-US" sz="2200" spc="-1" strike="noStrike">
                <a:solidFill>
                  <a:srgbClr val="000000"/>
                </a:solidFill>
                <a:latin typeface="Arial"/>
                <a:ea typeface="Courier New"/>
              </a:rPr>
              <a:t>omosome, find the smallest (</a:t>
            </a:r>
            <a:r>
              <a:rPr b="0" lang="en-US" sz="2200" spc="-1" strike="noStrike">
                <a:solidFill>
                  <a:srgbClr val="e46c0a"/>
                </a:solidFill>
                <a:latin typeface="Arial"/>
                <a:ea typeface="Courier New"/>
              </a:rPr>
              <a:t>min</a:t>
            </a:r>
            <a:r>
              <a:rPr b="0" lang="en-US" sz="2200" spc="-1" strike="noStrike">
                <a:solidFill>
                  <a:srgbClr val="000000"/>
                </a:solidFill>
                <a:latin typeface="Arial"/>
                <a:ea typeface="Courier New"/>
              </a:rPr>
              <a:t>) </a:t>
            </a:r>
            <a:r>
              <a:rPr b="0" lang="en-US" sz="2200" spc="-1" strike="noStrike">
                <a:solidFill>
                  <a:srgbClr val="c00000"/>
                </a:solidFill>
                <a:latin typeface="Arial"/>
                <a:ea typeface="Courier New"/>
              </a:rPr>
              <a:t>pos</a:t>
            </a:r>
            <a:r>
              <a:rPr b="0" lang="en-US" sz="2200" spc="-1" strike="noStrike">
                <a:solidFill>
                  <a:srgbClr val="000000"/>
                </a:solidFill>
                <a:latin typeface="Arial"/>
                <a:ea typeface="Courier New"/>
              </a:rPr>
              <a:t>ition number where a SNP is located. </a:t>
            </a:r>
            <a:endParaRPr b="0" lang="en-US" sz="2200" spc="-1" strike="noStrike">
              <a:latin typeface="Arial"/>
            </a:endParaRPr>
          </a:p>
        </p:txBody>
      </p:sp>
    </p:spTree>
  </p:cSld>
  <p:timing>
    <p:tnLst>
      <p:par>
        <p:cTn id="1714" dur="indefinite" restart="never" nodeType="tmRoot">
          <p:childTnLst>
            <p:seq>
              <p:cTn id="1715" dur="indefinite" nodeType="mainSeq">
                <p:childTnLst>
                  <p:par>
                    <p:cTn id="1716" fill="hold">
                      <p:stCondLst>
                        <p:cond delay="indefinite"/>
                      </p:stCondLst>
                      <p:childTnLst>
                        <p:par>
                          <p:cTn id="1717" fill="hold">
                            <p:stCondLst>
                              <p:cond delay="0"/>
                            </p:stCondLst>
                            <p:childTnLst>
                              <p:par>
                                <p:cTn id="1718" nodeType="clickEffect" fill="hold" presetClass="entr" presetID="1">
                                  <p:stCondLst>
                                    <p:cond delay="0"/>
                                  </p:stCondLst>
                                  <p:childTnLst>
                                    <p:set>
                                      <p:cBhvr>
                                        <p:cTn id="1719" dur="1" fill="hold">
                                          <p:stCondLst>
                                            <p:cond delay="0"/>
                                          </p:stCondLst>
                                        </p:cTn>
                                        <p:tgtEl>
                                          <p:spTgt spid="916">
                                            <p:txEl>
                                              <p:pRg st="0" end="0"/>
                                            </p:txEl>
                                          </p:spTgt>
                                        </p:tgtEl>
                                        <p:attrNameLst>
                                          <p:attrName>style.visibility</p:attrName>
                                        </p:attrNameLst>
                                      </p:cBhvr>
                                      <p:to>
                                        <p:strVal val="visible"/>
                                      </p:to>
                                    </p:set>
                                  </p:childTnLst>
                                </p:cTn>
                              </p:par>
                            </p:childTnLst>
                          </p:cTn>
                        </p:par>
                      </p:childTnLst>
                    </p:cTn>
                  </p:par>
                  <p:par>
                    <p:cTn id="1720" fill="hold">
                      <p:stCondLst>
                        <p:cond delay="indefinite"/>
                      </p:stCondLst>
                      <p:childTnLst>
                        <p:par>
                          <p:cTn id="1721" fill="hold">
                            <p:stCondLst>
                              <p:cond delay="0"/>
                            </p:stCondLst>
                            <p:childTnLst>
                              <p:par>
                                <p:cTn id="1722" nodeType="clickEffect" fill="hold" presetClass="entr" presetID="1">
                                  <p:stCondLst>
                                    <p:cond delay="0"/>
                                  </p:stCondLst>
                                  <p:childTnLst>
                                    <p:set>
                                      <p:cBhvr>
                                        <p:cTn id="1723" dur="1" fill="hold">
                                          <p:stCondLst>
                                            <p:cond delay="0"/>
                                          </p:stCondLst>
                                        </p:cTn>
                                        <p:tgtEl>
                                          <p:spTgt spid="91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 name="CustomShape 1"/>
          <p:cNvSpPr/>
          <p:nvPr/>
        </p:nvSpPr>
        <p:spPr>
          <a:xfrm>
            <a:off x="354240" y="1588320"/>
            <a:ext cx="8354520" cy="4991040"/>
          </a:xfrm>
          <a:prstGeom prst="rect">
            <a:avLst/>
          </a:prstGeom>
          <a:noFill/>
          <a:ln>
            <a:noFill/>
          </a:ln>
        </p:spPr>
        <p:style>
          <a:lnRef idx="0"/>
          <a:fillRef idx="0"/>
          <a:effectRef idx="0"/>
          <a:fontRef idx="minor"/>
        </p:style>
        <p:txBody>
          <a:bodyPr lIns="0" rIns="0" tIns="0" bIns="0"/>
          <a:p>
            <a:pPr>
              <a:lnSpc>
                <a:spcPct val="100000"/>
              </a:lnSpc>
            </a:pPr>
            <a:r>
              <a:rPr b="0" lang="en-US" sz="1800" spc="-1" strike="noStrike">
                <a:solidFill>
                  <a:srgbClr val="4f81bd"/>
                </a:solidFill>
                <a:latin typeface="Lucida Console"/>
                <a:ea typeface="Courier New"/>
              </a:rPr>
              <a:t>&gt; snps[2,]  </a:t>
            </a:r>
            <a:r>
              <a:rPr b="0" lang="en-US" sz="1800" spc="-1" strike="noStrike">
                <a:solidFill>
                  <a:srgbClr val="4f6228"/>
                </a:solidFill>
                <a:latin typeface="Lucida Console"/>
                <a:ea typeface="Courier New"/>
              </a:rPr>
              <a:t># 2nd row</a:t>
            </a:r>
            <a:endParaRPr b="0" lang="en-US" sz="1800" spc="-1" strike="noStrike">
              <a:latin typeface="Arial"/>
            </a:endParaRPr>
          </a:p>
          <a:p>
            <a:pPr>
              <a:lnSpc>
                <a:spcPct val="100000"/>
              </a:lnSpc>
            </a:pPr>
            <a:r>
              <a:rPr b="0" lang="en-US" sz="1800" spc="-1" strike="noStrike">
                <a:solidFill>
                  <a:srgbClr val="333333"/>
                </a:solidFill>
                <a:latin typeface="Lucida Console"/>
                <a:ea typeface="Courier New"/>
              </a:rPr>
              <a:t>   </a:t>
            </a:r>
            <a:r>
              <a:rPr b="0" lang="en-US" sz="1800" spc="-1" strike="noStrike">
                <a:solidFill>
                  <a:srgbClr val="333333"/>
                </a:solidFill>
                <a:latin typeface="Lucida Console"/>
                <a:ea typeface="Courier New"/>
              </a:rPr>
              <a:t>chr    pos minor major</a:t>
            </a:r>
            <a:endParaRPr b="0" lang="en-US" sz="1800" spc="-1" strike="noStrike">
              <a:latin typeface="Arial"/>
            </a:endParaRPr>
          </a:p>
          <a:p>
            <a:pPr>
              <a:lnSpc>
                <a:spcPct val="100000"/>
              </a:lnSpc>
            </a:pPr>
            <a:r>
              <a:rPr b="0" lang="en-US" sz="1800" spc="-1" strike="noStrike">
                <a:solidFill>
                  <a:srgbClr val="333333"/>
                </a:solidFill>
                <a:latin typeface="Lucida Console"/>
                <a:ea typeface="Courier New"/>
              </a:rPr>
              <a:t>2   1  138369    A     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4f81bd"/>
                </a:solidFill>
                <a:latin typeface="Lucida Console"/>
                <a:ea typeface="Courier New"/>
              </a:rPr>
              <a:t>&gt; snps[, "minor"]  </a:t>
            </a:r>
            <a:r>
              <a:rPr b="0" lang="en-US" sz="1800" spc="-1" strike="noStrike">
                <a:solidFill>
                  <a:srgbClr val="4f6228"/>
                </a:solidFill>
                <a:latin typeface="Lucida Console"/>
                <a:ea typeface="Courier New"/>
              </a:rPr>
              <a:t># column named "minor"</a:t>
            </a:r>
            <a:endParaRPr b="0" lang="en-US" sz="1800" spc="-1" strike="noStrike">
              <a:latin typeface="Arial"/>
            </a:endParaRPr>
          </a:p>
          <a:p>
            <a:pPr>
              <a:lnSpc>
                <a:spcPct val="100000"/>
              </a:lnSpc>
            </a:pPr>
            <a:r>
              <a:rPr b="0" lang="en-US" sz="1800" spc="-1" strike="noStrike">
                <a:solidFill>
                  <a:srgbClr val="333333"/>
                </a:solidFill>
                <a:latin typeface="Lucida Console"/>
                <a:ea typeface="Courier New"/>
              </a:rPr>
              <a:t>[1] A A T C G T G G A C A G A C G C A G G C G A C A G T C G C C T A G G T G T C G A</a:t>
            </a:r>
            <a:endParaRPr b="0" lang="en-US" sz="1800" spc="-1" strike="noStrike">
              <a:latin typeface="Arial"/>
            </a:endParaRPr>
          </a:p>
          <a:p>
            <a:pPr>
              <a:lnSpc>
                <a:spcPct val="100000"/>
              </a:lnSpc>
            </a:pPr>
            <a:r>
              <a:rPr b="0" lang="en-US" sz="1800" spc="-1" strike="noStrike">
                <a:solidFill>
                  <a:srgbClr val="333333"/>
                </a:solidFill>
                <a:latin typeface="Lucida Console"/>
                <a:ea typeface="Courier New"/>
              </a:rPr>
              <a:t>Levels: A C G 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4f81bd"/>
                </a:solidFill>
                <a:latin typeface="Lucida Console"/>
                <a:ea typeface="Courier New"/>
              </a:rPr>
              <a:t>&gt; snps[1:3, c(1,3)] </a:t>
            </a:r>
            <a:r>
              <a:rPr b="0" lang="en-US" sz="1800" spc="-1" strike="noStrike">
                <a:solidFill>
                  <a:srgbClr val="4f6228"/>
                </a:solidFill>
                <a:latin typeface="Lucida Console"/>
                <a:ea typeface="Courier New"/>
              </a:rPr>
              <a:t># 3 first rows, 1st and 3rd column</a:t>
            </a:r>
            <a:endParaRPr b="0" lang="en-US" sz="1800" spc="-1" strike="noStrike">
              <a:latin typeface="Arial"/>
            </a:endParaRPr>
          </a:p>
          <a:p>
            <a:pPr>
              <a:lnSpc>
                <a:spcPct val="100000"/>
              </a:lnSpc>
            </a:pPr>
            <a:r>
              <a:rPr b="0" lang="en-US" sz="1800" spc="-1" strike="noStrike">
                <a:solidFill>
                  <a:srgbClr val="333333"/>
                </a:solidFill>
                <a:latin typeface="Lucida Console"/>
                <a:ea typeface="Courier New"/>
              </a:rPr>
              <a:t>    </a:t>
            </a:r>
            <a:r>
              <a:rPr b="0" lang="en-US" sz="1800" spc="-1" strike="noStrike">
                <a:solidFill>
                  <a:srgbClr val="333333"/>
                </a:solidFill>
                <a:latin typeface="Lucida Console"/>
                <a:ea typeface="Courier New"/>
              </a:rPr>
              <a:t>chr minor</a:t>
            </a:r>
            <a:endParaRPr b="0" lang="en-US" sz="1800" spc="-1" strike="noStrike">
              <a:latin typeface="Arial"/>
            </a:endParaRPr>
          </a:p>
          <a:p>
            <a:pPr>
              <a:lnSpc>
                <a:spcPct val="100000"/>
              </a:lnSpc>
            </a:pPr>
            <a:r>
              <a:rPr b="0" lang="en-US" sz="1800" spc="-1" strike="noStrike">
                <a:solidFill>
                  <a:srgbClr val="333333"/>
                </a:solidFill>
                <a:latin typeface="Lucida Console"/>
                <a:ea typeface="Courier New"/>
              </a:rPr>
              <a:t>1   1     A</a:t>
            </a:r>
            <a:endParaRPr b="0" lang="en-US" sz="1800" spc="-1" strike="noStrike">
              <a:latin typeface="Arial"/>
            </a:endParaRPr>
          </a:p>
          <a:p>
            <a:pPr>
              <a:lnSpc>
                <a:spcPct val="100000"/>
              </a:lnSpc>
            </a:pPr>
            <a:r>
              <a:rPr b="0" lang="en-US" sz="1800" spc="-1" strike="noStrike">
                <a:solidFill>
                  <a:srgbClr val="333333"/>
                </a:solidFill>
                <a:latin typeface="Lucida Console"/>
                <a:ea typeface="Courier New"/>
              </a:rPr>
              <a:t>2   1     G</a:t>
            </a:r>
            <a:endParaRPr b="0" lang="en-US" sz="1800" spc="-1" strike="noStrike">
              <a:latin typeface="Arial"/>
            </a:endParaRPr>
          </a:p>
          <a:p>
            <a:pPr>
              <a:lnSpc>
                <a:spcPct val="100000"/>
              </a:lnSpc>
            </a:pPr>
            <a:r>
              <a:rPr b="0" lang="en-US" sz="1800" spc="-1" strike="noStrike">
                <a:solidFill>
                  <a:srgbClr val="333333"/>
                </a:solidFill>
                <a:latin typeface="Lucida Console"/>
                <a:ea typeface="Courier New"/>
              </a:rPr>
              <a:t>3   1     T</a:t>
            </a:r>
            <a:endParaRPr b="0" lang="en-US" sz="1800" spc="-1" strike="noStrike">
              <a:latin typeface="Arial"/>
            </a:endParaRPr>
          </a:p>
        </p:txBody>
      </p:sp>
      <p:sp>
        <p:nvSpPr>
          <p:cNvPr id="920" name="CustomShape 2"/>
          <p:cNvSpPr/>
          <p:nvPr/>
        </p:nvSpPr>
        <p:spPr>
          <a:xfrm>
            <a:off x="258480" y="111600"/>
            <a:ext cx="8883000" cy="61812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Accessing parts of the data</a:t>
            </a:r>
            <a:endParaRPr b="0" lang="en-US" sz="2800" spc="-1" strike="noStrike">
              <a:latin typeface="Arial"/>
            </a:endParaRPr>
          </a:p>
        </p:txBody>
      </p:sp>
    </p:spTree>
  </p:cSld>
  <p:timing>
    <p:tnLst>
      <p:par>
        <p:cTn id="1724" dur="indefinite" restart="never" nodeType="tmRoot">
          <p:childTnLst>
            <p:seq>
              <p:cTn id="1725" dur="indefinite" nodeType="mainSeq">
                <p:childTnLst>
                  <p:par>
                    <p:cTn id="1726" fill="hold">
                      <p:stCondLst>
                        <p:cond delay="0"/>
                      </p:stCondLst>
                      <p:childTnLst>
                        <p:par>
                          <p:cTn id="1727" fill="hold">
                            <p:stCondLst>
                              <p:cond delay="0"/>
                            </p:stCondLst>
                            <p:childTnLst>
                              <p:par>
                                <p:cTn id="1728" nodeType="withEffect" fill="hold" presetClass="entr" presetID="1">
                                  <p:stCondLst>
                                    <p:cond delay="0"/>
                                  </p:stCondLst>
                                  <p:childTnLst>
                                    <p:set>
                                      <p:cBhvr>
                                        <p:cTn id="1729" dur="1" fill="hold">
                                          <p:stCondLst>
                                            <p:cond delay="0"/>
                                          </p:stCondLst>
                                        </p:cTn>
                                        <p:tgtEl>
                                          <p:spTgt spid="919">
                                            <p:txEl>
                                              <p:pRg st="0" end="0"/>
                                            </p:txEl>
                                          </p:spTgt>
                                        </p:tgtEl>
                                        <p:attrNameLst>
                                          <p:attrName>style.visibility</p:attrName>
                                        </p:attrNameLst>
                                      </p:cBhvr>
                                      <p:to>
                                        <p:strVal val="visible"/>
                                      </p:to>
                                    </p:set>
                                  </p:childTnLst>
                                </p:cTn>
                              </p:par>
                              <p:par>
                                <p:cTn id="1730" nodeType="withEffect" fill="hold" presetClass="entr" presetID="1">
                                  <p:stCondLst>
                                    <p:cond delay="0"/>
                                  </p:stCondLst>
                                  <p:childTnLst>
                                    <p:set>
                                      <p:cBhvr>
                                        <p:cTn id="1731" dur="1" fill="hold">
                                          <p:stCondLst>
                                            <p:cond delay="0"/>
                                          </p:stCondLst>
                                        </p:cTn>
                                        <p:tgtEl>
                                          <p:spTgt spid="919">
                                            <p:txEl>
                                              <p:pRg st="1" end="1"/>
                                            </p:txEl>
                                          </p:spTgt>
                                        </p:tgtEl>
                                        <p:attrNameLst>
                                          <p:attrName>style.visibility</p:attrName>
                                        </p:attrNameLst>
                                      </p:cBhvr>
                                      <p:to>
                                        <p:strVal val="visible"/>
                                      </p:to>
                                    </p:set>
                                  </p:childTnLst>
                                </p:cTn>
                              </p:par>
                              <p:par>
                                <p:cTn id="1732" nodeType="withEffect" fill="hold" presetClass="entr" presetID="1">
                                  <p:stCondLst>
                                    <p:cond delay="0"/>
                                  </p:stCondLst>
                                  <p:childTnLst>
                                    <p:set>
                                      <p:cBhvr>
                                        <p:cTn id="1733" dur="1" fill="hold">
                                          <p:stCondLst>
                                            <p:cond delay="0"/>
                                          </p:stCondLst>
                                        </p:cTn>
                                        <p:tgtEl>
                                          <p:spTgt spid="919">
                                            <p:txEl>
                                              <p:pRg st="2" end="2"/>
                                            </p:txEl>
                                          </p:spTgt>
                                        </p:tgtEl>
                                        <p:attrNameLst>
                                          <p:attrName>style.visibility</p:attrName>
                                        </p:attrNameLst>
                                      </p:cBhvr>
                                      <p:to>
                                        <p:strVal val="visible"/>
                                      </p:to>
                                    </p:set>
                                  </p:childTnLst>
                                </p:cTn>
                              </p:par>
                            </p:childTnLst>
                          </p:cTn>
                        </p:par>
                      </p:childTnLst>
                    </p:cTn>
                  </p:par>
                  <p:par>
                    <p:cTn id="1734" fill="hold">
                      <p:stCondLst>
                        <p:cond delay="indefinite"/>
                      </p:stCondLst>
                      <p:childTnLst>
                        <p:par>
                          <p:cTn id="1735" fill="hold">
                            <p:stCondLst>
                              <p:cond delay="0"/>
                            </p:stCondLst>
                            <p:childTnLst>
                              <p:par>
                                <p:cTn id="1736" nodeType="clickEffect" fill="hold" presetClass="entr" presetID="1">
                                  <p:stCondLst>
                                    <p:cond delay="0"/>
                                  </p:stCondLst>
                                  <p:childTnLst>
                                    <p:set>
                                      <p:cBhvr>
                                        <p:cTn id="1737" dur="1" fill="hold">
                                          <p:stCondLst>
                                            <p:cond delay="0"/>
                                          </p:stCondLst>
                                        </p:cTn>
                                        <p:tgtEl>
                                          <p:spTgt spid="919">
                                            <p:txEl>
                                              <p:pRg st="4" end="4"/>
                                            </p:txEl>
                                          </p:spTgt>
                                        </p:tgtEl>
                                        <p:attrNameLst>
                                          <p:attrName>style.visibility</p:attrName>
                                        </p:attrNameLst>
                                      </p:cBhvr>
                                      <p:to>
                                        <p:strVal val="visible"/>
                                      </p:to>
                                    </p:set>
                                  </p:childTnLst>
                                </p:cTn>
                              </p:par>
                              <p:par>
                                <p:cTn id="1738" nodeType="withEffect" fill="hold" presetClass="entr" presetID="1">
                                  <p:stCondLst>
                                    <p:cond delay="0"/>
                                  </p:stCondLst>
                                  <p:childTnLst>
                                    <p:set>
                                      <p:cBhvr>
                                        <p:cTn id="1739" dur="1" fill="hold">
                                          <p:stCondLst>
                                            <p:cond delay="0"/>
                                          </p:stCondLst>
                                        </p:cTn>
                                        <p:tgtEl>
                                          <p:spTgt spid="919">
                                            <p:txEl>
                                              <p:pRg st="5" end="5"/>
                                            </p:txEl>
                                          </p:spTgt>
                                        </p:tgtEl>
                                        <p:attrNameLst>
                                          <p:attrName>style.visibility</p:attrName>
                                        </p:attrNameLst>
                                      </p:cBhvr>
                                      <p:to>
                                        <p:strVal val="visible"/>
                                      </p:to>
                                    </p:set>
                                  </p:childTnLst>
                                </p:cTn>
                              </p:par>
                              <p:par>
                                <p:cTn id="1740" nodeType="withEffect" fill="hold" presetClass="entr" presetID="1">
                                  <p:stCondLst>
                                    <p:cond delay="0"/>
                                  </p:stCondLst>
                                  <p:childTnLst>
                                    <p:set>
                                      <p:cBhvr>
                                        <p:cTn id="1741" dur="1" fill="hold">
                                          <p:stCondLst>
                                            <p:cond delay="0"/>
                                          </p:stCondLst>
                                        </p:cTn>
                                        <p:tgtEl>
                                          <p:spTgt spid="919">
                                            <p:txEl>
                                              <p:pRg st="6" end="6"/>
                                            </p:txEl>
                                          </p:spTgt>
                                        </p:tgtEl>
                                        <p:attrNameLst>
                                          <p:attrName>style.visibility</p:attrName>
                                        </p:attrNameLst>
                                      </p:cBhvr>
                                      <p:to>
                                        <p:strVal val="visible"/>
                                      </p:to>
                                    </p:set>
                                  </p:childTnLst>
                                </p:cTn>
                              </p:par>
                            </p:childTnLst>
                          </p:cTn>
                        </p:par>
                      </p:childTnLst>
                    </p:cTn>
                  </p:par>
                  <p:par>
                    <p:cTn id="1742" fill="hold">
                      <p:stCondLst>
                        <p:cond delay="indefinite"/>
                      </p:stCondLst>
                      <p:childTnLst>
                        <p:par>
                          <p:cTn id="1743" fill="hold">
                            <p:stCondLst>
                              <p:cond delay="0"/>
                            </p:stCondLst>
                            <p:childTnLst>
                              <p:par>
                                <p:cTn id="1744" nodeType="clickEffect" fill="hold" presetClass="entr" presetID="1">
                                  <p:stCondLst>
                                    <p:cond delay="0"/>
                                  </p:stCondLst>
                                  <p:childTnLst>
                                    <p:set>
                                      <p:cBhvr>
                                        <p:cTn id="1745" dur="1" fill="hold">
                                          <p:stCondLst>
                                            <p:cond delay="0"/>
                                          </p:stCondLst>
                                        </p:cTn>
                                        <p:tgtEl>
                                          <p:spTgt spid="919">
                                            <p:txEl>
                                              <p:pRg st="8" end="8"/>
                                            </p:txEl>
                                          </p:spTgt>
                                        </p:tgtEl>
                                        <p:attrNameLst>
                                          <p:attrName>style.visibility</p:attrName>
                                        </p:attrNameLst>
                                      </p:cBhvr>
                                      <p:to>
                                        <p:strVal val="visible"/>
                                      </p:to>
                                    </p:set>
                                  </p:childTnLst>
                                </p:cTn>
                              </p:par>
                              <p:par>
                                <p:cTn id="1746" nodeType="withEffect" fill="hold" presetClass="entr" presetID="1">
                                  <p:stCondLst>
                                    <p:cond delay="0"/>
                                  </p:stCondLst>
                                  <p:childTnLst>
                                    <p:set>
                                      <p:cBhvr>
                                        <p:cTn id="1747" dur="1" fill="hold">
                                          <p:stCondLst>
                                            <p:cond delay="0"/>
                                          </p:stCondLst>
                                        </p:cTn>
                                        <p:tgtEl>
                                          <p:spTgt spid="919">
                                            <p:txEl>
                                              <p:pRg st="9" end="9"/>
                                            </p:txEl>
                                          </p:spTgt>
                                        </p:tgtEl>
                                        <p:attrNameLst>
                                          <p:attrName>style.visibility</p:attrName>
                                        </p:attrNameLst>
                                      </p:cBhvr>
                                      <p:to>
                                        <p:strVal val="visible"/>
                                      </p:to>
                                    </p:set>
                                  </p:childTnLst>
                                </p:cTn>
                              </p:par>
                              <p:par>
                                <p:cTn id="1748" nodeType="withEffect" fill="hold" presetClass="entr" presetID="1">
                                  <p:stCondLst>
                                    <p:cond delay="0"/>
                                  </p:stCondLst>
                                  <p:childTnLst>
                                    <p:set>
                                      <p:cBhvr>
                                        <p:cTn id="1749" dur="1" fill="hold">
                                          <p:stCondLst>
                                            <p:cond delay="0"/>
                                          </p:stCondLst>
                                        </p:cTn>
                                        <p:tgtEl>
                                          <p:spTgt spid="919">
                                            <p:txEl>
                                              <p:pRg st="10" end="10"/>
                                            </p:txEl>
                                          </p:spTgt>
                                        </p:tgtEl>
                                        <p:attrNameLst>
                                          <p:attrName>style.visibility</p:attrName>
                                        </p:attrNameLst>
                                      </p:cBhvr>
                                      <p:to>
                                        <p:strVal val="visible"/>
                                      </p:to>
                                    </p:set>
                                  </p:childTnLst>
                                </p:cTn>
                              </p:par>
                              <p:par>
                                <p:cTn id="1750" nodeType="withEffect" fill="hold" presetClass="entr" presetID="1">
                                  <p:stCondLst>
                                    <p:cond delay="0"/>
                                  </p:stCondLst>
                                  <p:childTnLst>
                                    <p:set>
                                      <p:cBhvr>
                                        <p:cTn id="1751" dur="1" fill="hold">
                                          <p:stCondLst>
                                            <p:cond delay="0"/>
                                          </p:stCondLst>
                                        </p:cTn>
                                        <p:tgtEl>
                                          <p:spTgt spid="919">
                                            <p:txEl>
                                              <p:pRg st="11" end="11"/>
                                            </p:txEl>
                                          </p:spTgt>
                                        </p:tgtEl>
                                        <p:attrNameLst>
                                          <p:attrName>style.visibility</p:attrName>
                                        </p:attrNameLst>
                                      </p:cBhvr>
                                      <p:to>
                                        <p:strVal val="visible"/>
                                      </p:to>
                                    </p:set>
                                  </p:childTnLst>
                                </p:cTn>
                              </p:par>
                              <p:par>
                                <p:cTn id="1752" nodeType="withEffect" fill="hold" presetClass="entr" presetID="1">
                                  <p:stCondLst>
                                    <p:cond delay="0"/>
                                  </p:stCondLst>
                                  <p:childTnLst>
                                    <p:set>
                                      <p:cBhvr>
                                        <p:cTn id="1753" dur="1" fill="hold">
                                          <p:stCondLst>
                                            <p:cond delay="0"/>
                                          </p:stCondLst>
                                        </p:cTn>
                                        <p:tgtEl>
                                          <p:spTgt spid="919">
                                            <p:txEl>
                                              <p:pRg st="12" end="1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CustomShape 1"/>
          <p:cNvSpPr/>
          <p:nvPr/>
        </p:nvSpPr>
        <p:spPr>
          <a:xfrm>
            <a:off x="393480" y="1010160"/>
            <a:ext cx="8354520" cy="4991040"/>
          </a:xfrm>
          <a:prstGeom prst="rect">
            <a:avLst/>
          </a:prstGeom>
          <a:noFill/>
          <a:ln>
            <a:noFill/>
          </a:ln>
        </p:spPr>
        <p:style>
          <a:lnRef idx="0"/>
          <a:fillRef idx="0"/>
          <a:effectRef idx="0"/>
          <a:fontRef idx="minor"/>
        </p:style>
        <p:txBody>
          <a:bodyPr lIns="0" rIns="0" tIns="0" bIns="0"/>
          <a:p>
            <a:pPr>
              <a:lnSpc>
                <a:spcPct val="100000"/>
              </a:lnSpc>
            </a:pPr>
            <a:r>
              <a:rPr b="0" lang="en-US" sz="1800" spc="-1" strike="noStrike">
                <a:solidFill>
                  <a:srgbClr val="4f81bd"/>
                </a:solidFill>
                <a:latin typeface="Lucida Console"/>
                <a:ea typeface="Courier New"/>
              </a:rPr>
              <a:t>&gt; snps$chr </a:t>
            </a:r>
            <a:r>
              <a:rPr b="0" lang="en-US" sz="1800" spc="-1" strike="noStrike">
                <a:solidFill>
                  <a:srgbClr val="4f6228"/>
                </a:solidFill>
                <a:latin typeface="Lucida Console"/>
                <a:ea typeface="Courier New"/>
              </a:rPr>
              <a:t># vector of chromosomes, equivalent to snps[, 1]</a:t>
            </a:r>
            <a:endParaRPr b="0" lang="en-US" sz="1800" spc="-1" strike="noStrike">
              <a:latin typeface="Arial"/>
            </a:endParaRPr>
          </a:p>
          <a:p>
            <a:pPr>
              <a:lnSpc>
                <a:spcPct val="100000"/>
              </a:lnSpc>
            </a:pPr>
            <a:r>
              <a:rPr b="0" lang="en-US" sz="1800" spc="-1" strike="noStrike">
                <a:solidFill>
                  <a:srgbClr val="262626"/>
                </a:solidFill>
                <a:latin typeface="Lucida Console"/>
                <a:ea typeface="Courier New"/>
              </a:rPr>
              <a:t> </a:t>
            </a:r>
            <a:r>
              <a:rPr b="0" lang="en-US" sz="1800" spc="-1" strike="noStrike">
                <a:solidFill>
                  <a:srgbClr val="262626"/>
                </a:solidFill>
                <a:latin typeface="Lucida Console"/>
                <a:ea typeface="Courier New"/>
              </a:rPr>
              <a:t>[1]  1  1  1  1  1  1  5  5  5  5  5  5  5  5  5 16 16 16 16 16 16 16 16 16 22 22 22</a:t>
            </a:r>
            <a:endParaRPr b="0" lang="en-US" sz="1800" spc="-1" strike="noStrike">
              <a:latin typeface="Arial"/>
            </a:endParaRPr>
          </a:p>
          <a:p>
            <a:pPr>
              <a:lnSpc>
                <a:spcPct val="100000"/>
              </a:lnSpc>
            </a:pPr>
            <a:r>
              <a:rPr b="0" lang="en-US" sz="1800" spc="-1" strike="noStrike">
                <a:solidFill>
                  <a:srgbClr val="262626"/>
                </a:solidFill>
                <a:latin typeface="Lucida Console"/>
                <a:ea typeface="Courier New"/>
              </a:rPr>
              <a:t>[28] 22 22 22 22 22 22 22 22 22 22 22 22 22</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4f81bd"/>
                </a:solidFill>
                <a:latin typeface="Lucida Console"/>
                <a:ea typeface="Courier New"/>
              </a:rPr>
              <a:t>&gt; snps$chr[40] </a:t>
            </a:r>
            <a:r>
              <a:rPr b="0" lang="en-US" sz="1800" spc="-1" strike="noStrike">
                <a:solidFill>
                  <a:srgbClr val="4f6228"/>
                </a:solidFill>
                <a:latin typeface="Lucida Console"/>
                <a:ea typeface="Courier New"/>
              </a:rPr>
              <a:t># chromosome of the last row</a:t>
            </a:r>
            <a:endParaRPr b="0" lang="en-US" sz="1800" spc="-1" strike="noStrike">
              <a:latin typeface="Arial"/>
            </a:endParaRPr>
          </a:p>
          <a:p>
            <a:pPr>
              <a:lnSpc>
                <a:spcPct val="100000"/>
              </a:lnSpc>
            </a:pPr>
            <a:r>
              <a:rPr b="0" lang="en-US" sz="1800" spc="-1" strike="noStrike">
                <a:solidFill>
                  <a:srgbClr val="262626"/>
                </a:solidFill>
                <a:latin typeface="Lucida Console"/>
                <a:ea typeface="Courier New"/>
              </a:rPr>
              <a:t>[1] 22</a:t>
            </a:r>
            <a:endParaRPr b="0" lang="en-US" sz="1800" spc="-1" strike="noStrike">
              <a:latin typeface="Arial"/>
            </a:endParaRPr>
          </a:p>
          <a:p>
            <a:pPr>
              <a:lnSpc>
                <a:spcPct val="100000"/>
              </a:lnSpc>
            </a:pPr>
            <a:endParaRPr b="0" lang="en-US" sz="1800" spc="-1" strike="noStrike">
              <a:latin typeface="Arial"/>
            </a:endParaRPr>
          </a:p>
        </p:txBody>
      </p:sp>
    </p:spTree>
  </p:cSld>
  <p:timing>
    <p:tnLst>
      <p:par>
        <p:cTn id="1754" dur="indefinite" restart="never" nodeType="tmRoot">
          <p:childTnLst>
            <p:seq>
              <p:cTn id="1755" dur="indefinite" nodeType="mainSeq">
                <p:childTnLst>
                  <p:par>
                    <p:cTn id="1756" fill="hold">
                      <p:stCondLst>
                        <p:cond delay="0"/>
                      </p:stCondLst>
                      <p:childTnLst>
                        <p:par>
                          <p:cTn id="1757" fill="hold">
                            <p:stCondLst>
                              <p:cond delay="0"/>
                            </p:stCondLst>
                            <p:childTnLst>
                              <p:par>
                                <p:cTn id="1758" nodeType="withEffect" fill="hold" presetClass="entr" presetID="1">
                                  <p:stCondLst>
                                    <p:cond delay="0"/>
                                  </p:stCondLst>
                                  <p:childTnLst>
                                    <p:set>
                                      <p:cBhvr>
                                        <p:cTn id="1759" dur="1" fill="hold">
                                          <p:stCondLst>
                                            <p:cond delay="0"/>
                                          </p:stCondLst>
                                        </p:cTn>
                                        <p:tgtEl>
                                          <p:spTgt spid="921">
                                            <p:txEl>
                                              <p:pRg st="0" end="0"/>
                                            </p:txEl>
                                          </p:spTgt>
                                        </p:tgtEl>
                                        <p:attrNameLst>
                                          <p:attrName>style.visibility</p:attrName>
                                        </p:attrNameLst>
                                      </p:cBhvr>
                                      <p:to>
                                        <p:strVal val="visible"/>
                                      </p:to>
                                    </p:set>
                                  </p:childTnLst>
                                </p:cTn>
                              </p:par>
                              <p:par>
                                <p:cTn id="1760" nodeType="withEffect" fill="hold" presetClass="entr" presetID="1">
                                  <p:stCondLst>
                                    <p:cond delay="0"/>
                                  </p:stCondLst>
                                  <p:childTnLst>
                                    <p:set>
                                      <p:cBhvr>
                                        <p:cTn id="1761" dur="1" fill="hold">
                                          <p:stCondLst>
                                            <p:cond delay="0"/>
                                          </p:stCondLst>
                                        </p:cTn>
                                        <p:tgtEl>
                                          <p:spTgt spid="921">
                                            <p:txEl>
                                              <p:pRg st="1" end="1"/>
                                            </p:txEl>
                                          </p:spTgt>
                                        </p:tgtEl>
                                        <p:attrNameLst>
                                          <p:attrName>style.visibility</p:attrName>
                                        </p:attrNameLst>
                                      </p:cBhvr>
                                      <p:to>
                                        <p:strVal val="visible"/>
                                      </p:to>
                                    </p:set>
                                  </p:childTnLst>
                                </p:cTn>
                              </p:par>
                              <p:par>
                                <p:cTn id="1762" nodeType="withEffect" fill="hold" presetClass="entr" presetID="1">
                                  <p:stCondLst>
                                    <p:cond delay="0"/>
                                  </p:stCondLst>
                                  <p:childTnLst>
                                    <p:set>
                                      <p:cBhvr>
                                        <p:cTn id="1763" dur="1" fill="hold">
                                          <p:stCondLst>
                                            <p:cond delay="0"/>
                                          </p:stCondLst>
                                        </p:cTn>
                                        <p:tgtEl>
                                          <p:spTgt spid="921">
                                            <p:txEl>
                                              <p:pRg st="2" end="2"/>
                                            </p:txEl>
                                          </p:spTgt>
                                        </p:tgtEl>
                                        <p:attrNameLst>
                                          <p:attrName>style.visibility</p:attrName>
                                        </p:attrNameLst>
                                      </p:cBhvr>
                                      <p:to>
                                        <p:strVal val="visible"/>
                                      </p:to>
                                    </p:set>
                                  </p:childTnLst>
                                </p:cTn>
                              </p:par>
                            </p:childTnLst>
                          </p:cTn>
                        </p:par>
                      </p:childTnLst>
                    </p:cTn>
                  </p:par>
                  <p:par>
                    <p:cTn id="1764" fill="hold">
                      <p:stCondLst>
                        <p:cond delay="indefinite"/>
                      </p:stCondLst>
                      <p:childTnLst>
                        <p:par>
                          <p:cTn id="1765" fill="hold">
                            <p:stCondLst>
                              <p:cond delay="0"/>
                            </p:stCondLst>
                            <p:childTnLst>
                              <p:par>
                                <p:cTn id="1766" nodeType="clickEffect" fill="hold" presetClass="entr" presetID="1">
                                  <p:stCondLst>
                                    <p:cond delay="0"/>
                                  </p:stCondLst>
                                  <p:childTnLst>
                                    <p:set>
                                      <p:cBhvr>
                                        <p:cTn id="1767" dur="1" fill="hold">
                                          <p:stCondLst>
                                            <p:cond delay="0"/>
                                          </p:stCondLst>
                                        </p:cTn>
                                        <p:tgtEl>
                                          <p:spTgt spid="921">
                                            <p:txEl>
                                              <p:pRg st="4" end="4"/>
                                            </p:txEl>
                                          </p:spTgt>
                                        </p:tgtEl>
                                        <p:attrNameLst>
                                          <p:attrName>style.visibility</p:attrName>
                                        </p:attrNameLst>
                                      </p:cBhvr>
                                      <p:to>
                                        <p:strVal val="visible"/>
                                      </p:to>
                                    </p:set>
                                  </p:childTnLst>
                                </p:cTn>
                              </p:par>
                              <p:par>
                                <p:cTn id="1768" nodeType="withEffect" fill="hold" presetClass="entr" presetID="1">
                                  <p:stCondLst>
                                    <p:cond delay="0"/>
                                  </p:stCondLst>
                                  <p:childTnLst>
                                    <p:set>
                                      <p:cBhvr>
                                        <p:cTn id="1769" dur="1" fill="hold">
                                          <p:stCondLst>
                                            <p:cond delay="0"/>
                                          </p:stCondLst>
                                        </p:cTn>
                                        <p:tgtEl>
                                          <p:spTgt spid="921">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8" name="CustomShape 1"/>
          <p:cNvSpPr/>
          <p:nvPr/>
        </p:nvSpPr>
        <p:spPr>
          <a:xfrm>
            <a:off x="1438200" y="1945080"/>
            <a:ext cx="6265080" cy="3742560"/>
          </a:xfrm>
          <a:prstGeom prst="rect">
            <a:avLst/>
          </a:prstGeom>
          <a:noFill/>
          <a:ln>
            <a:noFill/>
          </a:ln>
        </p:spPr>
        <p:style>
          <a:lnRef idx="0"/>
          <a:fillRef idx="0"/>
          <a:effectRef idx="0"/>
          <a:fontRef idx="minor"/>
        </p:style>
        <p:txBody>
          <a:bodyPr lIns="0" rIns="0" tIns="0" bIns="0"/>
          <a:p>
            <a:pPr marL="385920" indent="-383400">
              <a:lnSpc>
                <a:spcPct val="100000"/>
              </a:lnSpc>
              <a:spcBef>
                <a:spcPts val="479"/>
              </a:spcBef>
              <a:spcAft>
                <a:spcPts val="901"/>
              </a:spcAft>
              <a:buClr>
                <a:srgbClr val="262626"/>
              </a:buClr>
              <a:buFont typeface="StarSymbol"/>
              <a:buAutoNum type="alphaUcParenR"/>
            </a:pPr>
            <a:r>
              <a:rPr b="0" lang="en-US" sz="2400" spc="-1" strike="noStrike">
                <a:solidFill>
                  <a:srgbClr val="262626"/>
                </a:solidFill>
                <a:latin typeface="Calibri"/>
                <a:ea typeface="DejaVu Sans"/>
              </a:rPr>
              <a:t>I’ve never tried to use R (apart from installing it).</a:t>
            </a:r>
            <a:endParaRPr b="0" lang="en-US" sz="2400" spc="-1" strike="noStrike">
              <a:latin typeface="Arial"/>
            </a:endParaRPr>
          </a:p>
          <a:p>
            <a:pPr marL="385920" indent="-383400">
              <a:lnSpc>
                <a:spcPct val="100000"/>
              </a:lnSpc>
              <a:spcBef>
                <a:spcPts val="479"/>
              </a:spcBef>
              <a:spcAft>
                <a:spcPts val="901"/>
              </a:spcAft>
              <a:buClr>
                <a:srgbClr val="262626"/>
              </a:buClr>
              <a:buFont typeface="StarSymbol"/>
              <a:buAutoNum type="alphaUcParenR"/>
            </a:pPr>
            <a:r>
              <a:rPr b="0" lang="en-US" sz="2400" spc="-1" strike="noStrike">
                <a:solidFill>
                  <a:srgbClr val="262626"/>
                </a:solidFill>
                <a:latin typeface="Calibri"/>
                <a:ea typeface="DejaVu Sans"/>
              </a:rPr>
              <a:t>I’ve tried to run a few commands or do a few exercises.</a:t>
            </a:r>
            <a:endParaRPr b="0" lang="en-US" sz="2400" spc="-1" strike="noStrike">
              <a:latin typeface="Arial"/>
            </a:endParaRPr>
          </a:p>
          <a:p>
            <a:pPr marL="385920" indent="-383400">
              <a:lnSpc>
                <a:spcPct val="100000"/>
              </a:lnSpc>
              <a:spcBef>
                <a:spcPts val="479"/>
              </a:spcBef>
              <a:spcAft>
                <a:spcPts val="901"/>
              </a:spcAft>
              <a:buClr>
                <a:srgbClr val="262626"/>
              </a:buClr>
              <a:buFont typeface="StarSymbol"/>
              <a:buAutoNum type="alphaUcParenR"/>
            </a:pPr>
            <a:r>
              <a:rPr b="0" lang="en-US" sz="2400" spc="-1" strike="noStrike">
                <a:solidFill>
                  <a:srgbClr val="262626"/>
                </a:solidFill>
                <a:latin typeface="Calibri"/>
                <a:ea typeface="DejaVu Sans"/>
              </a:rPr>
              <a:t>I’ve used R a little for work or personal projects.</a:t>
            </a:r>
            <a:endParaRPr b="0" lang="en-US" sz="2400" spc="-1" strike="noStrike">
              <a:latin typeface="Arial"/>
            </a:endParaRPr>
          </a:p>
          <a:p>
            <a:pPr marL="385920" indent="-383400">
              <a:lnSpc>
                <a:spcPct val="100000"/>
              </a:lnSpc>
              <a:spcBef>
                <a:spcPts val="479"/>
              </a:spcBef>
              <a:spcAft>
                <a:spcPts val="901"/>
              </a:spcAft>
              <a:buClr>
                <a:srgbClr val="262626"/>
              </a:buClr>
              <a:buFont typeface="StarSymbol"/>
              <a:buAutoNum type="alphaUcParenR"/>
            </a:pPr>
            <a:r>
              <a:rPr b="0" lang="en-US" sz="2400" spc="-1" strike="noStrike">
                <a:solidFill>
                  <a:srgbClr val="262626"/>
                </a:solidFill>
                <a:latin typeface="Calibri"/>
                <a:ea typeface="DejaVu Sans"/>
              </a:rPr>
              <a:t>I’ve used R extensively </a:t>
            </a:r>
            <a:r>
              <a:rPr b="0" lang="en-US" sz="1500" spc="-1" strike="noStrike">
                <a:solidFill>
                  <a:srgbClr val="262626"/>
                </a:solidFill>
                <a:latin typeface="Calibri"/>
                <a:ea typeface="DejaVu Sans"/>
              </a:rPr>
              <a:t>(wait, why am I even here?</a:t>
            </a:r>
            <a:r>
              <a:rPr b="0" lang="en-US" sz="1500" spc="-1" strike="noStrike">
                <a:solidFill>
                  <a:srgbClr val="000000"/>
                </a:solidFill>
                <a:latin typeface="Calibri"/>
                <a:ea typeface="DejaVu Sans"/>
              </a:rPr>
              <a:t>)</a:t>
            </a:r>
            <a:r>
              <a:rPr b="1" lang="en-US" sz="1500" spc="-1" strike="noStrike">
                <a:solidFill>
                  <a:srgbClr val="000000"/>
                </a:solidFill>
                <a:latin typeface="Calibri"/>
                <a:ea typeface="DejaVu Sans"/>
              </a:rPr>
              <a:t>.</a:t>
            </a:r>
            <a:endParaRPr b="0" lang="en-US" sz="1500" spc="-1" strike="noStrike">
              <a:latin typeface="Arial"/>
            </a:endParaRPr>
          </a:p>
          <a:p>
            <a:pPr>
              <a:lnSpc>
                <a:spcPct val="100000"/>
              </a:lnSpc>
              <a:spcBef>
                <a:spcPts val="479"/>
              </a:spcBef>
            </a:pPr>
            <a:endParaRPr b="0" lang="en-US" sz="1500" spc="-1" strike="noStrike">
              <a:latin typeface="Arial"/>
            </a:endParaRPr>
          </a:p>
        </p:txBody>
      </p:sp>
      <p:sp>
        <p:nvSpPr>
          <p:cNvPr id="589"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What do you know about R?</a:t>
            </a:r>
            <a:endParaRPr b="0" lang="en-US" sz="28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2" name="CustomShape 1"/>
          <p:cNvSpPr/>
          <p:nvPr/>
        </p:nvSpPr>
        <p:spPr>
          <a:xfrm>
            <a:off x="393480" y="1010160"/>
            <a:ext cx="8354520" cy="4991040"/>
          </a:xfrm>
          <a:prstGeom prst="rect">
            <a:avLst/>
          </a:prstGeom>
          <a:noFill/>
          <a:ln>
            <a:noFill/>
          </a:ln>
        </p:spPr>
        <p:style>
          <a:lnRef idx="0"/>
          <a:fillRef idx="0"/>
          <a:effectRef idx="0"/>
          <a:fontRef idx="minor"/>
        </p:style>
        <p:txBody>
          <a:bodyPr lIns="0" rIns="0" tIns="0" bIns="0"/>
          <a:p>
            <a:pPr marL="266760" indent="-26424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subset()</a:t>
            </a:r>
            <a:r>
              <a:rPr b="0" lang="en-US" sz="2000" spc="-1" strike="noStrike">
                <a:solidFill>
                  <a:srgbClr val="262626"/>
                </a:solidFill>
                <a:latin typeface="Calibri"/>
                <a:ea typeface="DejaVu Sans"/>
              </a:rPr>
              <a:t> is a powerful function which allows you to </a:t>
            </a:r>
            <a:r>
              <a:rPr b="0" lang="en-US" sz="2000" spc="-1" strike="noStrike">
                <a:solidFill>
                  <a:srgbClr val="4f81bd"/>
                </a:solidFill>
                <a:latin typeface="Calibri"/>
                <a:ea typeface="DejaVu Sans"/>
              </a:rPr>
              <a:t>subset your data </a:t>
            </a:r>
            <a:r>
              <a:rPr b="0" lang="en-US" sz="2000" spc="-1" strike="noStrike">
                <a:solidFill>
                  <a:srgbClr val="262626"/>
                </a:solidFill>
                <a:latin typeface="Calibri"/>
                <a:ea typeface="DejaVu Sans"/>
              </a:rPr>
              <a:t>by </a:t>
            </a:r>
            <a:r>
              <a:rPr b="0" lang="en-US" sz="2000" spc="-1" strike="noStrike">
                <a:solidFill>
                  <a:srgbClr val="4f81bd"/>
                </a:solidFill>
                <a:latin typeface="Calibri"/>
                <a:ea typeface="DejaVu Sans"/>
              </a:rPr>
              <a:t>specific columns and values</a:t>
            </a:r>
            <a:r>
              <a:rPr b="0" lang="en-US" sz="2000" spc="-1" strike="noStrike">
                <a:solidFill>
                  <a:srgbClr val="262626"/>
                </a:solidFill>
                <a:latin typeface="Calibri"/>
                <a:ea typeface="DejaVu Sans"/>
              </a:rPr>
              <a:t> in those columns. </a:t>
            </a:r>
            <a:r>
              <a:rPr b="0" lang="en-US" sz="2000" spc="-1" strike="noStrike">
                <a:solidFill>
                  <a:srgbClr val="4f81bd"/>
                </a:solidFill>
                <a:latin typeface="Calibri"/>
                <a:ea typeface="DejaVu Sans"/>
              </a:rPr>
              <a:t>Logical operators </a:t>
            </a:r>
            <a:r>
              <a:rPr b="0" lang="en-US" sz="2000" spc="-1" strike="noStrike">
                <a:solidFill>
                  <a:srgbClr val="262626"/>
                </a:solidFill>
                <a:latin typeface="Calibri"/>
                <a:ea typeface="DejaVu Sans"/>
              </a:rPr>
              <a:t>can be used within the subset.</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pPr>
            <a:r>
              <a:rPr b="0" lang="en-US" sz="1800" spc="-1" strike="noStrike">
                <a:solidFill>
                  <a:srgbClr val="4f81bd"/>
                </a:solidFill>
                <a:latin typeface="Lucida Console"/>
                <a:ea typeface="Courier New"/>
              </a:rPr>
              <a:t>&gt; subset(snps, chr==1) </a:t>
            </a:r>
            <a:r>
              <a:rPr b="0" lang="en-US" sz="1800" spc="-1" strike="noStrike">
                <a:solidFill>
                  <a:srgbClr val="4f6228"/>
                </a:solidFill>
                <a:latin typeface="Lucida Console"/>
                <a:ea typeface="Courier New"/>
              </a:rPr>
              <a:t># keeps only the snps where chr is 1</a:t>
            </a:r>
            <a:endParaRPr b="0" lang="en-US" sz="1800" spc="-1" strike="noStrike">
              <a:latin typeface="Arial"/>
            </a:endParaRPr>
          </a:p>
          <a:p>
            <a:pPr>
              <a:lnSpc>
                <a:spcPct val="100000"/>
              </a:lnSpc>
            </a:pPr>
            <a:r>
              <a:rPr b="0" lang="en-US" sz="2000" spc="-1" strike="noStrike">
                <a:solidFill>
                  <a:srgbClr val="000000"/>
                </a:solidFill>
                <a:latin typeface="Lucida Console"/>
                <a:ea typeface="Courier New"/>
              </a:rPr>
              <a:t>chr    pos minor major</a:t>
            </a:r>
            <a:endParaRPr b="0" lang="en-US" sz="2000" spc="-1" strike="noStrike">
              <a:latin typeface="Arial"/>
            </a:endParaRPr>
          </a:p>
          <a:p>
            <a:pPr>
              <a:lnSpc>
                <a:spcPct val="100000"/>
              </a:lnSpc>
            </a:pPr>
            <a:r>
              <a:rPr b="0" lang="en-US" sz="2000" spc="-1" strike="noStrike">
                <a:solidFill>
                  <a:srgbClr val="000000"/>
                </a:solidFill>
                <a:latin typeface="Lucida Console"/>
                <a:ea typeface="Courier New"/>
              </a:rPr>
              <a:t>1   1 123369     A     C</a:t>
            </a:r>
            <a:endParaRPr b="0" lang="en-US" sz="2000" spc="-1" strike="noStrike">
              <a:latin typeface="Arial"/>
            </a:endParaRPr>
          </a:p>
          <a:p>
            <a:pPr>
              <a:lnSpc>
                <a:spcPct val="100000"/>
              </a:lnSpc>
            </a:pPr>
            <a:r>
              <a:rPr b="0" lang="en-US" sz="2000" spc="-1" strike="noStrike">
                <a:solidFill>
                  <a:srgbClr val="000000"/>
                </a:solidFill>
                <a:latin typeface="Lucida Console"/>
                <a:ea typeface="Courier New"/>
              </a:rPr>
              <a:t>2   1 138369     G     T</a:t>
            </a:r>
            <a:endParaRPr b="0" lang="en-US" sz="2000" spc="-1" strike="noStrike">
              <a:latin typeface="Arial"/>
            </a:endParaRPr>
          </a:p>
          <a:p>
            <a:pPr>
              <a:lnSpc>
                <a:spcPct val="100000"/>
              </a:lnSpc>
            </a:pPr>
            <a:r>
              <a:rPr b="0" lang="en-US" sz="2000" spc="-1" strike="noStrike">
                <a:solidFill>
                  <a:srgbClr val="000000"/>
                </a:solidFill>
                <a:latin typeface="Lucida Console"/>
                <a:ea typeface="Courier New"/>
              </a:rPr>
              <a:t>3   1 153369     T     C</a:t>
            </a:r>
            <a:endParaRPr b="0" lang="en-US" sz="2000" spc="-1" strike="noStrike">
              <a:latin typeface="Arial"/>
            </a:endParaRPr>
          </a:p>
          <a:p>
            <a:pPr>
              <a:lnSpc>
                <a:spcPct val="100000"/>
              </a:lnSpc>
            </a:pPr>
            <a:r>
              <a:rPr b="0" lang="en-US" sz="2000" spc="-1" strike="noStrike">
                <a:solidFill>
                  <a:srgbClr val="000000"/>
                </a:solidFill>
                <a:latin typeface="Lucida Console"/>
                <a:ea typeface="Courier New"/>
              </a:rPr>
              <a:t>4   1 168369     C     T</a:t>
            </a:r>
            <a:endParaRPr b="0" lang="en-US" sz="2000" spc="-1" strike="noStrike">
              <a:latin typeface="Arial"/>
            </a:endParaRPr>
          </a:p>
          <a:p>
            <a:pPr>
              <a:lnSpc>
                <a:spcPct val="100000"/>
              </a:lnSpc>
            </a:pPr>
            <a:r>
              <a:rPr b="0" lang="en-US" sz="2000" spc="-1" strike="noStrike">
                <a:solidFill>
                  <a:srgbClr val="000000"/>
                </a:solidFill>
                <a:latin typeface="Lucida Console"/>
                <a:ea typeface="Courier New"/>
              </a:rPr>
              <a:t>5   1 183369     G     A</a:t>
            </a:r>
            <a:endParaRPr b="0" lang="en-US" sz="2000" spc="-1" strike="noStrike">
              <a:latin typeface="Arial"/>
            </a:endParaRPr>
          </a:p>
          <a:p>
            <a:pPr>
              <a:lnSpc>
                <a:spcPct val="100000"/>
              </a:lnSpc>
            </a:pPr>
            <a:r>
              <a:rPr b="0" lang="en-US" sz="2000" spc="-1" strike="noStrike">
                <a:solidFill>
                  <a:srgbClr val="000000"/>
                </a:solidFill>
                <a:latin typeface="Lucida Console"/>
                <a:ea typeface="Courier New"/>
              </a:rPr>
              <a:t>6   1 198369     T     A</a:t>
            </a:r>
            <a:endParaRPr b="0" lang="en-US" sz="2000" spc="-1" strike="noStrike">
              <a:latin typeface="Arial"/>
            </a:endParaRPr>
          </a:p>
        </p:txBody>
      </p:sp>
      <p:sp>
        <p:nvSpPr>
          <p:cNvPr id="923" name="CustomShape 2"/>
          <p:cNvSpPr/>
          <p:nvPr/>
        </p:nvSpPr>
        <p:spPr>
          <a:xfrm>
            <a:off x="258480" y="111600"/>
            <a:ext cx="7940520" cy="61812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Accessing parts of the data</a:t>
            </a:r>
            <a:endParaRPr b="0" lang="en-US" sz="2800" spc="-1" strike="noStrike">
              <a:latin typeface="Arial"/>
            </a:endParaRPr>
          </a:p>
        </p:txBody>
      </p:sp>
    </p:spTree>
  </p:cSld>
  <p:timing>
    <p:tnLst>
      <p:par>
        <p:cTn id="1770" dur="indefinite" restart="never" nodeType="tmRoot">
          <p:childTnLst>
            <p:seq>
              <p:cTn id="1771" dur="indefinite" nodeType="mainSeq">
                <p:childTnLst>
                  <p:par>
                    <p:cTn id="1772" fill="hold">
                      <p:stCondLst>
                        <p:cond delay="indefinite"/>
                      </p:stCondLst>
                      <p:childTnLst>
                        <p:par>
                          <p:cTn id="1773" fill="hold">
                            <p:stCondLst>
                              <p:cond delay="0"/>
                            </p:stCondLst>
                            <p:childTnLst>
                              <p:par>
                                <p:cTn id="1774" nodeType="clickEffect" fill="hold" presetClass="entr" presetID="1">
                                  <p:stCondLst>
                                    <p:cond delay="0"/>
                                  </p:stCondLst>
                                  <p:childTnLst>
                                    <p:set>
                                      <p:cBhvr>
                                        <p:cTn id="1775" dur="1" fill="hold">
                                          <p:stCondLst>
                                            <p:cond delay="0"/>
                                          </p:stCondLst>
                                        </p:cTn>
                                        <p:tgtEl>
                                          <p:spTgt spid="922">
                                            <p:txEl>
                                              <p:pRg st="2" end="2"/>
                                            </p:txEl>
                                          </p:spTgt>
                                        </p:tgtEl>
                                        <p:attrNameLst>
                                          <p:attrName>style.visibility</p:attrName>
                                        </p:attrNameLst>
                                      </p:cBhvr>
                                      <p:to>
                                        <p:strVal val="visible"/>
                                      </p:to>
                                    </p:set>
                                  </p:childTnLst>
                                </p:cTn>
                              </p:par>
                              <p:par>
                                <p:cTn id="1776" nodeType="withEffect" fill="hold" presetClass="entr" presetID="1">
                                  <p:stCondLst>
                                    <p:cond delay="0"/>
                                  </p:stCondLst>
                                  <p:childTnLst>
                                    <p:set>
                                      <p:cBhvr>
                                        <p:cTn id="1777" dur="1" fill="hold">
                                          <p:stCondLst>
                                            <p:cond delay="0"/>
                                          </p:stCondLst>
                                        </p:cTn>
                                        <p:tgtEl>
                                          <p:spTgt spid="922">
                                            <p:txEl>
                                              <p:pRg st="3" end="3"/>
                                            </p:txEl>
                                          </p:spTgt>
                                        </p:tgtEl>
                                        <p:attrNameLst>
                                          <p:attrName>style.visibility</p:attrName>
                                        </p:attrNameLst>
                                      </p:cBhvr>
                                      <p:to>
                                        <p:strVal val="visible"/>
                                      </p:to>
                                    </p:set>
                                  </p:childTnLst>
                                </p:cTn>
                              </p:par>
                              <p:par>
                                <p:cTn id="1778" nodeType="withEffect" fill="hold" presetClass="entr" presetID="1">
                                  <p:stCondLst>
                                    <p:cond delay="0"/>
                                  </p:stCondLst>
                                  <p:childTnLst>
                                    <p:set>
                                      <p:cBhvr>
                                        <p:cTn id="1779" dur="1" fill="hold">
                                          <p:stCondLst>
                                            <p:cond delay="0"/>
                                          </p:stCondLst>
                                        </p:cTn>
                                        <p:tgtEl>
                                          <p:spTgt spid="922">
                                            <p:txEl>
                                              <p:pRg st="4" end="4"/>
                                            </p:txEl>
                                          </p:spTgt>
                                        </p:tgtEl>
                                        <p:attrNameLst>
                                          <p:attrName>style.visibility</p:attrName>
                                        </p:attrNameLst>
                                      </p:cBhvr>
                                      <p:to>
                                        <p:strVal val="visible"/>
                                      </p:to>
                                    </p:set>
                                  </p:childTnLst>
                                </p:cTn>
                              </p:par>
                              <p:par>
                                <p:cTn id="1780" nodeType="withEffect" fill="hold" presetClass="entr" presetID="1">
                                  <p:stCondLst>
                                    <p:cond delay="0"/>
                                  </p:stCondLst>
                                  <p:childTnLst>
                                    <p:set>
                                      <p:cBhvr>
                                        <p:cTn id="1781" dur="1" fill="hold">
                                          <p:stCondLst>
                                            <p:cond delay="0"/>
                                          </p:stCondLst>
                                        </p:cTn>
                                        <p:tgtEl>
                                          <p:spTgt spid="922">
                                            <p:txEl>
                                              <p:pRg st="5" end="5"/>
                                            </p:txEl>
                                          </p:spTgt>
                                        </p:tgtEl>
                                        <p:attrNameLst>
                                          <p:attrName>style.visibility</p:attrName>
                                        </p:attrNameLst>
                                      </p:cBhvr>
                                      <p:to>
                                        <p:strVal val="visible"/>
                                      </p:to>
                                    </p:set>
                                  </p:childTnLst>
                                </p:cTn>
                              </p:par>
                              <p:par>
                                <p:cTn id="1782" nodeType="withEffect" fill="hold" presetClass="entr" presetID="1">
                                  <p:stCondLst>
                                    <p:cond delay="0"/>
                                  </p:stCondLst>
                                  <p:childTnLst>
                                    <p:set>
                                      <p:cBhvr>
                                        <p:cTn id="1783" dur="1" fill="hold">
                                          <p:stCondLst>
                                            <p:cond delay="0"/>
                                          </p:stCondLst>
                                        </p:cTn>
                                        <p:tgtEl>
                                          <p:spTgt spid="922">
                                            <p:txEl>
                                              <p:pRg st="6" end="6"/>
                                            </p:txEl>
                                          </p:spTgt>
                                        </p:tgtEl>
                                        <p:attrNameLst>
                                          <p:attrName>style.visibility</p:attrName>
                                        </p:attrNameLst>
                                      </p:cBhvr>
                                      <p:to>
                                        <p:strVal val="visible"/>
                                      </p:to>
                                    </p:set>
                                  </p:childTnLst>
                                </p:cTn>
                              </p:par>
                              <p:par>
                                <p:cTn id="1784" nodeType="withEffect" fill="hold" presetClass="entr" presetID="1">
                                  <p:stCondLst>
                                    <p:cond delay="0"/>
                                  </p:stCondLst>
                                  <p:childTnLst>
                                    <p:set>
                                      <p:cBhvr>
                                        <p:cTn id="1785" dur="1" fill="hold">
                                          <p:stCondLst>
                                            <p:cond delay="0"/>
                                          </p:stCondLst>
                                        </p:cTn>
                                        <p:tgtEl>
                                          <p:spTgt spid="922">
                                            <p:txEl>
                                              <p:pRg st="7" end="7"/>
                                            </p:txEl>
                                          </p:spTgt>
                                        </p:tgtEl>
                                        <p:attrNameLst>
                                          <p:attrName>style.visibility</p:attrName>
                                        </p:attrNameLst>
                                      </p:cBhvr>
                                      <p:to>
                                        <p:strVal val="visible"/>
                                      </p:to>
                                    </p:set>
                                  </p:childTnLst>
                                </p:cTn>
                              </p:par>
                              <p:par>
                                <p:cTn id="1786" nodeType="withEffect" fill="hold" presetClass="entr" presetID="1">
                                  <p:stCondLst>
                                    <p:cond delay="0"/>
                                  </p:stCondLst>
                                  <p:childTnLst>
                                    <p:set>
                                      <p:cBhvr>
                                        <p:cTn id="1787" dur="1" fill="hold">
                                          <p:stCondLst>
                                            <p:cond delay="0"/>
                                          </p:stCondLst>
                                        </p:cTn>
                                        <p:tgtEl>
                                          <p:spTgt spid="922">
                                            <p:txEl>
                                              <p:pRg st="8" end="8"/>
                                            </p:txEl>
                                          </p:spTgt>
                                        </p:tgtEl>
                                        <p:attrNameLst>
                                          <p:attrName>style.visibility</p:attrName>
                                        </p:attrNameLst>
                                      </p:cBhvr>
                                      <p:to>
                                        <p:strVal val="visible"/>
                                      </p:to>
                                    </p:set>
                                  </p:childTnLst>
                                </p:cTn>
                              </p:par>
                              <p:par>
                                <p:cTn id="1788" nodeType="withEffect" fill="hold" presetClass="entr" presetID="1">
                                  <p:stCondLst>
                                    <p:cond delay="0"/>
                                  </p:stCondLst>
                                  <p:childTnLst>
                                    <p:set>
                                      <p:cBhvr>
                                        <p:cTn id="1789" dur="1" fill="hold">
                                          <p:stCondLst>
                                            <p:cond delay="0"/>
                                          </p:stCondLst>
                                        </p:cTn>
                                        <p:tgtEl>
                                          <p:spTgt spid="922">
                                            <p:txEl>
                                              <p:pRg st="9" end="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CustomShape 1"/>
          <p:cNvSpPr/>
          <p:nvPr/>
        </p:nvSpPr>
        <p:spPr>
          <a:xfrm>
            <a:off x="393480" y="1010160"/>
            <a:ext cx="8354520" cy="4991040"/>
          </a:xfrm>
          <a:prstGeom prst="rect">
            <a:avLst/>
          </a:prstGeom>
          <a:noFill/>
          <a:ln>
            <a:noFill/>
          </a:ln>
        </p:spPr>
        <p:style>
          <a:lnRef idx="0"/>
          <a:fillRef idx="0"/>
          <a:effectRef idx="0"/>
          <a:fontRef idx="minor"/>
        </p:style>
        <p:txBody>
          <a:bodyPr lIns="0" rIns="0" tIns="0" bIns="0"/>
          <a:p>
            <a:pPr>
              <a:lnSpc>
                <a:spcPct val="100000"/>
              </a:lnSpc>
            </a:pPr>
            <a:r>
              <a:rPr b="0" lang="en-US" sz="2000" spc="-1" strike="noStrike">
                <a:solidFill>
                  <a:srgbClr val="4f81bd"/>
                </a:solidFill>
                <a:latin typeface="Lucida Console"/>
                <a:ea typeface="Courier New"/>
              </a:rPr>
              <a:t>&gt; subset(snps, chr==1 &amp; major=="A") </a:t>
            </a:r>
            <a:r>
              <a:rPr b="0" lang="en-US" sz="2000" spc="-1" strike="noStrike">
                <a:solidFill>
                  <a:srgbClr val="4f6228"/>
                </a:solidFill>
                <a:latin typeface="Lucida Console"/>
                <a:ea typeface="Courier New"/>
              </a:rPr>
              <a:t># keeps only the snps in chr 1 with an "A" as major allele </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chr    pos minor major</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5   1 183369     G     A</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6   1 198369     T     A</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4f81bd"/>
                </a:solidFill>
                <a:latin typeface="Lucida Console"/>
                <a:ea typeface="Courier New"/>
              </a:rPr>
              <a:t>&gt; subset(snps, chr==1 &amp; major =="A" &amp; minor=="T")</a:t>
            </a:r>
            <a:endParaRPr b="0" lang="en-US" sz="2000" spc="-1" strike="noStrike">
              <a:latin typeface="Arial"/>
            </a:endParaRPr>
          </a:p>
          <a:p>
            <a:pPr>
              <a:lnSpc>
                <a:spcPct val="100000"/>
              </a:lnSpc>
            </a:pPr>
            <a:r>
              <a:rPr b="0" lang="en-US" sz="2000" spc="-1" strike="noStrike">
                <a:solidFill>
                  <a:srgbClr val="4f6228"/>
                </a:solidFill>
                <a:latin typeface="Lucida Console"/>
                <a:ea typeface="Courier New"/>
              </a:rPr>
              <a:t># keeps only the snps in chr 1 with an "A" as major allele and T as minor allele</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  </a:t>
            </a:r>
            <a:r>
              <a:rPr b="0" lang="en-US" sz="2000" spc="-1" strike="noStrike">
                <a:solidFill>
                  <a:srgbClr val="262626"/>
                </a:solidFill>
                <a:latin typeface="Lucida Console"/>
                <a:ea typeface="Courier New"/>
              </a:rPr>
              <a:t>chr    pos minor major</a:t>
            </a:r>
            <a:endParaRPr b="0" lang="en-US" sz="2000" spc="-1" strike="noStrike">
              <a:latin typeface="Arial"/>
            </a:endParaRPr>
          </a:p>
          <a:p>
            <a:pPr>
              <a:lnSpc>
                <a:spcPct val="100000"/>
              </a:lnSpc>
            </a:pPr>
            <a:r>
              <a:rPr b="0" lang="en-US" sz="2000" spc="-1" strike="noStrike">
                <a:solidFill>
                  <a:srgbClr val="262626"/>
                </a:solidFill>
                <a:latin typeface="Lucida Console"/>
                <a:ea typeface="Courier New"/>
              </a:rPr>
              <a:t>6   1 198369     T     A</a:t>
            </a:r>
            <a:endParaRPr b="0" lang="en-US" sz="2000" spc="-1" strike="noStrike">
              <a:latin typeface="Arial"/>
            </a:endParaRPr>
          </a:p>
        </p:txBody>
      </p:sp>
    </p:spTree>
  </p:cSld>
  <p:timing>
    <p:tnLst>
      <p:par>
        <p:cTn id="1790" dur="indefinite" restart="never" nodeType="tmRoot">
          <p:childTnLst>
            <p:seq>
              <p:cTn id="1791" dur="indefinite" nodeType="mainSeq">
                <p:childTnLst>
                  <p:par>
                    <p:cTn id="1792" fill="hold">
                      <p:stCondLst>
                        <p:cond delay="0"/>
                      </p:stCondLst>
                      <p:childTnLst>
                        <p:par>
                          <p:cTn id="1793" fill="hold">
                            <p:stCondLst>
                              <p:cond delay="0"/>
                            </p:stCondLst>
                            <p:childTnLst>
                              <p:par>
                                <p:cTn id="1794" nodeType="withEffect" fill="hold" presetClass="entr" presetID="1">
                                  <p:stCondLst>
                                    <p:cond delay="0"/>
                                  </p:stCondLst>
                                  <p:childTnLst>
                                    <p:set>
                                      <p:cBhvr>
                                        <p:cTn id="1795" dur="1" fill="hold">
                                          <p:stCondLst>
                                            <p:cond delay="0"/>
                                          </p:stCondLst>
                                        </p:cTn>
                                        <p:tgtEl>
                                          <p:spTgt spid="924">
                                            <p:txEl>
                                              <p:pRg st="0" end="0"/>
                                            </p:txEl>
                                          </p:spTgt>
                                        </p:tgtEl>
                                        <p:attrNameLst>
                                          <p:attrName>style.visibility</p:attrName>
                                        </p:attrNameLst>
                                      </p:cBhvr>
                                      <p:to>
                                        <p:strVal val="visible"/>
                                      </p:to>
                                    </p:set>
                                  </p:childTnLst>
                                </p:cTn>
                              </p:par>
                              <p:par>
                                <p:cTn id="1796" nodeType="withEffect" fill="hold" presetClass="entr" presetID="1">
                                  <p:stCondLst>
                                    <p:cond delay="0"/>
                                  </p:stCondLst>
                                  <p:childTnLst>
                                    <p:set>
                                      <p:cBhvr>
                                        <p:cTn id="1797" dur="1" fill="hold">
                                          <p:stCondLst>
                                            <p:cond delay="0"/>
                                          </p:stCondLst>
                                        </p:cTn>
                                        <p:tgtEl>
                                          <p:spTgt spid="924">
                                            <p:txEl>
                                              <p:pRg st="1" end="1"/>
                                            </p:txEl>
                                          </p:spTgt>
                                        </p:tgtEl>
                                        <p:attrNameLst>
                                          <p:attrName>style.visibility</p:attrName>
                                        </p:attrNameLst>
                                      </p:cBhvr>
                                      <p:to>
                                        <p:strVal val="visible"/>
                                      </p:to>
                                    </p:set>
                                  </p:childTnLst>
                                </p:cTn>
                              </p:par>
                              <p:par>
                                <p:cTn id="1798" nodeType="withEffect" fill="hold" presetClass="entr" presetID="1">
                                  <p:stCondLst>
                                    <p:cond delay="0"/>
                                  </p:stCondLst>
                                  <p:childTnLst>
                                    <p:set>
                                      <p:cBhvr>
                                        <p:cTn id="1799" dur="1" fill="hold">
                                          <p:stCondLst>
                                            <p:cond delay="0"/>
                                          </p:stCondLst>
                                        </p:cTn>
                                        <p:tgtEl>
                                          <p:spTgt spid="924">
                                            <p:txEl>
                                              <p:pRg st="2" end="2"/>
                                            </p:txEl>
                                          </p:spTgt>
                                        </p:tgtEl>
                                        <p:attrNameLst>
                                          <p:attrName>style.visibility</p:attrName>
                                        </p:attrNameLst>
                                      </p:cBhvr>
                                      <p:to>
                                        <p:strVal val="visible"/>
                                      </p:to>
                                    </p:set>
                                  </p:childTnLst>
                                </p:cTn>
                              </p:par>
                              <p:par>
                                <p:cTn id="1800" nodeType="withEffect" fill="hold" presetClass="entr" presetID="1">
                                  <p:stCondLst>
                                    <p:cond delay="0"/>
                                  </p:stCondLst>
                                  <p:childTnLst>
                                    <p:set>
                                      <p:cBhvr>
                                        <p:cTn id="1801" dur="1" fill="hold">
                                          <p:stCondLst>
                                            <p:cond delay="0"/>
                                          </p:stCondLst>
                                        </p:cTn>
                                        <p:tgtEl>
                                          <p:spTgt spid="924">
                                            <p:txEl>
                                              <p:pRg st="3" end="3"/>
                                            </p:txEl>
                                          </p:spTgt>
                                        </p:tgtEl>
                                        <p:attrNameLst>
                                          <p:attrName>style.visibility</p:attrName>
                                        </p:attrNameLst>
                                      </p:cBhvr>
                                      <p:to>
                                        <p:strVal val="visible"/>
                                      </p:to>
                                    </p:set>
                                  </p:childTnLst>
                                </p:cTn>
                              </p:par>
                            </p:childTnLst>
                          </p:cTn>
                        </p:par>
                      </p:childTnLst>
                    </p:cTn>
                  </p:par>
                  <p:par>
                    <p:cTn id="1802" fill="hold">
                      <p:stCondLst>
                        <p:cond delay="indefinite"/>
                      </p:stCondLst>
                      <p:childTnLst>
                        <p:par>
                          <p:cTn id="1803" fill="hold">
                            <p:stCondLst>
                              <p:cond delay="0"/>
                            </p:stCondLst>
                            <p:childTnLst>
                              <p:par>
                                <p:cTn id="1804" nodeType="clickEffect" fill="hold" presetClass="entr" presetID="1">
                                  <p:stCondLst>
                                    <p:cond delay="0"/>
                                  </p:stCondLst>
                                  <p:childTnLst>
                                    <p:set>
                                      <p:cBhvr>
                                        <p:cTn id="1805" dur="1" fill="hold">
                                          <p:stCondLst>
                                            <p:cond delay="0"/>
                                          </p:stCondLst>
                                        </p:cTn>
                                        <p:tgtEl>
                                          <p:spTgt spid="924">
                                            <p:txEl>
                                              <p:pRg st="5" end="5"/>
                                            </p:txEl>
                                          </p:spTgt>
                                        </p:tgtEl>
                                        <p:attrNameLst>
                                          <p:attrName>style.visibility</p:attrName>
                                        </p:attrNameLst>
                                      </p:cBhvr>
                                      <p:to>
                                        <p:strVal val="visible"/>
                                      </p:to>
                                    </p:set>
                                  </p:childTnLst>
                                </p:cTn>
                              </p:par>
                              <p:par>
                                <p:cTn id="1806" nodeType="withEffect" fill="hold" presetClass="entr" presetID="1">
                                  <p:stCondLst>
                                    <p:cond delay="0"/>
                                  </p:stCondLst>
                                  <p:childTnLst>
                                    <p:set>
                                      <p:cBhvr>
                                        <p:cTn id="1807" dur="1" fill="hold">
                                          <p:stCondLst>
                                            <p:cond delay="0"/>
                                          </p:stCondLst>
                                        </p:cTn>
                                        <p:tgtEl>
                                          <p:spTgt spid="924">
                                            <p:txEl>
                                              <p:pRg st="6" end="6"/>
                                            </p:txEl>
                                          </p:spTgt>
                                        </p:tgtEl>
                                        <p:attrNameLst>
                                          <p:attrName>style.visibility</p:attrName>
                                        </p:attrNameLst>
                                      </p:cBhvr>
                                      <p:to>
                                        <p:strVal val="visible"/>
                                      </p:to>
                                    </p:set>
                                  </p:childTnLst>
                                </p:cTn>
                              </p:par>
                              <p:par>
                                <p:cTn id="1808" nodeType="withEffect" fill="hold" presetClass="entr" presetID="1">
                                  <p:stCondLst>
                                    <p:cond delay="0"/>
                                  </p:stCondLst>
                                  <p:childTnLst>
                                    <p:set>
                                      <p:cBhvr>
                                        <p:cTn id="1809" dur="1" fill="hold">
                                          <p:stCondLst>
                                            <p:cond delay="0"/>
                                          </p:stCondLst>
                                        </p:cTn>
                                        <p:tgtEl>
                                          <p:spTgt spid="924">
                                            <p:txEl>
                                              <p:pRg st="7" end="7"/>
                                            </p:txEl>
                                          </p:spTgt>
                                        </p:tgtEl>
                                        <p:attrNameLst>
                                          <p:attrName>style.visibility</p:attrName>
                                        </p:attrNameLst>
                                      </p:cBhvr>
                                      <p:to>
                                        <p:strVal val="visible"/>
                                      </p:to>
                                    </p:set>
                                  </p:childTnLst>
                                </p:cTn>
                              </p:par>
                              <p:par>
                                <p:cTn id="1810" nodeType="withEffect" fill="hold" presetClass="entr" presetID="1">
                                  <p:stCondLst>
                                    <p:cond delay="0"/>
                                  </p:stCondLst>
                                  <p:childTnLst>
                                    <p:set>
                                      <p:cBhvr>
                                        <p:cTn id="1811" dur="1" fill="hold">
                                          <p:stCondLst>
                                            <p:cond delay="0"/>
                                          </p:stCondLst>
                                        </p:cTn>
                                        <p:tgtEl>
                                          <p:spTgt spid="924">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5" name="CustomShape 1"/>
          <p:cNvSpPr/>
          <p:nvPr/>
        </p:nvSpPr>
        <p:spPr>
          <a:xfrm>
            <a:off x="393480" y="1010160"/>
            <a:ext cx="8354520" cy="5392440"/>
          </a:xfrm>
          <a:prstGeom prst="rect">
            <a:avLst/>
          </a:prstGeom>
          <a:noFill/>
          <a:ln>
            <a:noFill/>
          </a:ln>
        </p:spPr>
        <p:style>
          <a:lnRef idx="0"/>
          <a:fillRef idx="0"/>
          <a:effectRef idx="0"/>
          <a:fontRef idx="minor"/>
        </p:style>
        <p:txBody>
          <a:bodyPr lIns="0" rIns="0" tIns="0" bIns="0"/>
          <a:p>
            <a:pPr marL="266760" indent="-2642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Rows and columns of data can be </a:t>
            </a:r>
            <a:r>
              <a:rPr b="0" lang="en-US" sz="2000" spc="-1" strike="noStrike">
                <a:solidFill>
                  <a:srgbClr val="4f81bd"/>
                </a:solidFill>
                <a:latin typeface="Calibri"/>
                <a:ea typeface="DejaVu Sans"/>
              </a:rPr>
              <a:t>added</a:t>
            </a:r>
            <a:r>
              <a:rPr b="0" lang="en-US" sz="2000" spc="-1" strike="noStrike">
                <a:solidFill>
                  <a:srgbClr val="262626"/>
                </a:solidFill>
                <a:latin typeface="Calibri"/>
                <a:ea typeface="DejaVu Sans"/>
              </a:rPr>
              <a:t> using the functions </a:t>
            </a:r>
            <a:r>
              <a:rPr b="1" lang="en-US" sz="2000" spc="-1" strike="noStrike">
                <a:solidFill>
                  <a:srgbClr val="4f81bd"/>
                </a:solidFill>
                <a:latin typeface="Calibri"/>
                <a:ea typeface="DejaVu Sans"/>
              </a:rPr>
              <a:t>rbind()</a:t>
            </a:r>
            <a:r>
              <a:rPr b="0" lang="en-US" sz="2000" spc="-1" strike="noStrike">
                <a:solidFill>
                  <a:srgbClr val="4f81bd"/>
                </a:solidFill>
                <a:latin typeface="Calibri"/>
                <a:ea typeface="DejaVu Sans"/>
              </a:rPr>
              <a:t> </a:t>
            </a:r>
            <a:r>
              <a:rPr b="0" lang="en-US" sz="2000" spc="-1" strike="noStrike">
                <a:solidFill>
                  <a:srgbClr val="000000"/>
                </a:solidFill>
                <a:latin typeface="Calibri"/>
                <a:ea typeface="DejaVu Sans"/>
              </a:rPr>
              <a:t>and</a:t>
            </a:r>
            <a:r>
              <a:rPr b="0" lang="en-US" sz="2000" spc="-1" strike="noStrike">
                <a:solidFill>
                  <a:srgbClr val="4f81bd"/>
                </a:solidFill>
                <a:latin typeface="Calibri"/>
                <a:ea typeface="DejaVu Sans"/>
              </a:rPr>
              <a:t> </a:t>
            </a:r>
            <a:r>
              <a:rPr b="1" lang="en-US" sz="2000" spc="-1" strike="noStrike">
                <a:solidFill>
                  <a:srgbClr val="4f81bd"/>
                </a:solidFill>
                <a:latin typeface="Calibri"/>
                <a:ea typeface="DejaVu Sans"/>
              </a:rPr>
              <a:t>cbind()</a:t>
            </a:r>
            <a:r>
              <a:rPr b="0" lang="en-US" sz="2000" spc="-1" strike="noStrike">
                <a:solidFill>
                  <a:srgbClr val="262626"/>
                </a:solidFill>
                <a:latin typeface="Calibri"/>
                <a:ea typeface="DejaVu Sans"/>
              </a:rPr>
              <a:t>, respectively.</a:t>
            </a:r>
            <a:endParaRPr b="0" lang="en-US" sz="2000" spc="-1" strike="noStrike">
              <a:latin typeface="Arial"/>
            </a:endParaRPr>
          </a:p>
          <a:p>
            <a:pPr>
              <a:lnSpc>
                <a:spcPct val="100000"/>
              </a:lnSpc>
              <a:spcBef>
                <a:spcPts val="400"/>
              </a:spcBef>
            </a:pPr>
            <a:endParaRPr b="0" lang="en-US" sz="2000" spc="-1" strike="noStrike">
              <a:latin typeface="Arial"/>
            </a:endParaRPr>
          </a:p>
          <a:p>
            <a:pPr marL="266760" indent="-2642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Add a row to the SNP data:</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snps_updated &lt;- rbind(snps, </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data.frame(chr=22, pos=1723369, minor="A", major="T"))</a:t>
            </a:r>
            <a:endParaRPr b="0" lang="en-US" sz="1800" spc="-1" strike="noStrike">
              <a:latin typeface="Arial"/>
            </a:endParaRPr>
          </a:p>
          <a:p>
            <a:pPr>
              <a:lnSpc>
                <a:spcPct val="100000"/>
              </a:lnSpc>
              <a:spcBef>
                <a:spcPts val="400"/>
              </a:spcBef>
            </a:pPr>
            <a:endParaRPr b="0" lang="en-US" sz="1800" spc="-1" strike="noStrike">
              <a:latin typeface="Arial"/>
            </a:endParaRPr>
          </a:p>
          <a:p>
            <a:pPr marL="266760" indent="-264240">
              <a:lnSpc>
                <a:spcPct val="100000"/>
              </a:lnSpc>
              <a:spcBef>
                <a:spcPts val="400"/>
              </a:spcBef>
              <a:buClr>
                <a:srgbClr val="262626"/>
              </a:buClr>
              <a:buFont typeface="Arial"/>
              <a:buChar char="•"/>
            </a:pPr>
            <a:r>
              <a:rPr b="0" lang="en-US" sz="2000" spc="-1" strike="noStrike">
                <a:solidFill>
                  <a:srgbClr val="262626"/>
                </a:solidFill>
                <a:latin typeface="Calibri"/>
                <a:ea typeface="Courier New"/>
              </a:rPr>
              <a:t>Add a column of indexes to the SNP data:</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idx &lt;- 1:nrow(snps)</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snps_mod &lt;- cbind(idx,snps)</a:t>
            </a:r>
            <a:endParaRPr b="0" lang="en-US" sz="1800" spc="-1" strike="noStrike">
              <a:latin typeface="Arial"/>
            </a:endParaRPr>
          </a:p>
          <a:p>
            <a:pPr>
              <a:lnSpc>
                <a:spcPct val="100000"/>
              </a:lnSpc>
              <a:spcBef>
                <a:spcPts val="479"/>
              </a:spcBef>
            </a:pPr>
            <a:endParaRPr b="0" lang="en-US" sz="1800" spc="-1" strike="noStrike">
              <a:latin typeface="Arial"/>
            </a:endParaRPr>
          </a:p>
        </p:txBody>
      </p:sp>
      <p:sp>
        <p:nvSpPr>
          <p:cNvPr id="926" name="CustomShape 2"/>
          <p:cNvSpPr/>
          <p:nvPr/>
        </p:nvSpPr>
        <p:spPr>
          <a:xfrm>
            <a:off x="258480" y="344520"/>
            <a:ext cx="888408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Data reshaping : adding rows and columns </a:t>
            </a:r>
            <a:r>
              <a:rPr b="1" lang="en-US" sz="2800" spc="-1" strike="noStrike">
                <a:solidFill>
                  <a:srgbClr val="ce181e"/>
                </a:solidFill>
                <a:latin typeface="Calibri"/>
                <a:ea typeface="DejaVu Sans"/>
              </a:rPr>
              <a:t>-P5S</a:t>
            </a:r>
            <a:endParaRPr b="0" lang="en-US" sz="2800" spc="-1" strike="noStrike">
              <a:latin typeface="Arial"/>
            </a:endParaRPr>
          </a:p>
        </p:txBody>
      </p:sp>
      <p:sp>
        <p:nvSpPr>
          <p:cNvPr id="927" name="CustomShape 3"/>
          <p:cNvSpPr/>
          <p:nvPr/>
        </p:nvSpPr>
        <p:spPr>
          <a:xfrm>
            <a:off x="784440" y="4944600"/>
            <a:ext cx="6888600" cy="110412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479"/>
              </a:spcBef>
            </a:pPr>
            <a:r>
              <a:rPr b="0" lang="en-US" sz="2400" spc="-1" strike="noStrike">
                <a:solidFill>
                  <a:srgbClr val="ffffff"/>
                </a:solidFill>
                <a:latin typeface="Comic Sans MS"/>
                <a:ea typeface="DejaVu Sans"/>
              </a:rPr>
              <a:t>Always check afterwards that your new dataset is what you expect, the same way you did after you imported the original one</a:t>
            </a:r>
            <a:endParaRPr b="0" lang="en-US" sz="2400" spc="-1" strike="noStrike">
              <a:latin typeface="Arial"/>
            </a:endParaRPr>
          </a:p>
          <a:p>
            <a:pPr algn="ctr">
              <a:lnSpc>
                <a:spcPct val="100000"/>
              </a:lnSpc>
            </a:pPr>
            <a:endParaRPr b="0" lang="en-US" sz="2400" spc="-1" strike="noStrike">
              <a:latin typeface="Arial"/>
            </a:endParaRPr>
          </a:p>
          <a:p>
            <a:pPr algn="ctr">
              <a:lnSpc>
                <a:spcPct val="100000"/>
              </a:lnSpc>
              <a:spcBef>
                <a:spcPts val="360"/>
              </a:spcBef>
            </a:pPr>
            <a:endParaRPr b="0" lang="en-US" sz="2400" spc="-1" strike="noStrike">
              <a:latin typeface="Arial"/>
            </a:endParaRPr>
          </a:p>
          <a:p>
            <a:pPr algn="ctr">
              <a:lnSpc>
                <a:spcPct val="100000"/>
              </a:lnSpc>
              <a:spcBef>
                <a:spcPts val="360"/>
              </a:spcBef>
            </a:pPr>
            <a:r>
              <a:rPr b="0" lang="en-US" sz="1800" spc="-1" strike="noStrike">
                <a:solidFill>
                  <a:srgbClr val="f6f6f6"/>
                </a:solidFill>
                <a:latin typeface="Comic Sans MS"/>
                <a:ea typeface="DejaVu Sans"/>
              </a:rPr>
              <a:t>.</a:t>
            </a:r>
            <a:endParaRPr b="0" lang="en-US" sz="1800" spc="-1" strike="noStrike">
              <a:latin typeface="Arial"/>
            </a:endParaRPr>
          </a:p>
        </p:txBody>
      </p:sp>
    </p:spTree>
  </p:cSld>
  <p:timing>
    <p:tnLst>
      <p:par>
        <p:cTn id="1812" dur="indefinite" restart="never" nodeType="tmRoot">
          <p:childTnLst>
            <p:seq>
              <p:cTn id="1813" dur="indefinite" nodeType="mainSeq">
                <p:childTnLst>
                  <p:par>
                    <p:cTn id="1814" fill="hold">
                      <p:stCondLst>
                        <p:cond delay="indefinite"/>
                      </p:stCondLst>
                      <p:childTnLst>
                        <p:par>
                          <p:cTn id="1815" fill="hold">
                            <p:stCondLst>
                              <p:cond delay="0"/>
                            </p:stCondLst>
                            <p:childTnLst>
                              <p:par>
                                <p:cTn id="1816" nodeType="clickEffect" fill="hold" presetClass="entr" presetID="1">
                                  <p:stCondLst>
                                    <p:cond delay="0"/>
                                  </p:stCondLst>
                                  <p:childTnLst>
                                    <p:set>
                                      <p:cBhvr>
                                        <p:cTn id="1817" dur="1" fill="hold">
                                          <p:stCondLst>
                                            <p:cond delay="0"/>
                                          </p:stCondLst>
                                        </p:cTn>
                                        <p:tgtEl>
                                          <p:spTgt spid="925">
                                            <p:txEl>
                                              <p:pRg st="3" end="3"/>
                                            </p:txEl>
                                          </p:spTgt>
                                        </p:tgtEl>
                                        <p:attrNameLst>
                                          <p:attrName>style.visibility</p:attrName>
                                        </p:attrNameLst>
                                      </p:cBhvr>
                                      <p:to>
                                        <p:strVal val="visible"/>
                                      </p:to>
                                    </p:set>
                                  </p:childTnLst>
                                </p:cTn>
                              </p:par>
                            </p:childTnLst>
                          </p:cTn>
                        </p:par>
                      </p:childTnLst>
                    </p:cTn>
                  </p:par>
                  <p:par>
                    <p:cTn id="1818" fill="hold">
                      <p:stCondLst>
                        <p:cond delay="indefinite"/>
                      </p:stCondLst>
                      <p:childTnLst>
                        <p:par>
                          <p:cTn id="1819" fill="hold">
                            <p:stCondLst>
                              <p:cond delay="0"/>
                            </p:stCondLst>
                            <p:childTnLst>
                              <p:par>
                                <p:cTn id="1820" nodeType="clickEffect" fill="hold" presetClass="entr" presetID="1">
                                  <p:stCondLst>
                                    <p:cond delay="0"/>
                                  </p:stCondLst>
                                  <p:childTnLst>
                                    <p:set>
                                      <p:cBhvr>
                                        <p:cTn id="1821" dur="1" fill="hold">
                                          <p:stCondLst>
                                            <p:cond delay="0"/>
                                          </p:stCondLst>
                                        </p:cTn>
                                        <p:tgtEl>
                                          <p:spTgt spid="925">
                                            <p:txEl>
                                              <p:pRg st="4" end="4"/>
                                            </p:txEl>
                                          </p:spTgt>
                                        </p:tgtEl>
                                        <p:attrNameLst>
                                          <p:attrName>style.visibility</p:attrName>
                                        </p:attrNameLst>
                                      </p:cBhvr>
                                      <p:to>
                                        <p:strVal val="visible"/>
                                      </p:to>
                                    </p:set>
                                  </p:childTnLst>
                                </p:cTn>
                              </p:par>
                            </p:childTnLst>
                          </p:cTn>
                        </p:par>
                      </p:childTnLst>
                    </p:cTn>
                  </p:par>
                  <p:par>
                    <p:cTn id="1822" fill="hold">
                      <p:stCondLst>
                        <p:cond delay="indefinite"/>
                      </p:stCondLst>
                      <p:childTnLst>
                        <p:par>
                          <p:cTn id="1823" fill="hold">
                            <p:stCondLst>
                              <p:cond delay="0"/>
                            </p:stCondLst>
                            <p:childTnLst>
                              <p:par>
                                <p:cTn id="1824" nodeType="clickEffect" fill="hold" presetClass="entr" presetID="1">
                                  <p:stCondLst>
                                    <p:cond delay="0"/>
                                  </p:stCondLst>
                                  <p:childTnLst>
                                    <p:set>
                                      <p:cBhvr>
                                        <p:cTn id="1825" dur="1" fill="hold">
                                          <p:stCondLst>
                                            <p:cond delay="0"/>
                                          </p:stCondLst>
                                        </p:cTn>
                                        <p:tgtEl>
                                          <p:spTgt spid="925">
                                            <p:txEl>
                                              <p:pRg st="6" end="6"/>
                                            </p:txEl>
                                          </p:spTgt>
                                        </p:tgtEl>
                                        <p:attrNameLst>
                                          <p:attrName>style.visibility</p:attrName>
                                        </p:attrNameLst>
                                      </p:cBhvr>
                                      <p:to>
                                        <p:strVal val="visible"/>
                                      </p:to>
                                    </p:set>
                                  </p:childTnLst>
                                </p:cTn>
                              </p:par>
                            </p:childTnLst>
                          </p:cTn>
                        </p:par>
                      </p:childTnLst>
                    </p:cTn>
                  </p:par>
                  <p:par>
                    <p:cTn id="1826" fill="hold">
                      <p:stCondLst>
                        <p:cond delay="indefinite"/>
                      </p:stCondLst>
                      <p:childTnLst>
                        <p:par>
                          <p:cTn id="1827" fill="hold">
                            <p:stCondLst>
                              <p:cond delay="0"/>
                            </p:stCondLst>
                            <p:childTnLst>
                              <p:par>
                                <p:cTn id="1828" nodeType="clickEffect" fill="hold" presetClass="entr" presetID="1">
                                  <p:stCondLst>
                                    <p:cond delay="0"/>
                                  </p:stCondLst>
                                  <p:childTnLst>
                                    <p:set>
                                      <p:cBhvr>
                                        <p:cTn id="1829" dur="1" fill="hold">
                                          <p:stCondLst>
                                            <p:cond delay="0"/>
                                          </p:stCondLst>
                                        </p:cTn>
                                        <p:tgtEl>
                                          <p:spTgt spid="925">
                                            <p:txEl>
                                              <p:pRg st="7" end="7"/>
                                            </p:txEl>
                                          </p:spTgt>
                                        </p:tgtEl>
                                        <p:attrNameLst>
                                          <p:attrName>style.visibility</p:attrName>
                                        </p:attrNameLst>
                                      </p:cBhvr>
                                      <p:to>
                                        <p:strVal val="visible"/>
                                      </p:to>
                                    </p:set>
                                  </p:childTnLst>
                                </p:cTn>
                              </p:par>
                            </p:childTnLst>
                          </p:cTn>
                        </p:par>
                      </p:childTnLst>
                    </p:cTn>
                  </p:par>
                  <p:par>
                    <p:cTn id="1830" fill="hold">
                      <p:stCondLst>
                        <p:cond delay="indefinite"/>
                      </p:stCondLst>
                      <p:childTnLst>
                        <p:par>
                          <p:cTn id="1831" fill="hold">
                            <p:stCondLst>
                              <p:cond delay="0"/>
                            </p:stCondLst>
                            <p:childTnLst>
                              <p:par>
                                <p:cTn id="1832" nodeType="clickEffect" fill="hold" presetClass="entr" presetID="1">
                                  <p:stCondLst>
                                    <p:cond delay="0"/>
                                  </p:stCondLst>
                                  <p:childTnLst>
                                    <p:set>
                                      <p:cBhvr>
                                        <p:cTn id="1833" dur="1" fill="hold">
                                          <p:stCondLst>
                                            <p:cond delay="0"/>
                                          </p:stCondLst>
                                        </p:cTn>
                                        <p:tgtEl>
                                          <p:spTgt spid="925">
                                            <p:txEl>
                                              <p:pRg st="8" end="8"/>
                                            </p:txEl>
                                          </p:spTgt>
                                        </p:tgtEl>
                                        <p:attrNameLst>
                                          <p:attrName>style.visibility</p:attrName>
                                        </p:attrNameLst>
                                      </p:cBhvr>
                                      <p:to>
                                        <p:strVal val="visible"/>
                                      </p:to>
                                    </p:set>
                                  </p:childTnLst>
                                </p:cTn>
                              </p:par>
                            </p:childTnLst>
                          </p:cTn>
                        </p:par>
                      </p:childTnLst>
                    </p:cTn>
                  </p:par>
                  <p:par>
                    <p:cTn id="1834" fill="hold">
                      <p:stCondLst>
                        <p:cond delay="indefinite"/>
                      </p:stCondLst>
                      <p:childTnLst>
                        <p:par>
                          <p:cTn id="1835" fill="hold">
                            <p:stCondLst>
                              <p:cond delay="0"/>
                            </p:stCondLst>
                            <p:childTnLst>
                              <p:par>
                                <p:cTn id="1836" nodeType="clickEffect" fill="hold" presetClass="entr" presetID="10">
                                  <p:stCondLst>
                                    <p:cond delay="0"/>
                                  </p:stCondLst>
                                  <p:childTnLst>
                                    <p:set>
                                      <p:cBhvr>
                                        <p:cTn id="1837" dur="1" fill="hold">
                                          <p:stCondLst>
                                            <p:cond delay="0"/>
                                          </p:stCondLst>
                                        </p:cTn>
                                        <p:tgtEl>
                                          <p:spTgt spid="927"/>
                                        </p:tgtEl>
                                        <p:attrNameLst>
                                          <p:attrName>style.visibility</p:attrName>
                                        </p:attrNameLst>
                                      </p:cBhvr>
                                      <p:to>
                                        <p:strVal val="visible"/>
                                      </p:to>
                                    </p:set>
                                    <p:animEffect filter="fade" transition="in">
                                      <p:cBhvr additive="repl">
                                        <p:cTn id="1838" dur="500"/>
                                        <p:tgtEl>
                                          <p:spTgt spid="9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 name="CustomShape 1"/>
          <p:cNvSpPr/>
          <p:nvPr/>
        </p:nvSpPr>
        <p:spPr>
          <a:xfrm>
            <a:off x="393480" y="1010160"/>
            <a:ext cx="8469000" cy="5171040"/>
          </a:xfrm>
          <a:prstGeom prst="rect">
            <a:avLst/>
          </a:prstGeom>
          <a:noFill/>
          <a:ln>
            <a:noFill/>
          </a:ln>
        </p:spPr>
        <p:style>
          <a:lnRef idx="0"/>
          <a:fillRef idx="0"/>
          <a:effectRef idx="0"/>
          <a:fontRef idx="minor"/>
        </p:style>
        <p:txBody>
          <a:bodyPr lIns="0" rIns="0" tIns="0" bIns="0"/>
          <a:p>
            <a:pPr>
              <a:lnSpc>
                <a:spcPct val="100000"/>
              </a:lnSpc>
              <a:spcBef>
                <a:spcPts val="479"/>
              </a:spcBef>
            </a:pPr>
            <a:endParaRPr b="0" lang="en-US" sz="1800" spc="-1" strike="noStrike">
              <a:latin typeface="Arial"/>
            </a:endParaRPr>
          </a:p>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Remove the new column of indexes, using exclusion (</a:t>
            </a:r>
            <a:r>
              <a:rPr b="0" lang="en-US" sz="2400" spc="-1" strike="noStrike">
                <a:solidFill>
                  <a:srgbClr val="4f81bd"/>
                </a:solidFill>
                <a:latin typeface="Lucida Console"/>
                <a:ea typeface="Courier New"/>
              </a:rPr>
              <a:t>-</a:t>
            </a:r>
            <a:r>
              <a:rPr b="0" lang="en-US" sz="2400" spc="-1" strike="noStrike">
                <a:solidFill>
                  <a:srgbClr val="262626"/>
                </a:solidFill>
                <a:latin typeface="Calibri"/>
                <a:ea typeface="Courier New"/>
              </a:rPr>
              <a:t>) or column extraction</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pPr>
            <a:r>
              <a:rPr b="0" lang="en-US" sz="1800" spc="-1" strike="noStrike">
                <a:solidFill>
                  <a:srgbClr val="4f81bd"/>
                </a:solidFill>
                <a:latin typeface="Lucida Console"/>
                <a:ea typeface="Courier New"/>
              </a:rPr>
              <a:t>&gt; snps_orig &lt;- snps_mod[,-1] </a:t>
            </a:r>
            <a:r>
              <a:rPr b="0" lang="en-US" sz="2000" spc="-1" strike="noStrike">
                <a:solidFill>
                  <a:srgbClr val="4f6228"/>
                </a:solidFill>
                <a:latin typeface="Lucida Console"/>
                <a:ea typeface="Courier New"/>
              </a:rPr>
              <a:t># remove the first column</a:t>
            </a:r>
            <a:endParaRPr b="0" lang="en-US" sz="2000" spc="-1" strike="noStrike">
              <a:latin typeface="Arial"/>
            </a:endParaRPr>
          </a:p>
          <a:p>
            <a:pPr>
              <a:lnSpc>
                <a:spcPct val="100000"/>
              </a:lnSpc>
            </a:pPr>
            <a:r>
              <a:rPr b="0" lang="en-US" sz="1800" spc="-1" strike="noStrike">
                <a:solidFill>
                  <a:srgbClr val="4f81bd"/>
                </a:solidFill>
                <a:latin typeface="Lucida Console"/>
                <a:ea typeface="Courier New"/>
              </a:rPr>
              <a:t>&gt; head(snps_orig)  </a:t>
            </a:r>
            <a:r>
              <a:rPr b="0" lang="en-US" sz="2000" spc="-1" strike="noStrike">
                <a:solidFill>
                  <a:srgbClr val="4f6228"/>
                </a:solidFill>
                <a:latin typeface="Lucida Console"/>
                <a:ea typeface="Courier New"/>
              </a:rPr>
              <a:t># check resulting data</a:t>
            </a:r>
            <a:endParaRPr b="0" lang="en-US" sz="2000" spc="-1" strike="noStrike">
              <a:latin typeface="Arial"/>
            </a:endParaRPr>
          </a:p>
          <a:p>
            <a:pPr>
              <a:lnSpc>
                <a:spcPct val="100000"/>
              </a:lnSpc>
              <a:spcBef>
                <a:spcPts val="360"/>
              </a:spcBef>
            </a:pPr>
            <a:endParaRPr b="0" lang="en-US" sz="2000" spc="-1" strike="noStrike">
              <a:latin typeface="Arial"/>
            </a:endParaRPr>
          </a:p>
          <a:p>
            <a:pPr>
              <a:lnSpc>
                <a:spcPct val="100000"/>
              </a:lnSpc>
              <a:spcBef>
                <a:spcPts val="479"/>
              </a:spcBef>
            </a:pPr>
            <a:r>
              <a:rPr b="0" lang="en-US" sz="2400" spc="-1" strike="noStrike">
                <a:solidFill>
                  <a:srgbClr val="262626"/>
                </a:solidFill>
                <a:latin typeface="Calibri"/>
                <a:ea typeface="Courier New"/>
              </a:rPr>
              <a:t>or</a:t>
            </a:r>
            <a:r>
              <a:rPr b="0" lang="en-US" sz="2400" spc="-1" strike="noStrike">
                <a:solidFill>
                  <a:srgbClr val="4f81bd"/>
                </a:solidFill>
                <a:latin typeface="Calibri"/>
                <a:ea typeface="Courier New"/>
              </a:rPr>
              <a:t> </a:t>
            </a:r>
            <a:endParaRPr b="0" lang="en-US" sz="2400" spc="-1" strike="noStrike">
              <a:latin typeface="Arial"/>
            </a:endParaRPr>
          </a:p>
          <a:p>
            <a:pPr>
              <a:lnSpc>
                <a:spcPct val="100000"/>
              </a:lnSpc>
              <a:spcBef>
                <a:spcPts val="360"/>
              </a:spcBef>
            </a:pPr>
            <a:endParaRPr b="0" lang="en-US" sz="2400" spc="-1" strike="noStrike">
              <a:latin typeface="Arial"/>
            </a:endParaRPr>
          </a:p>
          <a:p>
            <a:pPr>
              <a:lnSpc>
                <a:spcPct val="100000"/>
              </a:lnSpc>
            </a:pPr>
            <a:r>
              <a:rPr b="0" lang="en-US" sz="1800" spc="-1" strike="noStrike">
                <a:solidFill>
                  <a:srgbClr val="4f81bd"/>
                </a:solidFill>
                <a:latin typeface="Lucida Console"/>
                <a:ea typeface="Courier New"/>
              </a:rPr>
              <a:t>&gt; snps_orig &lt;- snps_mod[,2:dim(snps_mod)[2]] </a:t>
            </a:r>
            <a:r>
              <a:rPr b="0" lang="en-US" sz="1800" spc="-1" strike="noStrike">
                <a:solidFill>
                  <a:srgbClr val="4f6228"/>
                </a:solidFill>
                <a:latin typeface="Lucida Console"/>
                <a:ea typeface="Courier New"/>
              </a:rPr>
              <a:t># extract all columns that you want to keep (from the 2nd to the last)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4f81bd"/>
                </a:solidFill>
                <a:latin typeface="Lucida Console"/>
                <a:ea typeface="Courier New"/>
              </a:rPr>
              <a:t>&gt; head(snps_orig) </a:t>
            </a:r>
            <a:r>
              <a:rPr b="0" lang="en-US" sz="2000" spc="-1" strike="noStrike">
                <a:solidFill>
                  <a:srgbClr val="4f6228"/>
                </a:solidFill>
                <a:latin typeface="Lucida Console"/>
                <a:ea typeface="Courier New"/>
              </a:rPr>
              <a:t># check resulting data</a:t>
            </a:r>
            <a:endParaRPr b="0" lang="en-US" sz="2000" spc="-1" strike="noStrike">
              <a:latin typeface="Arial"/>
            </a:endParaRPr>
          </a:p>
          <a:p>
            <a:pPr>
              <a:lnSpc>
                <a:spcPct val="100000"/>
              </a:lnSpc>
              <a:spcBef>
                <a:spcPts val="360"/>
              </a:spcBef>
            </a:pPr>
            <a:endParaRPr b="0" lang="en-US" sz="2000" spc="-1" strike="noStrike">
              <a:latin typeface="Arial"/>
            </a:endParaRPr>
          </a:p>
          <a:p>
            <a:pPr>
              <a:lnSpc>
                <a:spcPct val="100000"/>
              </a:lnSpc>
              <a:spcBef>
                <a:spcPts val="479"/>
              </a:spcBef>
            </a:pPr>
            <a:endParaRPr b="0" lang="en-US" sz="2000" spc="-1" strike="noStrike">
              <a:latin typeface="Arial"/>
            </a:endParaRPr>
          </a:p>
        </p:txBody>
      </p:sp>
      <p:sp>
        <p:nvSpPr>
          <p:cNvPr id="929"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Data reshaping : removing a column</a:t>
            </a:r>
            <a:endParaRPr b="0" lang="en-US" sz="2800" spc="-1" strike="noStrike">
              <a:latin typeface="Arial"/>
            </a:endParaRPr>
          </a:p>
        </p:txBody>
      </p:sp>
    </p:spTree>
  </p:cSld>
  <p:timing>
    <p:tnLst>
      <p:par>
        <p:cTn id="1839" dur="indefinite" restart="never" nodeType="tmRoot">
          <p:childTnLst>
            <p:seq>
              <p:cTn id="1840" dur="indefinite" nodeType="mainSeq">
                <p:childTnLst>
                  <p:par>
                    <p:cTn id="1841" fill="hold">
                      <p:stCondLst>
                        <p:cond delay="indefinite"/>
                      </p:stCondLst>
                      <p:childTnLst>
                        <p:par>
                          <p:cTn id="1842" fill="hold">
                            <p:stCondLst>
                              <p:cond delay="0"/>
                            </p:stCondLst>
                            <p:childTnLst>
                              <p:par>
                                <p:cTn id="1843" nodeType="clickEffect" fill="hold" presetClass="entr" presetID="1">
                                  <p:stCondLst>
                                    <p:cond delay="0"/>
                                  </p:stCondLst>
                                  <p:childTnLst>
                                    <p:set>
                                      <p:cBhvr>
                                        <p:cTn id="1844" dur="1" fill="hold">
                                          <p:stCondLst>
                                            <p:cond delay="0"/>
                                          </p:stCondLst>
                                        </p:cTn>
                                        <p:tgtEl>
                                          <p:spTgt spid="928">
                                            <p:txEl>
                                              <p:pRg st="1" end="1"/>
                                            </p:txEl>
                                          </p:spTgt>
                                        </p:tgtEl>
                                        <p:attrNameLst>
                                          <p:attrName>style.visibility</p:attrName>
                                        </p:attrNameLst>
                                      </p:cBhvr>
                                      <p:to>
                                        <p:strVal val="visible"/>
                                      </p:to>
                                    </p:set>
                                  </p:childTnLst>
                                </p:cTn>
                              </p:par>
                            </p:childTnLst>
                          </p:cTn>
                        </p:par>
                      </p:childTnLst>
                    </p:cTn>
                  </p:par>
                  <p:par>
                    <p:cTn id="1845" fill="hold">
                      <p:stCondLst>
                        <p:cond delay="indefinite"/>
                      </p:stCondLst>
                      <p:childTnLst>
                        <p:par>
                          <p:cTn id="1846" fill="hold">
                            <p:stCondLst>
                              <p:cond delay="0"/>
                            </p:stCondLst>
                            <p:childTnLst>
                              <p:par>
                                <p:cTn id="1847" nodeType="clickEffect" fill="hold" presetClass="entr" presetID="1">
                                  <p:stCondLst>
                                    <p:cond delay="0"/>
                                  </p:stCondLst>
                                  <p:childTnLst>
                                    <p:set>
                                      <p:cBhvr>
                                        <p:cTn id="1848" dur="1" fill="hold">
                                          <p:stCondLst>
                                            <p:cond delay="0"/>
                                          </p:stCondLst>
                                        </p:cTn>
                                        <p:tgtEl>
                                          <p:spTgt spid="928">
                                            <p:txEl>
                                              <p:pRg st="3" end="3"/>
                                            </p:txEl>
                                          </p:spTgt>
                                        </p:tgtEl>
                                        <p:attrNameLst>
                                          <p:attrName>style.visibility</p:attrName>
                                        </p:attrNameLst>
                                      </p:cBhvr>
                                      <p:to>
                                        <p:strVal val="visible"/>
                                      </p:to>
                                    </p:set>
                                  </p:childTnLst>
                                </p:cTn>
                              </p:par>
                            </p:childTnLst>
                          </p:cTn>
                        </p:par>
                      </p:childTnLst>
                    </p:cTn>
                  </p:par>
                  <p:par>
                    <p:cTn id="1849" fill="hold">
                      <p:stCondLst>
                        <p:cond delay="indefinite"/>
                      </p:stCondLst>
                      <p:childTnLst>
                        <p:par>
                          <p:cTn id="1850" fill="hold">
                            <p:stCondLst>
                              <p:cond delay="0"/>
                            </p:stCondLst>
                            <p:childTnLst>
                              <p:par>
                                <p:cTn id="1851" nodeType="clickEffect" fill="hold" presetClass="entr" presetID="1">
                                  <p:stCondLst>
                                    <p:cond delay="0"/>
                                  </p:stCondLst>
                                  <p:childTnLst>
                                    <p:set>
                                      <p:cBhvr>
                                        <p:cTn id="1852" dur="1" fill="hold">
                                          <p:stCondLst>
                                            <p:cond delay="0"/>
                                          </p:stCondLst>
                                        </p:cTn>
                                        <p:tgtEl>
                                          <p:spTgt spid="928">
                                            <p:txEl>
                                              <p:pRg st="4" end="4"/>
                                            </p:txEl>
                                          </p:spTgt>
                                        </p:tgtEl>
                                        <p:attrNameLst>
                                          <p:attrName>style.visibility</p:attrName>
                                        </p:attrNameLst>
                                      </p:cBhvr>
                                      <p:to>
                                        <p:strVal val="visible"/>
                                      </p:to>
                                    </p:set>
                                  </p:childTnLst>
                                </p:cTn>
                              </p:par>
                            </p:childTnLst>
                          </p:cTn>
                        </p:par>
                      </p:childTnLst>
                    </p:cTn>
                  </p:par>
                  <p:par>
                    <p:cTn id="1853" fill="hold">
                      <p:stCondLst>
                        <p:cond delay="indefinite"/>
                      </p:stCondLst>
                      <p:childTnLst>
                        <p:par>
                          <p:cTn id="1854" fill="hold">
                            <p:stCondLst>
                              <p:cond delay="0"/>
                            </p:stCondLst>
                            <p:childTnLst>
                              <p:par>
                                <p:cTn id="1855" nodeType="clickEffect" fill="hold" presetClass="entr" presetID="1">
                                  <p:stCondLst>
                                    <p:cond delay="0"/>
                                  </p:stCondLst>
                                  <p:childTnLst>
                                    <p:set>
                                      <p:cBhvr>
                                        <p:cTn id="1856" dur="1" fill="hold">
                                          <p:stCondLst>
                                            <p:cond delay="0"/>
                                          </p:stCondLst>
                                        </p:cTn>
                                        <p:tgtEl>
                                          <p:spTgt spid="928">
                                            <p:txEl>
                                              <p:pRg st="6" end="6"/>
                                            </p:txEl>
                                          </p:spTgt>
                                        </p:tgtEl>
                                        <p:attrNameLst>
                                          <p:attrName>style.visibility</p:attrName>
                                        </p:attrNameLst>
                                      </p:cBhvr>
                                      <p:to>
                                        <p:strVal val="visible"/>
                                      </p:to>
                                    </p:set>
                                  </p:childTnLst>
                                </p:cTn>
                              </p:par>
                              <p:par>
                                <p:cTn id="1857" nodeType="withEffect" fill="hold" presetClass="entr" presetID="1">
                                  <p:stCondLst>
                                    <p:cond delay="0"/>
                                  </p:stCondLst>
                                  <p:childTnLst>
                                    <p:set>
                                      <p:cBhvr>
                                        <p:cTn id="1858" dur="1" fill="hold">
                                          <p:stCondLst>
                                            <p:cond delay="0"/>
                                          </p:stCondLst>
                                        </p:cTn>
                                        <p:tgtEl>
                                          <p:spTgt spid="928">
                                            <p:txEl>
                                              <p:pRg st="8" end="8"/>
                                            </p:txEl>
                                          </p:spTgt>
                                        </p:tgtEl>
                                        <p:attrNameLst>
                                          <p:attrName>style.visibility</p:attrName>
                                        </p:attrNameLst>
                                      </p:cBhvr>
                                      <p:to>
                                        <p:strVal val="visible"/>
                                      </p:to>
                                    </p:set>
                                  </p:childTnLst>
                                </p:cTn>
                              </p:par>
                              <p:par>
                                <p:cTn id="1859" nodeType="withEffect" fill="hold" presetClass="entr" presetID="1">
                                  <p:stCondLst>
                                    <p:cond delay="0"/>
                                  </p:stCondLst>
                                  <p:childTnLst>
                                    <p:set>
                                      <p:cBhvr>
                                        <p:cTn id="1860" dur="1" fill="hold">
                                          <p:stCondLst>
                                            <p:cond delay="0"/>
                                          </p:stCondLst>
                                        </p:cTn>
                                        <p:tgtEl>
                                          <p:spTgt spid="928">
                                            <p:txEl>
                                              <p:pRg st="10" end="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0" name="CustomShape 1"/>
          <p:cNvSpPr/>
          <p:nvPr/>
        </p:nvSpPr>
        <p:spPr>
          <a:xfrm>
            <a:off x="345600" y="943560"/>
            <a:ext cx="8633520" cy="5442840"/>
          </a:xfrm>
          <a:prstGeom prst="rect">
            <a:avLst/>
          </a:prstGeom>
          <a:noFill/>
          <a:ln>
            <a:noFill/>
          </a:ln>
        </p:spPr>
        <p:style>
          <a:lnRef idx="0"/>
          <a:fillRef idx="0"/>
          <a:effectRef idx="0"/>
          <a:fontRef idx="minor"/>
        </p:style>
        <p:txBody>
          <a:bodyPr lIns="0" rIns="0" tIns="0" bIns="0"/>
          <a:p>
            <a:pPr>
              <a:lnSpc>
                <a:spcPct val="100000"/>
              </a:lnSpc>
              <a:spcBef>
                <a:spcPts val="400"/>
              </a:spcBef>
              <a:spcAft>
                <a:spcPts val="601"/>
              </a:spcAft>
            </a:pPr>
            <a:r>
              <a:rPr b="0" lang="en-US" sz="2000" spc="-1" strike="noStrike">
                <a:solidFill>
                  <a:srgbClr val="262626"/>
                </a:solidFill>
                <a:latin typeface="Calibri"/>
                <a:ea typeface="DejaVu Sans"/>
              </a:rPr>
              <a:t>The functions </a:t>
            </a:r>
            <a:r>
              <a:rPr b="1" lang="en-US" sz="2000" spc="-1" strike="noStrike">
                <a:solidFill>
                  <a:srgbClr val="4f81bd"/>
                </a:solidFill>
                <a:latin typeface="Calibri"/>
                <a:ea typeface="DejaVu Sans"/>
              </a:rPr>
              <a:t>write.table() </a:t>
            </a:r>
            <a:r>
              <a:rPr b="0" lang="en-US" sz="2000" spc="-1" strike="noStrike">
                <a:solidFill>
                  <a:srgbClr val="000000"/>
                </a:solidFill>
                <a:latin typeface="Calibri"/>
                <a:ea typeface="DejaVu Sans"/>
              </a:rPr>
              <a:t>and </a:t>
            </a:r>
            <a:r>
              <a:rPr b="1" lang="en-US" sz="2000" spc="-1" strike="noStrike">
                <a:solidFill>
                  <a:srgbClr val="4f81bd"/>
                </a:solidFill>
                <a:latin typeface="Calibri"/>
                <a:ea typeface="DejaVu Sans"/>
              </a:rPr>
              <a:t>write.csv()</a:t>
            </a:r>
            <a:r>
              <a:rPr b="1" lang="en-US" sz="2000" spc="-1" strike="noStrike">
                <a:solidFill>
                  <a:srgbClr val="000090"/>
                </a:solidFill>
                <a:latin typeface="Calibri"/>
                <a:ea typeface="DejaVu Sans"/>
              </a:rPr>
              <a:t> </a:t>
            </a:r>
            <a:r>
              <a:rPr b="0" lang="en-US" sz="2000" spc="-1" strike="noStrike">
                <a:solidFill>
                  <a:srgbClr val="262626"/>
                </a:solidFill>
                <a:latin typeface="Calibri"/>
                <a:ea typeface="DejaVu Sans"/>
              </a:rPr>
              <a:t>allow to </a:t>
            </a:r>
            <a:r>
              <a:rPr b="0" lang="en-US" sz="2000" spc="-1" strike="noStrike">
                <a:solidFill>
                  <a:srgbClr val="4f81bd"/>
                </a:solidFill>
                <a:latin typeface="Calibri"/>
                <a:ea typeface="DejaVu Sans"/>
              </a:rPr>
              <a:t>write a data frame to a file</a:t>
            </a:r>
            <a:r>
              <a:rPr b="0" lang="en-US" sz="2000" spc="-1" strike="noStrike">
                <a:solidFill>
                  <a:srgbClr val="262626"/>
                </a:solidFill>
                <a:latin typeface="Calibri"/>
                <a:ea typeface="DejaVu Sans"/>
              </a:rPr>
              <a:t>.</a:t>
            </a: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DejaVu Sans"/>
              </a:rPr>
              <a:t>Example:</a:t>
            </a:r>
            <a:endParaRPr b="0" lang="en-US" sz="2000" spc="-1" strike="noStrike">
              <a:latin typeface="Arial"/>
            </a:endParaRPr>
          </a:p>
          <a:p>
            <a:pPr>
              <a:lnSpc>
                <a:spcPct val="100000"/>
              </a:lnSpc>
              <a:spcBef>
                <a:spcPts val="400"/>
              </a:spcBef>
              <a:spcAft>
                <a:spcPts val="601"/>
              </a:spcAft>
            </a:pPr>
            <a:r>
              <a:rPr b="0" lang="en-US" sz="2000" spc="-1" strike="noStrike">
                <a:solidFill>
                  <a:srgbClr val="262626"/>
                </a:solidFill>
                <a:latin typeface="Calibri"/>
                <a:ea typeface="DejaVu Sans"/>
              </a:rPr>
              <a:t> </a:t>
            </a:r>
            <a:r>
              <a:rPr b="0" lang="en-US" sz="1800" spc="-1" strike="noStrike">
                <a:solidFill>
                  <a:srgbClr val="4f81bd"/>
                </a:solidFill>
                <a:latin typeface="Lucida Console"/>
                <a:ea typeface="Courier New"/>
              </a:rPr>
              <a:t>&gt; write.table(snps_updated, file="snps_updated.csv", </a:t>
            </a:r>
            <a:r>
              <a:rPr b="1" lang="en-US" sz="1800" spc="-1" strike="noStrike">
                <a:solidFill>
                  <a:srgbClr val="4f81bd"/>
                </a:solidFill>
                <a:latin typeface="Lucida Console"/>
                <a:ea typeface="Courier New"/>
              </a:rPr>
              <a:t>quote=FALSE</a:t>
            </a:r>
            <a:r>
              <a:rPr b="0" lang="en-US" sz="1800" spc="-1" strike="noStrike">
                <a:solidFill>
                  <a:srgbClr val="4f81bd"/>
                </a:solidFill>
                <a:latin typeface="Lucida Console"/>
                <a:ea typeface="Courier New"/>
              </a:rPr>
              <a:t>, sep=",",</a:t>
            </a:r>
            <a:r>
              <a:rPr b="1" lang="en-US" sz="1800" spc="-1" strike="noStrike">
                <a:solidFill>
                  <a:srgbClr val="4f81bd"/>
                </a:solidFill>
                <a:latin typeface="Lucida Console"/>
                <a:ea typeface="Courier New"/>
              </a:rPr>
              <a:t>row.names=FALSE</a:t>
            </a:r>
            <a:r>
              <a:rPr b="0" lang="en-US" sz="1800" spc="-1" strike="noStrike">
                <a:solidFill>
                  <a:srgbClr val="4f81bd"/>
                </a:solidFill>
                <a:latin typeface="Lucida Console"/>
                <a:ea typeface="Courier New"/>
              </a:rPr>
              <a:t>)</a:t>
            </a:r>
            <a:endParaRPr b="0" lang="en-US" sz="1800" spc="-1" strike="noStrike">
              <a:latin typeface="Arial"/>
            </a:endParaRPr>
          </a:p>
          <a:p>
            <a:pPr marL="266760" indent="-264240">
              <a:lnSpc>
                <a:spcPct val="100000"/>
              </a:lnSpc>
              <a:spcBef>
                <a:spcPts val="1199"/>
              </a:spcBef>
              <a:buClr>
                <a:srgbClr val="262626"/>
              </a:buClr>
              <a:buFont typeface="Arial"/>
              <a:buChar char="•"/>
            </a:pPr>
            <a:r>
              <a:rPr b="0" lang="en-US" sz="2000" spc="-1" strike="noStrike">
                <a:solidFill>
                  <a:srgbClr val="262626"/>
                </a:solidFill>
                <a:latin typeface="Calibri"/>
                <a:ea typeface="Courier New"/>
              </a:rPr>
              <a:t>Important optional arguments (check ?write.table for more):</a:t>
            </a:r>
            <a:endParaRPr b="0" lang="en-US" sz="2000" spc="-1" strike="noStrike">
              <a:latin typeface="Arial"/>
            </a:endParaRPr>
          </a:p>
          <a:p>
            <a:pPr lvl="1" marL="449280" indent="-180000">
              <a:lnSpc>
                <a:spcPct val="100000"/>
              </a:lnSpc>
              <a:spcBef>
                <a:spcPts val="400"/>
              </a:spcBef>
              <a:buClr>
                <a:srgbClr val="262626"/>
              </a:buClr>
              <a:buFont typeface="Arial"/>
              <a:buChar char="•"/>
            </a:pPr>
            <a:r>
              <a:rPr b="1" lang="en-US" sz="2000" spc="-1" strike="noStrike">
                <a:solidFill>
                  <a:srgbClr val="000000"/>
                </a:solidFill>
                <a:latin typeface="Calibri"/>
                <a:ea typeface="Courier New"/>
              </a:rPr>
              <a:t>File : </a:t>
            </a:r>
            <a:r>
              <a:rPr b="0" lang="en-US" sz="2000" spc="-1" strike="noStrike">
                <a:solidFill>
                  <a:srgbClr val="000000"/>
                </a:solidFill>
                <a:latin typeface="Calibri"/>
                <a:ea typeface="Courier New"/>
              </a:rPr>
              <a:t>output file path and name . </a:t>
            </a:r>
            <a:endParaRPr b="0" lang="en-US" sz="2000" spc="-1" strike="noStrike">
              <a:latin typeface="Arial"/>
            </a:endParaRPr>
          </a:p>
          <a:p>
            <a:pPr lvl="1" marL="449280" indent="-180000">
              <a:lnSpc>
                <a:spcPct val="100000"/>
              </a:lnSpc>
              <a:spcBef>
                <a:spcPts val="400"/>
              </a:spcBef>
              <a:buClr>
                <a:srgbClr val="262626"/>
              </a:buClr>
              <a:buFont typeface="Arial"/>
              <a:buChar char="•"/>
            </a:pPr>
            <a:r>
              <a:rPr b="1" lang="en-US" sz="2000" spc="-1" strike="noStrike">
                <a:solidFill>
                  <a:srgbClr val="000000"/>
                </a:solidFill>
                <a:latin typeface="Calibri"/>
                <a:ea typeface="Courier New"/>
              </a:rPr>
              <a:t>append :</a:t>
            </a:r>
            <a:r>
              <a:rPr b="0" lang="en-US" sz="2000" spc="-1" strike="noStrike">
                <a:solidFill>
                  <a:srgbClr val="262626"/>
                </a:solidFill>
                <a:latin typeface="Calibri"/>
                <a:ea typeface="Courier New"/>
              </a:rPr>
              <a:t> </a:t>
            </a:r>
            <a:r>
              <a:rPr b="0" lang="en-US" sz="2000" spc="-1" strike="noStrike">
                <a:solidFill>
                  <a:srgbClr val="4f81bd"/>
                </a:solidFill>
                <a:latin typeface="Calibri"/>
                <a:ea typeface="Courier New"/>
              </a:rPr>
              <a:t>append to an existing file </a:t>
            </a:r>
            <a:r>
              <a:rPr b="0" lang="en-US" sz="2000" spc="-1" strike="noStrike">
                <a:solidFill>
                  <a:srgbClr val="262626"/>
                </a:solidFill>
                <a:latin typeface="Calibri"/>
                <a:ea typeface="Courier New"/>
              </a:rPr>
              <a:t>(default is FALSE).</a:t>
            </a:r>
            <a:endParaRPr b="0" lang="en-US" sz="2000" spc="-1" strike="noStrike">
              <a:latin typeface="Arial"/>
            </a:endParaRPr>
          </a:p>
          <a:p>
            <a:pPr lvl="1" marL="449280" indent="-180000">
              <a:lnSpc>
                <a:spcPct val="100000"/>
              </a:lnSpc>
              <a:spcBef>
                <a:spcPts val="400"/>
              </a:spcBef>
              <a:buClr>
                <a:srgbClr val="262626"/>
              </a:buClr>
              <a:buFont typeface="Arial"/>
              <a:buChar char="•"/>
            </a:pPr>
            <a:r>
              <a:rPr b="1" lang="en-US" sz="2000" spc="-1" strike="noStrike">
                <a:solidFill>
                  <a:srgbClr val="0d0d0d"/>
                </a:solidFill>
                <a:latin typeface="Calibri"/>
                <a:ea typeface="Courier New"/>
              </a:rPr>
              <a:t>quote </a:t>
            </a:r>
            <a:r>
              <a:rPr b="0" lang="en-US" sz="2000" spc="-1" strike="noStrike">
                <a:solidFill>
                  <a:srgbClr val="262626"/>
                </a:solidFill>
                <a:latin typeface="Calibri"/>
                <a:ea typeface="Courier New"/>
              </a:rPr>
              <a:t>: whether the elements of </a:t>
            </a:r>
            <a:r>
              <a:rPr b="0" lang="en-US" sz="2000" spc="-1" strike="noStrike">
                <a:solidFill>
                  <a:srgbClr val="4f81bd"/>
                </a:solidFill>
                <a:latin typeface="Calibri"/>
                <a:ea typeface="Courier New"/>
              </a:rPr>
              <a:t>character or factor columns </a:t>
            </a:r>
            <a:r>
              <a:rPr b="0" lang="en-US" sz="2000" spc="-1" strike="noStrike">
                <a:solidFill>
                  <a:srgbClr val="262626"/>
                </a:solidFill>
                <a:latin typeface="Calibri"/>
                <a:ea typeface="Courier New"/>
              </a:rPr>
              <a:t>should be surrounded by double quotes (default is TRUE).</a:t>
            </a:r>
            <a:endParaRPr b="0" lang="en-US" sz="2000" spc="-1" strike="noStrike">
              <a:latin typeface="Arial"/>
            </a:endParaRPr>
          </a:p>
          <a:p>
            <a:pPr lvl="1" marL="449280" indent="-180000">
              <a:lnSpc>
                <a:spcPct val="100000"/>
              </a:lnSpc>
              <a:spcBef>
                <a:spcPts val="400"/>
              </a:spcBef>
              <a:buClr>
                <a:srgbClr val="262626"/>
              </a:buClr>
              <a:buFont typeface="Arial"/>
              <a:buChar char="•"/>
            </a:pPr>
            <a:r>
              <a:rPr b="1" lang="en-US" sz="2000" spc="-1" strike="noStrike">
                <a:solidFill>
                  <a:srgbClr val="000000"/>
                </a:solidFill>
                <a:latin typeface="Calibri"/>
                <a:ea typeface="Courier New"/>
              </a:rPr>
              <a:t>sep </a:t>
            </a:r>
            <a:r>
              <a:rPr b="0" lang="en-US" sz="2000" spc="-1" strike="noStrike">
                <a:solidFill>
                  <a:srgbClr val="262626"/>
                </a:solidFill>
                <a:latin typeface="Calibri"/>
                <a:ea typeface="Courier New"/>
              </a:rPr>
              <a:t>: </a:t>
            </a:r>
            <a:r>
              <a:rPr b="0" lang="en-US" sz="2000" spc="-1" strike="noStrike">
                <a:solidFill>
                  <a:srgbClr val="4f81bd"/>
                </a:solidFill>
                <a:latin typeface="Calibri"/>
                <a:ea typeface="Courier New"/>
              </a:rPr>
              <a:t>field separator </a:t>
            </a:r>
            <a:r>
              <a:rPr b="0" lang="en-US" sz="2000" spc="-1" strike="noStrike">
                <a:solidFill>
                  <a:srgbClr val="262626"/>
                </a:solidFill>
                <a:latin typeface="Calibri"/>
                <a:ea typeface="Courier New"/>
              </a:rPr>
              <a:t>to be used, e.g., comma (",")  or tab ("\t").</a:t>
            </a:r>
            <a:endParaRPr b="0" lang="en-US" sz="2000" spc="-1" strike="noStrike">
              <a:latin typeface="Arial"/>
            </a:endParaRPr>
          </a:p>
          <a:p>
            <a:pPr lvl="1" marL="449280" indent="-180000">
              <a:lnSpc>
                <a:spcPct val="100000"/>
              </a:lnSpc>
              <a:spcBef>
                <a:spcPts val="400"/>
              </a:spcBef>
              <a:buClr>
                <a:srgbClr val="262626"/>
              </a:buClr>
              <a:buFont typeface="Arial"/>
              <a:buChar char="•"/>
            </a:pPr>
            <a:r>
              <a:rPr b="1" lang="en-US" sz="2000" spc="-1" strike="noStrike">
                <a:solidFill>
                  <a:srgbClr val="000000"/>
                </a:solidFill>
                <a:latin typeface="Calibri"/>
                <a:ea typeface="Courier New"/>
              </a:rPr>
              <a:t>row.names </a:t>
            </a:r>
            <a:r>
              <a:rPr b="0" lang="en-US" sz="2000" spc="-1" strike="noStrike">
                <a:solidFill>
                  <a:srgbClr val="262626"/>
                </a:solidFill>
                <a:latin typeface="Calibri"/>
                <a:ea typeface="Courier New"/>
              </a:rPr>
              <a:t>: whether or not the row names are written (default is TRUE). Alternatively, accepts a character vector with </a:t>
            </a:r>
            <a:r>
              <a:rPr b="0" lang="en-US" sz="2000" spc="-1" strike="noStrike">
                <a:solidFill>
                  <a:srgbClr val="4f81bd"/>
                </a:solidFill>
                <a:latin typeface="Calibri"/>
                <a:ea typeface="Courier New"/>
              </a:rPr>
              <a:t>new row names to be written</a:t>
            </a:r>
            <a:r>
              <a:rPr b="0" lang="en-US" sz="2000" spc="-1" strike="noStrike">
                <a:solidFill>
                  <a:srgbClr val="000000"/>
                </a:solidFill>
                <a:latin typeface="Calibri"/>
                <a:ea typeface="Courier New"/>
              </a:rPr>
              <a:t>.</a:t>
            </a:r>
            <a:endParaRPr b="0" lang="en-US" sz="2000" spc="-1" strike="noStrike">
              <a:latin typeface="Arial"/>
            </a:endParaRPr>
          </a:p>
          <a:p>
            <a:pPr lvl="1" marL="449280" indent="-180000">
              <a:lnSpc>
                <a:spcPct val="100000"/>
              </a:lnSpc>
              <a:spcBef>
                <a:spcPts val="400"/>
              </a:spcBef>
              <a:buClr>
                <a:srgbClr val="262626"/>
              </a:buClr>
              <a:buFont typeface="Arial"/>
              <a:buChar char="•"/>
            </a:pPr>
            <a:r>
              <a:rPr b="1" lang="en-US" sz="2000" spc="-1" strike="noStrike">
                <a:solidFill>
                  <a:srgbClr val="0d0d0d"/>
                </a:solidFill>
                <a:latin typeface="Calibri"/>
                <a:ea typeface="Courier New"/>
              </a:rPr>
              <a:t>col.names </a:t>
            </a:r>
            <a:r>
              <a:rPr b="0" lang="en-US" sz="2000" spc="-1" strike="noStrike">
                <a:solidFill>
                  <a:srgbClr val="0d0d0d"/>
                </a:solidFill>
                <a:latin typeface="Calibri"/>
                <a:ea typeface="Courier New"/>
              </a:rPr>
              <a:t>:</a:t>
            </a:r>
            <a:r>
              <a:rPr b="1" lang="en-US" sz="2000" spc="-1" strike="noStrike">
                <a:solidFill>
                  <a:srgbClr val="0d0d0d"/>
                </a:solidFill>
                <a:latin typeface="Calibri"/>
                <a:ea typeface="Courier New"/>
              </a:rPr>
              <a:t> </a:t>
            </a:r>
            <a:r>
              <a:rPr b="0" lang="en-US" sz="2000" spc="-1" strike="noStrike">
                <a:solidFill>
                  <a:srgbClr val="262626"/>
                </a:solidFill>
                <a:latin typeface="Calibri"/>
                <a:ea typeface="Courier New"/>
              </a:rPr>
              <a:t>specifies whether </a:t>
            </a:r>
            <a:r>
              <a:rPr b="0" lang="en-US" sz="2000" spc="-1" strike="noStrike">
                <a:solidFill>
                  <a:srgbClr val="4f81bd"/>
                </a:solidFill>
                <a:latin typeface="Calibri"/>
                <a:ea typeface="Courier New"/>
              </a:rPr>
              <a:t>the column names </a:t>
            </a:r>
            <a:r>
              <a:rPr b="0" lang="en-US" sz="2000" spc="-1" strike="noStrike">
                <a:solidFill>
                  <a:srgbClr val="262626"/>
                </a:solidFill>
                <a:latin typeface="Calibri"/>
                <a:ea typeface="Courier New"/>
              </a:rPr>
              <a:t>are written (default is TRUE</a:t>
            </a:r>
            <a:endParaRPr b="0" lang="en-US" sz="2000" spc="-1" strike="noStrike">
              <a:latin typeface="Arial"/>
            </a:endParaRPr>
          </a:p>
        </p:txBody>
      </p:sp>
      <p:sp>
        <p:nvSpPr>
          <p:cNvPr id="931" name="CustomShape 2"/>
          <p:cNvSpPr/>
          <p:nvPr/>
        </p:nvSpPr>
        <p:spPr>
          <a:xfrm>
            <a:off x="258480" y="111600"/>
            <a:ext cx="7940520" cy="61812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Exporting data to a file</a:t>
            </a:r>
            <a:endParaRPr b="0" lang="en-US" sz="2800" spc="-1" strike="noStrike">
              <a:latin typeface="Arial"/>
            </a:endParaRPr>
          </a:p>
        </p:txBody>
      </p:sp>
    </p:spTree>
  </p:cSld>
  <p:timing>
    <p:tnLst>
      <p:par>
        <p:cTn id="1861" dur="indefinite" restart="never" nodeType="tmRoot">
          <p:childTnLst>
            <p:seq>
              <p:cTn id="1862" dur="indefinite" nodeType="mainSeq">
                <p:childTnLst>
                  <p:par>
                    <p:cTn id="1863" fill="hold">
                      <p:stCondLst>
                        <p:cond delay="indefinite"/>
                      </p:stCondLst>
                      <p:childTnLst>
                        <p:par>
                          <p:cTn id="1864" fill="hold">
                            <p:stCondLst>
                              <p:cond delay="0"/>
                            </p:stCondLst>
                            <p:childTnLst>
                              <p:par>
                                <p:cTn id="1865" nodeType="clickEffect" fill="hold" presetClass="entr" presetID="1">
                                  <p:stCondLst>
                                    <p:cond delay="0"/>
                                  </p:stCondLst>
                                  <p:childTnLst>
                                    <p:set>
                                      <p:cBhvr>
                                        <p:cTn id="1866" dur="1" fill="hold">
                                          <p:stCondLst>
                                            <p:cond delay="0"/>
                                          </p:stCondLst>
                                        </p:cTn>
                                        <p:tgtEl>
                                          <p:spTgt spid="930">
                                            <p:txEl>
                                              <p:pRg st="0" end="0"/>
                                            </p:txEl>
                                          </p:spTgt>
                                        </p:tgtEl>
                                        <p:attrNameLst>
                                          <p:attrName>style.visibility</p:attrName>
                                        </p:attrNameLst>
                                      </p:cBhvr>
                                      <p:to>
                                        <p:strVal val="visible"/>
                                      </p:to>
                                    </p:set>
                                  </p:childTnLst>
                                </p:cTn>
                              </p:par>
                            </p:childTnLst>
                          </p:cTn>
                        </p:par>
                      </p:childTnLst>
                    </p:cTn>
                  </p:par>
                  <p:par>
                    <p:cTn id="1867" fill="hold">
                      <p:stCondLst>
                        <p:cond delay="indefinite"/>
                      </p:stCondLst>
                      <p:childTnLst>
                        <p:par>
                          <p:cTn id="1868" fill="hold">
                            <p:stCondLst>
                              <p:cond delay="0"/>
                            </p:stCondLst>
                            <p:childTnLst>
                              <p:par>
                                <p:cTn id="1869" nodeType="clickEffect" fill="hold" presetClass="entr" presetID="1">
                                  <p:stCondLst>
                                    <p:cond delay="0"/>
                                  </p:stCondLst>
                                  <p:childTnLst>
                                    <p:set>
                                      <p:cBhvr>
                                        <p:cTn id="1870" dur="1" fill="hold">
                                          <p:stCondLst>
                                            <p:cond delay="0"/>
                                          </p:stCondLst>
                                        </p:cTn>
                                        <p:tgtEl>
                                          <p:spTgt spid="930">
                                            <p:txEl>
                                              <p:pRg st="1" end="1"/>
                                            </p:txEl>
                                          </p:spTgt>
                                        </p:tgtEl>
                                        <p:attrNameLst>
                                          <p:attrName>style.visibility</p:attrName>
                                        </p:attrNameLst>
                                      </p:cBhvr>
                                      <p:to>
                                        <p:strVal val="visible"/>
                                      </p:to>
                                    </p:set>
                                  </p:childTnLst>
                                </p:cTn>
                              </p:par>
                            </p:childTnLst>
                          </p:cTn>
                        </p:par>
                      </p:childTnLst>
                    </p:cTn>
                  </p:par>
                  <p:par>
                    <p:cTn id="1871" fill="hold">
                      <p:stCondLst>
                        <p:cond delay="indefinite"/>
                      </p:stCondLst>
                      <p:childTnLst>
                        <p:par>
                          <p:cTn id="1872" fill="hold">
                            <p:stCondLst>
                              <p:cond delay="0"/>
                            </p:stCondLst>
                            <p:childTnLst>
                              <p:par>
                                <p:cTn id="1873" nodeType="clickEffect" fill="hold" presetClass="entr" presetID="1">
                                  <p:stCondLst>
                                    <p:cond delay="0"/>
                                  </p:stCondLst>
                                  <p:childTnLst>
                                    <p:set>
                                      <p:cBhvr>
                                        <p:cTn id="1874" dur="1" fill="hold">
                                          <p:stCondLst>
                                            <p:cond delay="0"/>
                                          </p:stCondLst>
                                        </p:cTn>
                                        <p:tgtEl>
                                          <p:spTgt spid="930">
                                            <p:txEl>
                                              <p:pRg st="2" end="2"/>
                                            </p:txEl>
                                          </p:spTgt>
                                        </p:tgtEl>
                                        <p:attrNameLst>
                                          <p:attrName>style.visibility</p:attrName>
                                        </p:attrNameLst>
                                      </p:cBhvr>
                                      <p:to>
                                        <p:strVal val="visible"/>
                                      </p:to>
                                    </p:set>
                                  </p:childTnLst>
                                </p:cTn>
                              </p:par>
                            </p:childTnLst>
                          </p:cTn>
                        </p:par>
                      </p:childTnLst>
                    </p:cTn>
                  </p:par>
                  <p:par>
                    <p:cTn id="1875" fill="hold">
                      <p:stCondLst>
                        <p:cond delay="indefinite"/>
                      </p:stCondLst>
                      <p:childTnLst>
                        <p:par>
                          <p:cTn id="1876" fill="hold">
                            <p:stCondLst>
                              <p:cond delay="0"/>
                            </p:stCondLst>
                            <p:childTnLst>
                              <p:par>
                                <p:cTn id="1877" nodeType="clickEffect" fill="hold" presetClass="entr" presetID="1">
                                  <p:stCondLst>
                                    <p:cond delay="0"/>
                                  </p:stCondLst>
                                  <p:childTnLst>
                                    <p:set>
                                      <p:cBhvr>
                                        <p:cTn id="1878" dur="1" fill="hold">
                                          <p:stCondLst>
                                            <p:cond delay="0"/>
                                          </p:stCondLst>
                                        </p:cTn>
                                        <p:tgtEl>
                                          <p:spTgt spid="930">
                                            <p:txEl>
                                              <p:pRg st="3" end="3"/>
                                            </p:txEl>
                                          </p:spTgt>
                                        </p:tgtEl>
                                        <p:attrNameLst>
                                          <p:attrName>style.visibility</p:attrName>
                                        </p:attrNameLst>
                                      </p:cBhvr>
                                      <p:to>
                                        <p:strVal val="visible"/>
                                      </p:to>
                                    </p:set>
                                  </p:childTnLst>
                                </p:cTn>
                              </p:par>
                            </p:childTnLst>
                          </p:cTn>
                        </p:par>
                      </p:childTnLst>
                    </p:cTn>
                  </p:par>
                  <p:par>
                    <p:cTn id="1879" fill="hold">
                      <p:stCondLst>
                        <p:cond delay="indefinite"/>
                      </p:stCondLst>
                      <p:childTnLst>
                        <p:par>
                          <p:cTn id="1880" fill="hold">
                            <p:stCondLst>
                              <p:cond delay="0"/>
                            </p:stCondLst>
                            <p:childTnLst>
                              <p:par>
                                <p:cTn id="1881" nodeType="clickEffect" fill="hold" presetClass="entr" presetID="1">
                                  <p:stCondLst>
                                    <p:cond delay="0"/>
                                  </p:stCondLst>
                                  <p:childTnLst>
                                    <p:set>
                                      <p:cBhvr>
                                        <p:cTn id="1882" dur="1" fill="hold">
                                          <p:stCondLst>
                                            <p:cond delay="0"/>
                                          </p:stCondLst>
                                        </p:cTn>
                                        <p:tgtEl>
                                          <p:spTgt spid="930">
                                            <p:txEl>
                                              <p:pRg st="4" end="4"/>
                                            </p:txEl>
                                          </p:spTgt>
                                        </p:tgtEl>
                                        <p:attrNameLst>
                                          <p:attrName>style.visibility</p:attrName>
                                        </p:attrNameLst>
                                      </p:cBhvr>
                                      <p:to>
                                        <p:strVal val="visible"/>
                                      </p:to>
                                    </p:set>
                                  </p:childTnLst>
                                </p:cTn>
                              </p:par>
                            </p:childTnLst>
                          </p:cTn>
                        </p:par>
                      </p:childTnLst>
                    </p:cTn>
                  </p:par>
                  <p:par>
                    <p:cTn id="1883" fill="hold">
                      <p:stCondLst>
                        <p:cond delay="indefinite"/>
                      </p:stCondLst>
                      <p:childTnLst>
                        <p:par>
                          <p:cTn id="1884" fill="hold">
                            <p:stCondLst>
                              <p:cond delay="0"/>
                            </p:stCondLst>
                            <p:childTnLst>
                              <p:par>
                                <p:cTn id="1885" nodeType="clickEffect" fill="hold" presetClass="entr" presetID="1">
                                  <p:stCondLst>
                                    <p:cond delay="0"/>
                                  </p:stCondLst>
                                  <p:childTnLst>
                                    <p:set>
                                      <p:cBhvr>
                                        <p:cTn id="1886" dur="1" fill="hold">
                                          <p:stCondLst>
                                            <p:cond delay="0"/>
                                          </p:stCondLst>
                                        </p:cTn>
                                        <p:tgtEl>
                                          <p:spTgt spid="930">
                                            <p:txEl>
                                              <p:pRg st="5" end="5"/>
                                            </p:txEl>
                                          </p:spTgt>
                                        </p:tgtEl>
                                        <p:attrNameLst>
                                          <p:attrName>style.visibility</p:attrName>
                                        </p:attrNameLst>
                                      </p:cBhvr>
                                      <p:to>
                                        <p:strVal val="visible"/>
                                      </p:to>
                                    </p:set>
                                  </p:childTnLst>
                                </p:cTn>
                              </p:par>
                              <p:par>
                                <p:cTn id="1887" nodeType="withEffect" fill="hold" presetClass="entr" presetID="1">
                                  <p:stCondLst>
                                    <p:cond delay="0"/>
                                  </p:stCondLst>
                                  <p:childTnLst>
                                    <p:set>
                                      <p:cBhvr>
                                        <p:cTn id="1888" dur="1" fill="hold">
                                          <p:stCondLst>
                                            <p:cond delay="0"/>
                                          </p:stCondLst>
                                        </p:cTn>
                                        <p:tgtEl>
                                          <p:spTgt spid="930">
                                            <p:txEl>
                                              <p:pRg st="6" end="6"/>
                                            </p:txEl>
                                          </p:spTgt>
                                        </p:tgtEl>
                                        <p:attrNameLst>
                                          <p:attrName>style.visibility</p:attrName>
                                        </p:attrNameLst>
                                      </p:cBhvr>
                                      <p:to>
                                        <p:strVal val="visible"/>
                                      </p:to>
                                    </p:set>
                                  </p:childTnLst>
                                </p:cTn>
                              </p:par>
                              <p:par>
                                <p:cTn id="1889" nodeType="withEffect" fill="hold" presetClass="entr" presetID="1">
                                  <p:stCondLst>
                                    <p:cond delay="0"/>
                                  </p:stCondLst>
                                  <p:childTnLst>
                                    <p:set>
                                      <p:cBhvr>
                                        <p:cTn id="1890" dur="1" fill="hold">
                                          <p:stCondLst>
                                            <p:cond delay="0"/>
                                          </p:stCondLst>
                                        </p:cTn>
                                        <p:tgtEl>
                                          <p:spTgt spid="930">
                                            <p:txEl>
                                              <p:pRg st="7" end="7"/>
                                            </p:txEl>
                                          </p:spTgt>
                                        </p:tgtEl>
                                        <p:attrNameLst>
                                          <p:attrName>style.visibility</p:attrName>
                                        </p:attrNameLst>
                                      </p:cBhvr>
                                      <p:to>
                                        <p:strVal val="visible"/>
                                      </p:to>
                                    </p:set>
                                  </p:childTnLst>
                                </p:cTn>
                              </p:par>
                              <p:par>
                                <p:cTn id="1891" nodeType="withEffect" fill="hold" presetClass="entr" presetID="1">
                                  <p:stCondLst>
                                    <p:cond delay="0"/>
                                  </p:stCondLst>
                                  <p:childTnLst>
                                    <p:set>
                                      <p:cBhvr>
                                        <p:cTn id="1892" dur="1" fill="hold">
                                          <p:stCondLst>
                                            <p:cond delay="0"/>
                                          </p:stCondLst>
                                        </p:cTn>
                                        <p:tgtEl>
                                          <p:spTgt spid="930">
                                            <p:txEl>
                                              <p:pRg st="8" end="8"/>
                                            </p:txEl>
                                          </p:spTgt>
                                        </p:tgtEl>
                                        <p:attrNameLst>
                                          <p:attrName>style.visibility</p:attrName>
                                        </p:attrNameLst>
                                      </p:cBhvr>
                                      <p:to>
                                        <p:strVal val="visible"/>
                                      </p:to>
                                    </p:set>
                                  </p:childTnLst>
                                </p:cTn>
                              </p:par>
                              <p:par>
                                <p:cTn id="1893" nodeType="withEffect" fill="hold" presetClass="entr" presetID="1">
                                  <p:stCondLst>
                                    <p:cond delay="0"/>
                                  </p:stCondLst>
                                  <p:childTnLst>
                                    <p:set>
                                      <p:cBhvr>
                                        <p:cTn id="1894" dur="1" fill="hold">
                                          <p:stCondLst>
                                            <p:cond delay="0"/>
                                          </p:stCondLst>
                                        </p:cTn>
                                        <p:tgtEl>
                                          <p:spTgt spid="930">
                                            <p:txEl>
                                              <p:pRg st="9" end="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6e0ec"/>
        </a:solidFill>
      </p:bgPr>
    </p:bg>
    <p:spTree>
      <p:nvGrpSpPr>
        <p:cNvPr id="1" name=""/>
        <p:cNvGrpSpPr/>
        <p:nvPr/>
      </p:nvGrpSpPr>
      <p:grpSpPr>
        <a:xfrm>
          <a:off x="0" y="0"/>
          <a:ext cx="0" cy="0"/>
          <a:chOff x="0" y="0"/>
          <a:chExt cx="0" cy="0"/>
        </a:xfrm>
      </p:grpSpPr>
      <p:sp>
        <p:nvSpPr>
          <p:cNvPr id="932" name="CustomShape 1"/>
          <p:cNvSpPr/>
          <p:nvPr/>
        </p:nvSpPr>
        <p:spPr>
          <a:xfrm>
            <a:off x="393480" y="1010160"/>
            <a:ext cx="8354520" cy="4991040"/>
          </a:xfrm>
          <a:prstGeom prst="rect">
            <a:avLst/>
          </a:prstGeom>
          <a:noFill/>
          <a:ln>
            <a:noFill/>
          </a:ln>
        </p:spPr>
        <p:style>
          <a:lnRef idx="0"/>
          <a:fillRef idx="0"/>
          <a:effectRef idx="0"/>
          <a:fontRef idx="minor"/>
        </p:style>
        <p:txBody>
          <a:bodyPr lIns="0" rIns="0" tIns="0" bIns="0"/>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How to </a:t>
            </a:r>
            <a:r>
              <a:rPr b="0" lang="en-US" sz="2400" spc="-1" strike="noStrike">
                <a:solidFill>
                  <a:srgbClr val="4f81bd"/>
                </a:solidFill>
                <a:latin typeface="Calibri"/>
                <a:ea typeface="DejaVu Sans"/>
              </a:rPr>
              <a:t>import </a:t>
            </a:r>
            <a:r>
              <a:rPr b="0" lang="en-US" sz="2400" spc="-1" strike="noStrike">
                <a:solidFill>
                  <a:srgbClr val="262626"/>
                </a:solidFill>
                <a:latin typeface="Calibri"/>
                <a:ea typeface="DejaVu Sans"/>
              </a:rPr>
              <a:t>data into data frames (R's typical container for data)</a:t>
            </a:r>
            <a:endParaRPr b="0" lang="en-US" sz="2400" spc="-1" strike="noStrike">
              <a:latin typeface="Arial"/>
            </a:endParaRPr>
          </a:p>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How to </a:t>
            </a:r>
            <a:r>
              <a:rPr b="0" lang="en-US" sz="2400" spc="-1" strike="noStrike">
                <a:solidFill>
                  <a:srgbClr val="4f81bd"/>
                </a:solidFill>
                <a:latin typeface="Calibri"/>
                <a:ea typeface="DejaVu Sans"/>
              </a:rPr>
              <a:t>check</a:t>
            </a:r>
            <a:r>
              <a:rPr b="0" lang="en-US" sz="2400" spc="-1" strike="noStrike">
                <a:solidFill>
                  <a:srgbClr val="262626"/>
                </a:solidFill>
                <a:latin typeface="Calibri"/>
                <a:ea typeface="DejaVu Sans"/>
              </a:rPr>
              <a:t> the imported data, </a:t>
            </a:r>
            <a:r>
              <a:rPr b="0" lang="en-US" sz="2400" spc="-1" strike="noStrike">
                <a:solidFill>
                  <a:srgbClr val="4f81bd"/>
                </a:solidFill>
                <a:latin typeface="Calibri"/>
                <a:ea typeface="DejaVu Sans"/>
              </a:rPr>
              <a:t>summarize</a:t>
            </a:r>
            <a:r>
              <a:rPr b="0" lang="en-US" sz="2400" spc="-1" strike="noStrike">
                <a:solidFill>
                  <a:srgbClr val="262626"/>
                </a:solidFill>
                <a:latin typeface="Calibri"/>
                <a:ea typeface="DejaVu Sans"/>
              </a:rPr>
              <a:t> it , </a:t>
            </a:r>
            <a:r>
              <a:rPr b="0" lang="en-US" sz="2400" spc="-1" strike="noStrike">
                <a:solidFill>
                  <a:srgbClr val="4f81bd"/>
                </a:solidFill>
                <a:latin typeface="Calibri"/>
                <a:ea typeface="DejaVu Sans"/>
              </a:rPr>
              <a:t>access</a:t>
            </a:r>
            <a:r>
              <a:rPr b="0" lang="en-US" sz="2400" spc="-1" strike="noStrike">
                <a:solidFill>
                  <a:srgbClr val="262626"/>
                </a:solidFill>
                <a:latin typeface="Calibri"/>
                <a:ea typeface="DejaVu Sans"/>
              </a:rPr>
              <a:t> part of it, and </a:t>
            </a:r>
            <a:r>
              <a:rPr b="0" lang="en-US" sz="2400" spc="-1" strike="noStrike">
                <a:solidFill>
                  <a:srgbClr val="4f81bd"/>
                </a:solidFill>
                <a:latin typeface="Calibri"/>
                <a:ea typeface="DejaVu Sans"/>
              </a:rPr>
              <a:t>manipulate</a:t>
            </a:r>
            <a:r>
              <a:rPr b="0" lang="en-US" sz="2400" spc="-1" strike="noStrike">
                <a:solidFill>
                  <a:srgbClr val="262626"/>
                </a:solidFill>
                <a:latin typeface="Calibri"/>
                <a:ea typeface="DejaVu Sans"/>
              </a:rPr>
              <a:t> it.</a:t>
            </a:r>
            <a:endParaRPr b="0" lang="en-US" sz="2400" spc="-1" strike="noStrike">
              <a:latin typeface="Arial"/>
            </a:endParaRPr>
          </a:p>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How to </a:t>
            </a:r>
            <a:r>
              <a:rPr b="0" lang="en-US" sz="2400" spc="-1" strike="noStrike">
                <a:solidFill>
                  <a:srgbClr val="4f81bd"/>
                </a:solidFill>
                <a:latin typeface="Calibri"/>
                <a:ea typeface="DejaVu Sans"/>
              </a:rPr>
              <a:t>export</a:t>
            </a:r>
            <a:r>
              <a:rPr b="0" lang="en-US" sz="2400" spc="-1" strike="noStrike">
                <a:solidFill>
                  <a:srgbClr val="262626"/>
                </a:solidFill>
                <a:latin typeface="Calibri"/>
                <a:ea typeface="DejaVu Sans"/>
              </a:rPr>
              <a:t> data to files </a:t>
            </a:r>
            <a:endParaRPr b="0" lang="en-US" sz="2400" spc="-1" strike="noStrike">
              <a:latin typeface="Arial"/>
            </a:endParaRPr>
          </a:p>
          <a:p>
            <a:pPr marL="266760">
              <a:lnSpc>
                <a:spcPct val="100000"/>
              </a:lnSpc>
              <a:spcBef>
                <a:spcPts val="479"/>
              </a:spcBef>
            </a:pPr>
            <a:endParaRPr b="0" lang="en-US" sz="2400" spc="-1" strike="noStrike">
              <a:latin typeface="Arial"/>
            </a:endParaRPr>
          </a:p>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Next step tomorrow: How to represent data graphically?</a:t>
            </a: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933" name="CustomShape 2"/>
          <p:cNvSpPr/>
          <p:nvPr/>
        </p:nvSpPr>
        <p:spPr>
          <a:xfrm>
            <a:off x="258480" y="111600"/>
            <a:ext cx="7940520" cy="61812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In a nutshell</a:t>
            </a:r>
            <a:endParaRPr b="0" lang="en-US" sz="2800" spc="-1" strike="noStrike">
              <a:latin typeface="Arial"/>
            </a:endParaRPr>
          </a:p>
        </p:txBody>
      </p:sp>
    </p:spTree>
  </p:cSld>
  <p:timing>
    <p:tnLst>
      <p:par>
        <p:cTn id="1895" dur="indefinite" restart="never" nodeType="tmRoot">
          <p:childTnLst>
            <p:seq>
              <p:cTn id="1896" dur="indefinite" nodeType="mainSeq">
                <p:childTnLst>
                  <p:par>
                    <p:cTn id="1897" fill="hold">
                      <p:stCondLst>
                        <p:cond delay="indefinite"/>
                      </p:stCondLst>
                      <p:childTnLst>
                        <p:par>
                          <p:cTn id="1898" fill="hold">
                            <p:stCondLst>
                              <p:cond delay="0"/>
                            </p:stCondLst>
                            <p:childTnLst>
                              <p:par>
                                <p:cTn id="1899" nodeType="clickEffect" fill="hold" presetClass="entr" presetID="1">
                                  <p:stCondLst>
                                    <p:cond delay="0"/>
                                  </p:stCondLst>
                                  <p:childTnLst>
                                    <p:set>
                                      <p:cBhvr>
                                        <p:cTn id="1900" dur="1" fill="hold">
                                          <p:stCondLst>
                                            <p:cond delay="0"/>
                                          </p:stCondLst>
                                        </p:cTn>
                                        <p:tgtEl>
                                          <p:spTgt spid="932">
                                            <p:txEl>
                                              <p:pRg st="0" end="0"/>
                                            </p:txEl>
                                          </p:spTgt>
                                        </p:tgtEl>
                                        <p:attrNameLst>
                                          <p:attrName>style.visibility</p:attrName>
                                        </p:attrNameLst>
                                      </p:cBhvr>
                                      <p:to>
                                        <p:strVal val="visible"/>
                                      </p:to>
                                    </p:set>
                                  </p:childTnLst>
                                </p:cTn>
                              </p:par>
                            </p:childTnLst>
                          </p:cTn>
                        </p:par>
                      </p:childTnLst>
                    </p:cTn>
                  </p:par>
                  <p:par>
                    <p:cTn id="1901" fill="hold">
                      <p:stCondLst>
                        <p:cond delay="indefinite"/>
                      </p:stCondLst>
                      <p:childTnLst>
                        <p:par>
                          <p:cTn id="1902" fill="hold">
                            <p:stCondLst>
                              <p:cond delay="0"/>
                            </p:stCondLst>
                            <p:childTnLst>
                              <p:par>
                                <p:cTn id="1903" nodeType="clickEffect" fill="hold" presetClass="entr" presetID="1">
                                  <p:stCondLst>
                                    <p:cond delay="0"/>
                                  </p:stCondLst>
                                  <p:childTnLst>
                                    <p:set>
                                      <p:cBhvr>
                                        <p:cTn id="1904" dur="1" fill="hold">
                                          <p:stCondLst>
                                            <p:cond delay="0"/>
                                          </p:stCondLst>
                                        </p:cTn>
                                        <p:tgtEl>
                                          <p:spTgt spid="932">
                                            <p:txEl>
                                              <p:pRg st="1" end="1"/>
                                            </p:txEl>
                                          </p:spTgt>
                                        </p:tgtEl>
                                        <p:attrNameLst>
                                          <p:attrName>style.visibility</p:attrName>
                                        </p:attrNameLst>
                                      </p:cBhvr>
                                      <p:to>
                                        <p:strVal val="visible"/>
                                      </p:to>
                                    </p:set>
                                  </p:childTnLst>
                                </p:cTn>
                              </p:par>
                            </p:childTnLst>
                          </p:cTn>
                        </p:par>
                      </p:childTnLst>
                    </p:cTn>
                  </p:par>
                  <p:par>
                    <p:cTn id="1905" fill="hold">
                      <p:stCondLst>
                        <p:cond delay="indefinite"/>
                      </p:stCondLst>
                      <p:childTnLst>
                        <p:par>
                          <p:cTn id="1906" fill="hold">
                            <p:stCondLst>
                              <p:cond delay="0"/>
                            </p:stCondLst>
                            <p:childTnLst>
                              <p:par>
                                <p:cTn id="1907" nodeType="clickEffect" fill="hold" presetClass="entr" presetID="1">
                                  <p:stCondLst>
                                    <p:cond delay="0"/>
                                  </p:stCondLst>
                                  <p:childTnLst>
                                    <p:set>
                                      <p:cBhvr>
                                        <p:cTn id="1908" dur="1" fill="hold">
                                          <p:stCondLst>
                                            <p:cond delay="0"/>
                                          </p:stCondLst>
                                        </p:cTn>
                                        <p:tgtEl>
                                          <p:spTgt spid="932">
                                            <p:txEl>
                                              <p:pRg st="2" end="2"/>
                                            </p:txEl>
                                          </p:spTgt>
                                        </p:tgtEl>
                                        <p:attrNameLst>
                                          <p:attrName>style.visibility</p:attrName>
                                        </p:attrNameLst>
                                      </p:cBhvr>
                                      <p:to>
                                        <p:strVal val="visible"/>
                                      </p:to>
                                    </p:set>
                                  </p:childTnLst>
                                </p:cTn>
                              </p:par>
                            </p:childTnLst>
                          </p:cTn>
                        </p:par>
                      </p:childTnLst>
                    </p:cTn>
                  </p:par>
                  <p:par>
                    <p:cTn id="1909" fill="hold">
                      <p:stCondLst>
                        <p:cond delay="indefinite"/>
                      </p:stCondLst>
                      <p:childTnLst>
                        <p:par>
                          <p:cTn id="1910" fill="hold">
                            <p:stCondLst>
                              <p:cond delay="0"/>
                            </p:stCondLst>
                            <p:childTnLst>
                              <p:par>
                                <p:cTn id="1911" nodeType="clickEffect" fill="hold" presetClass="entr" presetID="1">
                                  <p:stCondLst>
                                    <p:cond delay="0"/>
                                  </p:stCondLst>
                                  <p:childTnLst>
                                    <p:set>
                                      <p:cBhvr>
                                        <p:cTn id="1912" dur="1" fill="hold">
                                          <p:stCondLst>
                                            <p:cond delay="0"/>
                                          </p:stCondLst>
                                        </p:cTn>
                                        <p:tgtEl>
                                          <p:spTgt spid="932">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4" name="CustomShape 1"/>
          <p:cNvSpPr/>
          <p:nvPr/>
        </p:nvSpPr>
        <p:spPr>
          <a:xfrm>
            <a:off x="0" y="115200"/>
            <a:ext cx="7930080" cy="48816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Let’s practice - 6</a:t>
            </a:r>
            <a:endParaRPr b="0" lang="en-US" sz="4000" spc="-1" strike="noStrike">
              <a:latin typeface="Arial"/>
            </a:endParaRPr>
          </a:p>
        </p:txBody>
      </p:sp>
      <p:sp>
        <p:nvSpPr>
          <p:cNvPr id="935" name="CustomShape 2"/>
          <p:cNvSpPr/>
          <p:nvPr/>
        </p:nvSpPr>
        <p:spPr>
          <a:xfrm>
            <a:off x="209520" y="669240"/>
            <a:ext cx="8145000" cy="6012360"/>
          </a:xfrm>
          <a:prstGeom prst="rect">
            <a:avLst/>
          </a:prstGeom>
          <a:noFill/>
          <a:ln>
            <a:noFill/>
          </a:ln>
        </p:spPr>
        <p:style>
          <a:lnRef idx="0"/>
          <a:fillRef idx="0"/>
          <a:effectRef idx="0"/>
          <a:fontRef idx="minor"/>
        </p:style>
        <p:txBody>
          <a:bodyPr lIns="90000" rIns="90000" tIns="45000" bIns="45000"/>
          <a:p>
            <a:pPr>
              <a:lnSpc>
                <a:spcPct val="100000"/>
              </a:lnSpc>
              <a:spcBef>
                <a:spcPts val="499"/>
              </a:spcBef>
            </a:pPr>
            <a:r>
              <a:rPr b="0" lang="en-US" sz="2000" spc="-1" strike="noStrike">
                <a:solidFill>
                  <a:srgbClr val="000000"/>
                </a:solidFill>
                <a:latin typeface="Calibri"/>
                <a:ea typeface="DejaVu Sans"/>
              </a:rPr>
              <a:t>A dataset from mouse experiments at 18 weeks is available in the file </a:t>
            </a:r>
            <a:r>
              <a:rPr b="1" i="1" lang="en-US" sz="2000" spc="-1" strike="noStrike">
                <a:solidFill>
                  <a:srgbClr val="000000"/>
                </a:solidFill>
                <a:latin typeface="Calibri"/>
                <a:ea typeface="DejaVu Sans"/>
              </a:rPr>
              <a:t>mice_data_mod.csv</a:t>
            </a:r>
            <a:r>
              <a:rPr b="0" i="1" lang="en-US" sz="2000" spc="-1" strike="noStrike">
                <a:solidFill>
                  <a:srgbClr val="000000"/>
                </a:solidFill>
                <a:latin typeface="Calibri"/>
                <a:ea typeface="DejaVu Sans"/>
              </a:rPr>
              <a:t> </a:t>
            </a:r>
            <a:r>
              <a:rPr b="0" i="1" lang="en-US" sz="1600" spc="-1" strike="noStrike">
                <a:solidFill>
                  <a:srgbClr val="000000"/>
                </a:solidFill>
                <a:latin typeface="Calibri"/>
                <a:ea typeface="DejaVu Sans"/>
              </a:rPr>
              <a:t>(courtesy of F Schutz and F. Preitner)</a:t>
            </a:r>
            <a:r>
              <a:rPr b="0" lang="en-US" sz="2000" spc="-1" strike="noStrike">
                <a:solidFill>
                  <a:srgbClr val="000000"/>
                </a:solidFill>
                <a:latin typeface="Calibri"/>
                <a:ea typeface="DejaVu Sans"/>
              </a:rPr>
              <a:t>. Let's explore the dataset to see what it contains.</a:t>
            </a:r>
            <a:endParaRPr b="0" lang="en-US" sz="2000" spc="-1" strike="noStrike">
              <a:latin typeface="Arial"/>
            </a:endParaRPr>
          </a:p>
          <a:p>
            <a:pPr lvl="1" marL="743040" indent="-279720">
              <a:lnSpc>
                <a:spcPct val="100000"/>
              </a:lnSpc>
              <a:spcBef>
                <a:spcPts val="723"/>
              </a:spcBef>
              <a:spcAft>
                <a:spcPts val="283"/>
              </a:spcAft>
              <a:buClr>
                <a:srgbClr val="000000"/>
              </a:buClr>
              <a:buFont typeface="StarSymbol"/>
              <a:buAutoNum type="arabicParenR"/>
            </a:pPr>
            <a:r>
              <a:rPr b="0" lang="en-US" sz="2000" spc="-1" strike="noStrike">
                <a:solidFill>
                  <a:srgbClr val="000000"/>
                </a:solidFill>
                <a:latin typeface="Calibri"/>
                <a:ea typeface="DejaVu Sans"/>
              </a:rPr>
              <a:t>Open a new script file in R studio, and save it.</a:t>
            </a:r>
            <a:endParaRPr b="0" lang="en-US" sz="2000" spc="-1" strike="noStrike">
              <a:latin typeface="Arial"/>
            </a:endParaRPr>
          </a:p>
          <a:p>
            <a:pPr lvl="1" marL="743040" indent="-279720">
              <a:lnSpc>
                <a:spcPct val="100000"/>
              </a:lnSpc>
              <a:spcBef>
                <a:spcPts val="723"/>
              </a:spcBef>
              <a:spcAft>
                <a:spcPts val="283"/>
              </a:spcAft>
              <a:buClr>
                <a:srgbClr val="000000"/>
              </a:buClr>
              <a:buFont typeface="StarSymbol"/>
              <a:buAutoNum type="arabicParenR"/>
            </a:pPr>
            <a:r>
              <a:rPr b="0" lang="en-US" sz="2000" spc="-1" strike="noStrike">
                <a:solidFill>
                  <a:srgbClr val="000000"/>
                </a:solidFill>
                <a:latin typeface="Calibri"/>
                <a:ea typeface="DejaVu Sans"/>
              </a:rPr>
              <a:t>Have look at the csv file in R studio's file explorer. What do you need to check in order to be able to read in the file correctly?</a:t>
            </a:r>
            <a:endParaRPr b="0" lang="en-US" sz="2000" spc="-1" strike="noStrike">
              <a:latin typeface="Arial"/>
            </a:endParaRPr>
          </a:p>
          <a:p>
            <a:pPr lvl="1" marL="743040" indent="-279720">
              <a:lnSpc>
                <a:spcPct val="100000"/>
              </a:lnSpc>
              <a:spcBef>
                <a:spcPts val="723"/>
              </a:spcBef>
              <a:spcAft>
                <a:spcPts val="283"/>
              </a:spcAft>
              <a:buClr>
                <a:srgbClr val="000000"/>
              </a:buClr>
              <a:buFont typeface="StarSymbol"/>
              <a:buAutoNum type="arabicParenR"/>
            </a:pPr>
            <a:r>
              <a:rPr b="0" lang="en-US" sz="2000" spc="-1" strike="noStrike">
                <a:solidFill>
                  <a:srgbClr val="000000"/>
                </a:solidFill>
                <a:latin typeface="Calibri"/>
                <a:ea typeface="DejaVu Sans"/>
              </a:rPr>
              <a:t>Read the file into R, assign its content to object "mice_data". Examine the object.</a:t>
            </a:r>
            <a:endParaRPr b="0" lang="en-US" sz="2000" spc="-1" strike="noStrike">
              <a:latin typeface="Arial"/>
            </a:endParaRPr>
          </a:p>
          <a:p>
            <a:pPr lvl="1" marL="743040" indent="-279720">
              <a:lnSpc>
                <a:spcPct val="100000"/>
              </a:lnSpc>
              <a:spcBef>
                <a:spcPts val="723"/>
              </a:spcBef>
              <a:spcAft>
                <a:spcPts val="283"/>
              </a:spcAft>
              <a:buClr>
                <a:srgbClr val="000000"/>
              </a:buClr>
              <a:buFont typeface="StarSymbol"/>
              <a:buAutoNum type="arabicParenR"/>
            </a:pPr>
            <a:r>
              <a:rPr b="0" lang="en-US" sz="2000" spc="-1" strike="noStrike">
                <a:solidFill>
                  <a:srgbClr val="000000"/>
                </a:solidFill>
                <a:latin typeface="Calibri"/>
                <a:ea typeface="DejaVu Sans"/>
              </a:rPr>
              <a:t>How many observations and variables does the dataset have? </a:t>
            </a:r>
            <a:endParaRPr b="0" lang="en-US" sz="2000" spc="-1" strike="noStrike">
              <a:latin typeface="Arial"/>
            </a:endParaRPr>
          </a:p>
          <a:p>
            <a:pPr lvl="1" marL="743040" indent="-279720">
              <a:lnSpc>
                <a:spcPct val="100000"/>
              </a:lnSpc>
              <a:spcBef>
                <a:spcPts val="723"/>
              </a:spcBef>
              <a:spcAft>
                <a:spcPts val="283"/>
              </a:spcAft>
              <a:buClr>
                <a:srgbClr val="000000"/>
              </a:buClr>
              <a:buFont typeface="StarSymbol"/>
              <a:buAutoNum type="arabicParenR"/>
            </a:pPr>
            <a:r>
              <a:rPr b="0" lang="en-US" sz="2000" spc="-1" strike="noStrike">
                <a:solidFill>
                  <a:srgbClr val="000000"/>
                </a:solidFill>
                <a:latin typeface="Calibri"/>
                <a:ea typeface="DejaVu Sans"/>
              </a:rPr>
              <a:t>What is the structure of the dataset? What are the names and classes of the variables? </a:t>
            </a:r>
            <a:endParaRPr b="0" lang="en-US" sz="2000" spc="-1" strike="noStrike">
              <a:latin typeface="Arial"/>
            </a:endParaRPr>
          </a:p>
          <a:p>
            <a:pPr lvl="1" marL="743040" indent="-279720">
              <a:lnSpc>
                <a:spcPct val="100000"/>
              </a:lnSpc>
              <a:spcBef>
                <a:spcPts val="723"/>
              </a:spcBef>
              <a:spcAft>
                <a:spcPts val="283"/>
              </a:spcAft>
              <a:buClr>
                <a:srgbClr val="000000"/>
              </a:buClr>
              <a:buFont typeface="StarSymbol"/>
              <a:buAutoNum type="arabicParenR"/>
            </a:pPr>
            <a:r>
              <a:rPr b="0" lang="en-US" sz="2000" spc="-1" strike="noStrike">
                <a:solidFill>
                  <a:srgbClr val="000000"/>
                </a:solidFill>
                <a:latin typeface="Calibri"/>
                <a:ea typeface="DejaVu Sans"/>
              </a:rPr>
              <a:t>Which variables appear to be categorical? Convert them to factors.</a:t>
            </a:r>
            <a:endParaRPr b="0" lang="en-US" sz="2000" spc="-1" strike="noStrike">
              <a:latin typeface="Arial"/>
            </a:endParaRPr>
          </a:p>
          <a:p>
            <a:pPr lvl="1" marL="743040" indent="-279720">
              <a:lnSpc>
                <a:spcPct val="100000"/>
              </a:lnSpc>
              <a:spcBef>
                <a:spcPts val="723"/>
              </a:spcBef>
              <a:spcAft>
                <a:spcPts val="283"/>
              </a:spcAft>
              <a:buClr>
                <a:srgbClr val="000000"/>
              </a:buClr>
              <a:buFont typeface="StarSymbol"/>
              <a:buAutoNum type="arabicParenR"/>
            </a:pPr>
            <a:r>
              <a:rPr b="0" lang="en-US" sz="2000" spc="-1" strike="noStrike">
                <a:solidFill>
                  <a:srgbClr val="000000"/>
                </a:solidFill>
                <a:latin typeface="Calibri"/>
                <a:ea typeface="DejaVu Sans"/>
              </a:rPr>
              <a:t>Get the summary statistics of  "mice_data"</a:t>
            </a:r>
            <a:endParaRPr b="0" lang="en-US" sz="2000" spc="-1" strike="noStrike">
              <a:latin typeface="Arial"/>
            </a:endParaRPr>
          </a:p>
          <a:p>
            <a:pPr>
              <a:lnSpc>
                <a:spcPct val="100000"/>
              </a:lnSpc>
              <a:spcBef>
                <a:spcPts val="723"/>
              </a:spcBef>
              <a:spcAft>
                <a:spcPts val="283"/>
              </a:spcAft>
            </a:pPr>
            <a:endParaRPr b="0" lang="en-US" sz="2000" spc="-1" strike="noStrike">
              <a:latin typeface="Arial"/>
            </a:endParaRPr>
          </a:p>
        </p:txBody>
      </p:sp>
    </p:spTree>
  </p:cSld>
  <p:timing>
    <p:tnLst>
      <p:par>
        <p:cTn id="1913" dur="indefinite" restart="never" nodeType="tmRoot">
          <p:childTnLst>
            <p:seq>
              <p:cTn id="1914" dur="indefinite" nodeType="mainSeq"/>
              <p:prevCondLst>
                <p:cond delay="0" evt="onPrev">
                  <p:tgtEl>
                    <p:sldTgt/>
                  </p:tgtEl>
                </p:cond>
              </p:prevCondLst>
              <p:nextCondLst>
                <p:cond delay="0" evt="onNext">
                  <p:tgtEl>
                    <p:sldTgt/>
                  </p:tgtEl>
                </p:cond>
              </p:nextCondLst>
            </p:seq>
          </p:childTnLst>
        </p:cTn>
      </p:par>
    </p:tnLst>
  </p:timing>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6" name="CustomShape 1"/>
          <p:cNvSpPr/>
          <p:nvPr/>
        </p:nvSpPr>
        <p:spPr>
          <a:xfrm>
            <a:off x="0" y="115200"/>
            <a:ext cx="7930080" cy="48816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Let’s practice – 6bis</a:t>
            </a:r>
            <a:endParaRPr b="0" lang="en-US" sz="4000" spc="-1" strike="noStrike">
              <a:latin typeface="Arial"/>
            </a:endParaRPr>
          </a:p>
        </p:txBody>
      </p:sp>
      <p:sp>
        <p:nvSpPr>
          <p:cNvPr id="937" name="CustomShape 2"/>
          <p:cNvSpPr/>
          <p:nvPr/>
        </p:nvSpPr>
        <p:spPr>
          <a:xfrm>
            <a:off x="209520" y="669240"/>
            <a:ext cx="8047440" cy="6012360"/>
          </a:xfrm>
          <a:prstGeom prst="rect">
            <a:avLst/>
          </a:prstGeom>
          <a:noFill/>
          <a:ln>
            <a:noFill/>
          </a:ln>
        </p:spPr>
        <p:style>
          <a:lnRef idx="0"/>
          <a:fillRef idx="0"/>
          <a:effectRef idx="0"/>
          <a:fontRef idx="minor"/>
        </p:style>
        <p:txBody>
          <a:bodyPr lIns="90000" rIns="90000" tIns="45000" bIns="45000"/>
          <a:p>
            <a:pPr lvl="1" marL="918000" indent="-454680">
              <a:lnSpc>
                <a:spcPct val="100000"/>
              </a:lnSpc>
              <a:spcBef>
                <a:spcPts val="723"/>
              </a:spcBef>
              <a:spcAft>
                <a:spcPts val="283"/>
              </a:spcAft>
              <a:buClr>
                <a:srgbClr val="000000"/>
              </a:buClr>
              <a:buFont typeface="StarSymbol"/>
              <a:buAutoNum type="arabicParenR" startAt="8"/>
            </a:pPr>
            <a:r>
              <a:rPr b="0" lang="en-US" sz="2000" spc="-1" strike="noStrike">
                <a:solidFill>
                  <a:srgbClr val="000000"/>
                </a:solidFill>
                <a:latin typeface="Calibri"/>
                <a:ea typeface="DejaVu Sans"/>
              </a:rPr>
              <a:t>Use the function table() to compute the number of observations in different mouse groups. a) How many mice are included of each genotype (WT, KO)? b) How many mice are included per diet (HFD, CHOW)? c) Make a 2x2 table by genotype and diet crossed.</a:t>
            </a:r>
            <a:endParaRPr b="0" lang="en-US" sz="2000" spc="-1" strike="noStrike">
              <a:latin typeface="Arial"/>
            </a:endParaRPr>
          </a:p>
          <a:p>
            <a:pPr lvl="1" marL="918000" indent="-454680">
              <a:lnSpc>
                <a:spcPct val="100000"/>
              </a:lnSpc>
              <a:spcBef>
                <a:spcPts val="723"/>
              </a:spcBef>
              <a:spcAft>
                <a:spcPts val="283"/>
              </a:spcAft>
              <a:buClr>
                <a:srgbClr val="000000"/>
              </a:buClr>
              <a:buFont typeface="StarSymbol"/>
              <a:buAutoNum type="arabicParenR" startAt="8"/>
            </a:pPr>
            <a:r>
              <a:rPr b="0" lang="en-US" sz="2000" spc="-1" strike="noStrike">
                <a:solidFill>
                  <a:srgbClr val="000000"/>
                </a:solidFill>
                <a:latin typeface="Calibri"/>
                <a:ea typeface="DejaVu Sans"/>
              </a:rPr>
              <a:t>Compute the means and standard deviations for WT and KO mouse weights using tapply(). Then do the same for CHOW and HFD groups. </a:t>
            </a:r>
            <a:endParaRPr b="0" lang="en-US" sz="2000" spc="-1" strike="noStrike">
              <a:latin typeface="Arial"/>
            </a:endParaRPr>
          </a:p>
          <a:p>
            <a:pPr lvl="1" marL="918000" indent="-454680">
              <a:lnSpc>
                <a:spcPct val="100000"/>
              </a:lnSpc>
              <a:spcBef>
                <a:spcPts val="723"/>
              </a:spcBef>
              <a:spcAft>
                <a:spcPts val="283"/>
              </a:spcAft>
              <a:buClr>
                <a:srgbClr val="000000"/>
              </a:buClr>
              <a:buFont typeface="StarSymbol"/>
              <a:buAutoNum type="arabicParenR" startAt="8"/>
            </a:pPr>
            <a:r>
              <a:rPr b="0" lang="en-US" sz="2000" spc="-1" strike="noStrike">
                <a:solidFill>
                  <a:srgbClr val="000000"/>
                </a:solidFill>
                <a:latin typeface="Calibri"/>
                <a:ea typeface="DejaVu Sans"/>
              </a:rPr>
              <a:t>Isolate the observations for the mice on high fat diet (HFD) using subset(). Compute a summary statistics just for the weights of the subset. Then do the same for the mice on regular chow diet (CHOW). Export the data of each subgroup to a csv file.</a:t>
            </a:r>
            <a:endParaRPr b="0" lang="en-US" sz="2000" spc="-1" strike="noStrike">
              <a:latin typeface="Arial"/>
            </a:endParaRPr>
          </a:p>
          <a:p>
            <a:pPr lvl="1" marL="918000" indent="-454680">
              <a:lnSpc>
                <a:spcPct val="100000"/>
              </a:lnSpc>
              <a:spcBef>
                <a:spcPts val="723"/>
              </a:spcBef>
              <a:spcAft>
                <a:spcPts val="283"/>
              </a:spcAft>
              <a:buClr>
                <a:srgbClr val="000000"/>
              </a:buClr>
              <a:buFont typeface="StarSymbol"/>
              <a:buAutoNum type="arabicParenR" startAt="8"/>
            </a:pPr>
            <a:r>
              <a:rPr b="0" lang="en-US" sz="2000" spc="-1" strike="noStrike">
                <a:solidFill>
                  <a:srgbClr val="000000"/>
                </a:solidFill>
                <a:latin typeface="Calibri"/>
                <a:ea typeface="DejaVu Sans"/>
              </a:rPr>
              <a:t>Look at the results from the two previous exercises. What does this initial exploration of the data suggest about mouse weights?</a:t>
            </a:r>
            <a:endParaRPr b="0" lang="en-US" sz="2000" spc="-1" strike="noStrike">
              <a:latin typeface="Arial"/>
            </a:endParaRPr>
          </a:p>
          <a:p>
            <a:pPr>
              <a:lnSpc>
                <a:spcPct val="100000"/>
              </a:lnSpc>
              <a:spcBef>
                <a:spcPts val="723"/>
              </a:spcBef>
              <a:spcAft>
                <a:spcPts val="283"/>
              </a:spcAft>
            </a:pPr>
            <a:endParaRPr b="0" lang="en-US" sz="2000" spc="-1" strike="noStrike">
              <a:latin typeface="Arial"/>
            </a:endParaRPr>
          </a:p>
        </p:txBody>
      </p:sp>
    </p:spTree>
  </p:cSld>
  <p:timing>
    <p:tnLst>
      <p:par>
        <p:cTn id="1915" dur="indefinite" restart="never" nodeType="tmRoot">
          <p:childTnLst>
            <p:seq>
              <p:cTn id="1916"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6f6"/>
        </a:solidFill>
      </p:bgPr>
    </p:bg>
    <p:spTree>
      <p:nvGrpSpPr>
        <p:cNvPr id="1" name=""/>
        <p:cNvGrpSpPr/>
        <p:nvPr/>
      </p:nvGrpSpPr>
      <p:grpSpPr>
        <a:xfrm>
          <a:off x="0" y="0"/>
          <a:ext cx="0" cy="0"/>
          <a:chOff x="0" y="0"/>
          <a:chExt cx="0" cy="0"/>
        </a:xfrm>
      </p:grpSpPr>
      <p:sp>
        <p:nvSpPr>
          <p:cNvPr id="590" name="CustomShape 1"/>
          <p:cNvSpPr/>
          <p:nvPr/>
        </p:nvSpPr>
        <p:spPr>
          <a:xfrm>
            <a:off x="1154880" y="4467240"/>
            <a:ext cx="7506360" cy="717480"/>
          </a:xfrm>
          <a:prstGeom prst="rect">
            <a:avLst/>
          </a:prstGeom>
          <a:noFill/>
          <a:ln>
            <a:noFill/>
          </a:ln>
        </p:spPr>
        <p:style>
          <a:lnRef idx="0"/>
          <a:fillRef idx="0"/>
          <a:effectRef idx="0"/>
          <a:fontRef idx="minor"/>
        </p:style>
        <p:txBody>
          <a:bodyPr lIns="0" rIns="0" tIns="0" bIns="0" anchor="ctr"/>
          <a:p>
            <a:pPr>
              <a:lnSpc>
                <a:spcPct val="100000"/>
              </a:lnSpc>
              <a:spcBef>
                <a:spcPts val="1199"/>
              </a:spcBef>
            </a:pPr>
            <a:r>
              <a:rPr b="1" lang="en-US" sz="2400" spc="-1" strike="noStrike">
                <a:solidFill>
                  <a:srgbClr val="323232"/>
                </a:solidFill>
                <a:latin typeface="Calibri"/>
                <a:ea typeface="Calibri"/>
              </a:rPr>
              <a:t>Getting started with </a:t>
            </a:r>
            <a:r>
              <a:rPr b="1" lang="en-US" sz="2400" spc="-1" strike="noStrike">
                <a:solidFill>
                  <a:srgbClr val="4f81bd"/>
                </a:solidFill>
                <a:latin typeface="Calibri"/>
                <a:ea typeface="Calibri"/>
              </a:rPr>
              <a:t>R syntax and objects</a:t>
            </a:r>
            <a:endParaRPr b="0" lang="en-US" sz="2400" spc="-1" strike="noStrike">
              <a:latin typeface="Arial"/>
            </a:endParaRPr>
          </a:p>
        </p:txBody>
      </p:sp>
      <p:sp>
        <p:nvSpPr>
          <p:cNvPr id="591" name="CustomShape 2"/>
          <p:cNvSpPr/>
          <p:nvPr/>
        </p:nvSpPr>
        <p:spPr>
          <a:xfrm>
            <a:off x="1154880" y="6277680"/>
            <a:ext cx="5757480" cy="717480"/>
          </a:xfrm>
          <a:prstGeom prst="rect">
            <a:avLst/>
          </a:prstGeom>
          <a:noFill/>
          <a:ln>
            <a:noFill/>
          </a:ln>
        </p:spPr>
        <p:style>
          <a:lnRef idx="0"/>
          <a:fillRef idx="0"/>
          <a:effectRef idx="0"/>
          <a:fontRef idx="minor"/>
        </p:style>
        <p:txBody>
          <a:bodyPr lIns="0" rIns="0" tIns="0" bIns="0" anchor="ctr"/>
          <a:p>
            <a:pPr>
              <a:lnSpc>
                <a:spcPct val="100000"/>
              </a:lnSpc>
              <a:spcBef>
                <a:spcPts val="1199"/>
              </a:spcBef>
            </a:pPr>
            <a:r>
              <a:rPr b="1" lang="en-US" sz="2400" spc="-1" strike="noStrike">
                <a:solidFill>
                  <a:srgbClr val="4f81bd"/>
                </a:solidFill>
                <a:latin typeface="Calibri"/>
                <a:ea typeface="Calibri"/>
              </a:rPr>
              <a:t>Importing/exporting data </a:t>
            </a:r>
            <a:r>
              <a:rPr b="1" lang="en-US" sz="2400" spc="-1" strike="noStrike">
                <a:solidFill>
                  <a:srgbClr val="323232"/>
                </a:solidFill>
                <a:latin typeface="Calibri"/>
                <a:ea typeface="Calibri"/>
              </a:rPr>
              <a:t>with R </a:t>
            </a:r>
            <a:endParaRPr b="0" lang="en-US" sz="2400" spc="-1" strike="noStrike">
              <a:latin typeface="Arial"/>
            </a:endParaRPr>
          </a:p>
          <a:p>
            <a:pPr>
              <a:lnSpc>
                <a:spcPct val="100000"/>
              </a:lnSpc>
              <a:spcBef>
                <a:spcPts val="1199"/>
              </a:spcBef>
            </a:pPr>
            <a:endParaRPr b="0" lang="en-US" sz="2400" spc="-1" strike="noStrike">
              <a:latin typeface="Arial"/>
            </a:endParaRPr>
          </a:p>
        </p:txBody>
      </p:sp>
      <p:sp>
        <p:nvSpPr>
          <p:cNvPr id="592" name="CustomShape 3"/>
          <p:cNvSpPr/>
          <p:nvPr/>
        </p:nvSpPr>
        <p:spPr>
          <a:xfrm>
            <a:off x="1154880" y="2826000"/>
            <a:ext cx="5757480" cy="717480"/>
          </a:xfrm>
          <a:prstGeom prst="rect">
            <a:avLst/>
          </a:prstGeom>
          <a:noFill/>
          <a:ln>
            <a:noFill/>
          </a:ln>
        </p:spPr>
        <p:style>
          <a:lnRef idx="0"/>
          <a:fillRef idx="0"/>
          <a:effectRef idx="0"/>
          <a:fontRef idx="minor"/>
        </p:style>
        <p:txBody>
          <a:bodyPr lIns="0" rIns="0" tIns="0" bIns="0" anchor="ctr"/>
          <a:p>
            <a:pPr>
              <a:lnSpc>
                <a:spcPct val="100000"/>
              </a:lnSpc>
              <a:spcBef>
                <a:spcPts val="1199"/>
              </a:spcBef>
            </a:pPr>
            <a:r>
              <a:rPr b="1" lang="en-US" sz="2400" spc="-1" strike="noStrike">
                <a:solidFill>
                  <a:srgbClr val="323232"/>
                </a:solidFill>
                <a:latin typeface="Calibri"/>
                <a:ea typeface="Calibri"/>
              </a:rPr>
              <a:t>What is </a:t>
            </a:r>
            <a:r>
              <a:rPr b="1" lang="en-US" sz="2400" spc="-1" strike="noStrike">
                <a:solidFill>
                  <a:srgbClr val="4f81bd"/>
                </a:solidFill>
                <a:latin typeface="Calibri"/>
                <a:ea typeface="Calibri"/>
              </a:rPr>
              <a:t>R</a:t>
            </a:r>
            <a:r>
              <a:rPr b="1" lang="en-US" sz="2000" spc="-1" strike="noStrike">
                <a:solidFill>
                  <a:srgbClr val="323232"/>
                </a:solidFill>
                <a:latin typeface="Calibri"/>
                <a:ea typeface="Calibri"/>
              </a:rPr>
              <a:t>? </a:t>
            </a:r>
            <a:r>
              <a:rPr b="1" lang="en-US" sz="2400" spc="-1" strike="noStrike">
                <a:solidFill>
                  <a:srgbClr val="4f81bd"/>
                </a:solidFill>
                <a:latin typeface="Calibri"/>
                <a:ea typeface="Calibri"/>
              </a:rPr>
              <a:t>Introduction</a:t>
            </a:r>
            <a:endParaRPr b="0" lang="en-US" sz="2400" spc="-1" strike="noStrike">
              <a:latin typeface="Arial"/>
            </a:endParaRPr>
          </a:p>
        </p:txBody>
      </p:sp>
      <p:sp>
        <p:nvSpPr>
          <p:cNvPr id="593" name="CustomShape 4"/>
          <p:cNvSpPr/>
          <p:nvPr/>
        </p:nvSpPr>
        <p:spPr>
          <a:xfrm>
            <a:off x="278640" y="1985040"/>
            <a:ext cx="5757480" cy="717480"/>
          </a:xfrm>
          <a:prstGeom prst="rect">
            <a:avLst/>
          </a:prstGeom>
          <a:noFill/>
          <a:ln>
            <a:noFill/>
          </a:ln>
        </p:spPr>
        <p:style>
          <a:lnRef idx="0"/>
          <a:fillRef idx="0"/>
          <a:effectRef idx="0"/>
          <a:fontRef idx="minor"/>
        </p:style>
        <p:txBody>
          <a:bodyPr lIns="0" rIns="0" tIns="0" bIns="0" anchor="ctr"/>
          <a:p>
            <a:pPr>
              <a:lnSpc>
                <a:spcPct val="100000"/>
              </a:lnSpc>
              <a:spcBef>
                <a:spcPts val="1199"/>
              </a:spcBef>
            </a:pPr>
            <a:r>
              <a:rPr b="1" lang="en-US" sz="2800" spc="-1" strike="noStrike">
                <a:solidFill>
                  <a:srgbClr val="4f81bd"/>
                </a:solidFill>
                <a:latin typeface="Calibri"/>
                <a:ea typeface="Calibri"/>
              </a:rPr>
              <a:t>Day 1</a:t>
            </a:r>
            <a:endParaRPr b="0" lang="en-US" sz="2800" spc="-1" strike="noStrike">
              <a:latin typeface="Arial"/>
            </a:endParaRPr>
          </a:p>
        </p:txBody>
      </p:sp>
      <p:sp>
        <p:nvSpPr>
          <p:cNvPr id="594" name="CustomShape 5"/>
          <p:cNvSpPr/>
          <p:nvPr/>
        </p:nvSpPr>
        <p:spPr>
          <a:xfrm>
            <a:off x="312840" y="2726640"/>
            <a:ext cx="573480" cy="59760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01</a:t>
            </a:r>
            <a:endParaRPr b="0" lang="en-US" sz="2000" spc="-1" strike="noStrike">
              <a:latin typeface="Arial"/>
            </a:endParaRPr>
          </a:p>
        </p:txBody>
      </p:sp>
      <p:sp>
        <p:nvSpPr>
          <p:cNvPr id="595" name="CustomShape 6"/>
          <p:cNvSpPr/>
          <p:nvPr/>
        </p:nvSpPr>
        <p:spPr>
          <a:xfrm>
            <a:off x="312840" y="3602160"/>
            <a:ext cx="573480" cy="57348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02</a:t>
            </a:r>
            <a:endParaRPr b="0" lang="en-US" sz="2000" spc="-1" strike="noStrike">
              <a:latin typeface="Arial"/>
            </a:endParaRPr>
          </a:p>
        </p:txBody>
      </p:sp>
      <p:sp>
        <p:nvSpPr>
          <p:cNvPr id="596" name="CustomShape 7"/>
          <p:cNvSpPr/>
          <p:nvPr/>
        </p:nvSpPr>
        <p:spPr>
          <a:xfrm>
            <a:off x="312840" y="4460040"/>
            <a:ext cx="573480" cy="57348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03</a:t>
            </a:r>
            <a:endParaRPr b="0" lang="en-US" sz="2000" spc="-1" strike="noStrike">
              <a:latin typeface="Arial"/>
            </a:endParaRPr>
          </a:p>
        </p:txBody>
      </p:sp>
      <p:sp>
        <p:nvSpPr>
          <p:cNvPr id="597" name="CustomShape 8"/>
          <p:cNvSpPr/>
          <p:nvPr/>
        </p:nvSpPr>
        <p:spPr>
          <a:xfrm>
            <a:off x="312840" y="5261040"/>
            <a:ext cx="573480" cy="57348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04</a:t>
            </a:r>
            <a:endParaRPr b="0" lang="en-US" sz="2000" spc="-1" strike="noStrike">
              <a:latin typeface="Arial"/>
            </a:endParaRPr>
          </a:p>
        </p:txBody>
      </p:sp>
      <p:sp>
        <p:nvSpPr>
          <p:cNvPr id="598" name="CustomShape 9"/>
          <p:cNvSpPr/>
          <p:nvPr/>
        </p:nvSpPr>
        <p:spPr>
          <a:xfrm>
            <a:off x="444960" y="213480"/>
            <a:ext cx="7940520" cy="60120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e81bd"/>
                </a:solidFill>
                <a:latin typeface="Arial"/>
                <a:ea typeface="DejaVu Sans"/>
              </a:rPr>
              <a:t>Outline</a:t>
            </a:r>
            <a:endParaRPr b="0" lang="en-US" sz="4400" spc="-1" strike="noStrike">
              <a:latin typeface="Arial"/>
            </a:endParaRPr>
          </a:p>
        </p:txBody>
      </p:sp>
      <p:sp>
        <p:nvSpPr>
          <p:cNvPr id="599" name="CustomShape 10"/>
          <p:cNvSpPr/>
          <p:nvPr/>
        </p:nvSpPr>
        <p:spPr>
          <a:xfrm>
            <a:off x="1064880" y="5374080"/>
            <a:ext cx="3843000" cy="4539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pc="-1" strike="noStrike">
                <a:solidFill>
                  <a:srgbClr val="4f81bd"/>
                </a:solidFill>
                <a:latin typeface="Calibri"/>
                <a:ea typeface="Calibri"/>
              </a:rPr>
              <a:t>Formatting</a:t>
            </a:r>
            <a:r>
              <a:rPr b="0" lang="en-US" sz="2400" spc="-1" strike="noStrike">
                <a:solidFill>
                  <a:srgbClr val="4f81bd"/>
                </a:solidFill>
                <a:latin typeface="Calibri"/>
                <a:ea typeface="Calibri"/>
              </a:rPr>
              <a:t> </a:t>
            </a:r>
            <a:r>
              <a:rPr b="1" lang="en-US" sz="2400" spc="-1" strike="noStrike">
                <a:solidFill>
                  <a:srgbClr val="323232"/>
                </a:solidFill>
                <a:latin typeface="Calibri"/>
                <a:ea typeface="Calibri"/>
              </a:rPr>
              <a:t>your data</a:t>
            </a:r>
            <a:endParaRPr b="0" lang="en-US" sz="2400" spc="-1" strike="noStrike">
              <a:latin typeface="Arial"/>
            </a:endParaRPr>
          </a:p>
        </p:txBody>
      </p:sp>
      <p:sp>
        <p:nvSpPr>
          <p:cNvPr id="600" name="CustomShape 11"/>
          <p:cNvSpPr/>
          <p:nvPr/>
        </p:nvSpPr>
        <p:spPr>
          <a:xfrm>
            <a:off x="312840" y="6061680"/>
            <a:ext cx="573480" cy="57348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05</a:t>
            </a:r>
            <a:endParaRPr b="0" lang="en-US" sz="2000" spc="-1" strike="noStrike">
              <a:latin typeface="Arial"/>
            </a:endParaRPr>
          </a:p>
        </p:txBody>
      </p:sp>
      <p:sp>
        <p:nvSpPr>
          <p:cNvPr id="601" name="CustomShape 12"/>
          <p:cNvSpPr/>
          <p:nvPr/>
        </p:nvSpPr>
        <p:spPr>
          <a:xfrm>
            <a:off x="1154880" y="3546000"/>
            <a:ext cx="7506360" cy="717480"/>
          </a:xfrm>
          <a:prstGeom prst="rect">
            <a:avLst/>
          </a:prstGeom>
          <a:noFill/>
          <a:ln>
            <a:noFill/>
          </a:ln>
        </p:spPr>
        <p:style>
          <a:lnRef idx="0"/>
          <a:fillRef idx="0"/>
          <a:effectRef idx="0"/>
          <a:fontRef idx="minor"/>
        </p:style>
        <p:txBody>
          <a:bodyPr lIns="0" rIns="0" tIns="0" bIns="0" anchor="ctr"/>
          <a:p>
            <a:pPr>
              <a:lnSpc>
                <a:spcPct val="100000"/>
              </a:lnSpc>
              <a:spcBef>
                <a:spcPts val="1199"/>
              </a:spcBef>
            </a:pPr>
            <a:r>
              <a:rPr b="1" lang="en-US" sz="2400" spc="-1" strike="noStrike">
                <a:solidFill>
                  <a:srgbClr val="323232"/>
                </a:solidFill>
                <a:latin typeface="Calibri"/>
                <a:ea typeface="Calibri"/>
              </a:rPr>
              <a:t>Getting familiar with R</a:t>
            </a:r>
            <a:r>
              <a:rPr b="1" lang="en-US" sz="2400" spc="-1" strike="noStrike">
                <a:solidFill>
                  <a:srgbClr val="575757"/>
                </a:solidFill>
                <a:latin typeface="Calibri"/>
                <a:ea typeface="Calibri"/>
              </a:rPr>
              <a:t> </a:t>
            </a:r>
            <a:r>
              <a:rPr b="1" lang="en-US" sz="2400" spc="-1" strike="noStrike">
                <a:solidFill>
                  <a:srgbClr val="323232"/>
                </a:solidFill>
                <a:latin typeface="Calibri"/>
                <a:ea typeface="Calibri"/>
              </a:rPr>
              <a:t>and the</a:t>
            </a:r>
            <a:r>
              <a:rPr b="1" lang="en-US" sz="2400" spc="-1" strike="noStrike">
                <a:solidFill>
                  <a:srgbClr val="575757"/>
                </a:solidFill>
                <a:latin typeface="Calibri"/>
                <a:ea typeface="Calibri"/>
              </a:rPr>
              <a:t> </a:t>
            </a:r>
            <a:r>
              <a:rPr b="1" lang="en-US" sz="2400" spc="-1" strike="noStrike">
                <a:solidFill>
                  <a:srgbClr val="4f81bd"/>
                </a:solidFill>
                <a:latin typeface="Calibri"/>
                <a:ea typeface="Calibri"/>
              </a:rPr>
              <a:t>RStudio environment </a:t>
            </a:r>
            <a:endParaRPr b="0" lang="en-US" sz="24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6f6"/>
        </a:solidFill>
      </p:bgPr>
    </p:bg>
    <p:spTree>
      <p:nvGrpSpPr>
        <p:cNvPr id="1" name=""/>
        <p:cNvGrpSpPr/>
        <p:nvPr/>
      </p:nvGrpSpPr>
      <p:grpSpPr>
        <a:xfrm>
          <a:off x="0" y="0"/>
          <a:ext cx="0" cy="0"/>
          <a:chOff x="0" y="0"/>
          <a:chExt cx="0" cy="0"/>
        </a:xfrm>
      </p:grpSpPr>
      <p:sp>
        <p:nvSpPr>
          <p:cNvPr id="602" name="CustomShape 1"/>
          <p:cNvSpPr/>
          <p:nvPr/>
        </p:nvSpPr>
        <p:spPr>
          <a:xfrm>
            <a:off x="1091160" y="3930120"/>
            <a:ext cx="7294320" cy="1254960"/>
          </a:xfrm>
          <a:prstGeom prst="rect">
            <a:avLst/>
          </a:prstGeom>
          <a:noFill/>
          <a:ln>
            <a:noFill/>
          </a:ln>
        </p:spPr>
        <p:style>
          <a:lnRef idx="0"/>
          <a:fillRef idx="0"/>
          <a:effectRef idx="0"/>
          <a:fontRef idx="minor"/>
        </p:style>
        <p:txBody>
          <a:bodyPr lIns="0" rIns="0" tIns="0" bIns="0" anchor="ctr"/>
          <a:p>
            <a:pPr>
              <a:lnSpc>
                <a:spcPct val="150000"/>
              </a:lnSpc>
              <a:spcBef>
                <a:spcPts val="1199"/>
              </a:spcBef>
            </a:pPr>
            <a:r>
              <a:rPr b="1" lang="en-US" sz="2400" spc="-1" strike="noStrike">
                <a:solidFill>
                  <a:srgbClr val="4f81bd"/>
                </a:solidFill>
                <a:latin typeface="Calibri"/>
                <a:ea typeface="Calibri"/>
              </a:rPr>
              <a:t>Starting with statistics</a:t>
            </a:r>
            <a:r>
              <a:rPr b="1" lang="en-US" sz="2400" spc="-1" strike="noStrike">
                <a:solidFill>
                  <a:srgbClr val="575757"/>
                </a:solidFill>
                <a:latin typeface="Calibri"/>
                <a:ea typeface="Calibri"/>
              </a:rPr>
              <a:t> </a:t>
            </a:r>
            <a:r>
              <a:rPr b="1" lang="en-US" sz="2400" spc="-1" strike="noStrike">
                <a:solidFill>
                  <a:srgbClr val="323232"/>
                </a:solidFill>
                <a:latin typeface="Calibri"/>
                <a:ea typeface="Calibri"/>
              </a:rPr>
              <a:t>in R (hypothesis testing, simple linear regression)</a:t>
            </a:r>
            <a:endParaRPr b="0" lang="en-US" sz="2400" spc="-1" strike="noStrike">
              <a:latin typeface="Arial"/>
            </a:endParaRPr>
          </a:p>
          <a:p>
            <a:pPr>
              <a:lnSpc>
                <a:spcPct val="100000"/>
              </a:lnSpc>
              <a:spcBef>
                <a:spcPts val="1199"/>
              </a:spcBef>
            </a:pPr>
            <a:endParaRPr b="0" lang="en-US" sz="2400" spc="-1" strike="noStrike">
              <a:latin typeface="Arial"/>
            </a:endParaRPr>
          </a:p>
        </p:txBody>
      </p:sp>
      <p:sp>
        <p:nvSpPr>
          <p:cNvPr id="603" name="CustomShape 2"/>
          <p:cNvSpPr/>
          <p:nvPr/>
        </p:nvSpPr>
        <p:spPr>
          <a:xfrm>
            <a:off x="1091160" y="2988000"/>
            <a:ext cx="7825680" cy="717480"/>
          </a:xfrm>
          <a:prstGeom prst="rect">
            <a:avLst/>
          </a:prstGeom>
          <a:noFill/>
          <a:ln>
            <a:noFill/>
          </a:ln>
        </p:spPr>
        <p:style>
          <a:lnRef idx="0"/>
          <a:fillRef idx="0"/>
          <a:effectRef idx="0"/>
          <a:fontRef idx="minor"/>
        </p:style>
        <p:txBody>
          <a:bodyPr lIns="0" rIns="0" tIns="0" bIns="0" anchor="ctr"/>
          <a:p>
            <a:pPr>
              <a:lnSpc>
                <a:spcPct val="150000"/>
              </a:lnSpc>
              <a:spcBef>
                <a:spcPts val="1199"/>
              </a:spcBef>
            </a:pPr>
            <a:r>
              <a:rPr b="1" lang="en-US" sz="2400" spc="-1" strike="noStrike">
                <a:solidFill>
                  <a:srgbClr val="4f81bd"/>
                </a:solidFill>
                <a:latin typeface="Calibri"/>
                <a:ea typeface="Calibri"/>
              </a:rPr>
              <a:t>Building graphics </a:t>
            </a:r>
            <a:r>
              <a:rPr b="1" lang="en-US" sz="2400" spc="-1" strike="noStrike">
                <a:solidFill>
                  <a:srgbClr val="323232"/>
                </a:solidFill>
                <a:latin typeface="Calibri"/>
                <a:ea typeface="Calibri"/>
              </a:rPr>
              <a:t>in R (basic plotting)</a:t>
            </a:r>
            <a:endParaRPr b="0" lang="en-US" sz="2400" spc="-1" strike="noStrike">
              <a:latin typeface="Arial"/>
            </a:endParaRPr>
          </a:p>
          <a:p>
            <a:pPr>
              <a:lnSpc>
                <a:spcPct val="100000"/>
              </a:lnSpc>
              <a:spcBef>
                <a:spcPts val="1199"/>
              </a:spcBef>
            </a:pPr>
            <a:endParaRPr b="0" lang="en-US" sz="2400" spc="-1" strike="noStrike">
              <a:latin typeface="Arial"/>
            </a:endParaRPr>
          </a:p>
        </p:txBody>
      </p:sp>
      <p:sp>
        <p:nvSpPr>
          <p:cNvPr id="604" name="CustomShape 3"/>
          <p:cNvSpPr/>
          <p:nvPr/>
        </p:nvSpPr>
        <p:spPr>
          <a:xfrm>
            <a:off x="278640" y="1957320"/>
            <a:ext cx="5757480" cy="717480"/>
          </a:xfrm>
          <a:prstGeom prst="rect">
            <a:avLst/>
          </a:prstGeom>
          <a:noFill/>
          <a:ln>
            <a:noFill/>
          </a:ln>
        </p:spPr>
        <p:style>
          <a:lnRef idx="0"/>
          <a:fillRef idx="0"/>
          <a:effectRef idx="0"/>
          <a:fontRef idx="minor"/>
        </p:style>
        <p:txBody>
          <a:bodyPr lIns="0" rIns="0" tIns="0" bIns="0" anchor="ctr"/>
          <a:p>
            <a:pPr>
              <a:lnSpc>
                <a:spcPct val="100000"/>
              </a:lnSpc>
              <a:spcBef>
                <a:spcPts val="1199"/>
              </a:spcBef>
            </a:pPr>
            <a:r>
              <a:rPr b="1" lang="en-US" sz="2800" spc="-1" strike="noStrike">
                <a:solidFill>
                  <a:srgbClr val="4f81bd"/>
                </a:solidFill>
                <a:latin typeface="Calibri"/>
                <a:ea typeface="Calibri"/>
              </a:rPr>
              <a:t>Day 2</a:t>
            </a:r>
            <a:endParaRPr b="0" lang="en-US" sz="2800" spc="-1" strike="noStrike">
              <a:latin typeface="Arial"/>
            </a:endParaRPr>
          </a:p>
        </p:txBody>
      </p:sp>
      <p:sp>
        <p:nvSpPr>
          <p:cNvPr id="605" name="CustomShape 4"/>
          <p:cNvSpPr/>
          <p:nvPr/>
        </p:nvSpPr>
        <p:spPr>
          <a:xfrm>
            <a:off x="220680" y="2867760"/>
            <a:ext cx="573480" cy="57348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06</a:t>
            </a:r>
            <a:endParaRPr b="0" lang="en-US" sz="2000" spc="-1" strike="noStrike">
              <a:latin typeface="Arial"/>
            </a:endParaRPr>
          </a:p>
        </p:txBody>
      </p:sp>
      <p:sp>
        <p:nvSpPr>
          <p:cNvPr id="606" name="CustomShape 5"/>
          <p:cNvSpPr/>
          <p:nvPr/>
        </p:nvSpPr>
        <p:spPr>
          <a:xfrm>
            <a:off x="220680" y="3939480"/>
            <a:ext cx="573480" cy="57348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07</a:t>
            </a:r>
            <a:endParaRPr b="0" lang="en-US" sz="2000" spc="-1" strike="noStrike">
              <a:latin typeface="Arial"/>
            </a:endParaRPr>
          </a:p>
        </p:txBody>
      </p:sp>
      <p:sp>
        <p:nvSpPr>
          <p:cNvPr id="607" name="CustomShape 6"/>
          <p:cNvSpPr/>
          <p:nvPr/>
        </p:nvSpPr>
        <p:spPr>
          <a:xfrm>
            <a:off x="444960" y="213480"/>
            <a:ext cx="7940520" cy="60120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e81bd"/>
                </a:solidFill>
                <a:latin typeface="Arial"/>
                <a:ea typeface="DejaVu Sans"/>
              </a:rPr>
              <a:t>Outline</a:t>
            </a:r>
            <a:endParaRPr b="0" lang="en-US" sz="4400" spc="-1" strike="noStrike">
              <a:latin typeface="Arial"/>
            </a:endParaRPr>
          </a:p>
        </p:txBody>
      </p:sp>
      <p:sp>
        <p:nvSpPr>
          <p:cNvPr id="608" name="CustomShape 7"/>
          <p:cNvSpPr/>
          <p:nvPr/>
        </p:nvSpPr>
        <p:spPr>
          <a:xfrm>
            <a:off x="278640" y="5614560"/>
            <a:ext cx="8283960" cy="991800"/>
          </a:xfrm>
          <a:prstGeom prst="rect">
            <a:avLst/>
          </a:prstGeom>
          <a:solidFill>
            <a:srgbClr val="1e497d"/>
          </a:solidFill>
          <a:ln>
            <a:noFill/>
          </a:ln>
        </p:spPr>
        <p:style>
          <a:lnRef idx="0"/>
          <a:fillRef idx="0"/>
          <a:effectRef idx="0"/>
          <a:fontRef idx="minor"/>
        </p:style>
        <p:txBody>
          <a:bodyPr lIns="0" rIns="0" tIns="0" bIns="0"/>
          <a:p>
            <a:pPr algn="ctr">
              <a:lnSpc>
                <a:spcPct val="100000"/>
              </a:lnSpc>
              <a:spcBef>
                <a:spcPts val="561"/>
              </a:spcBef>
            </a:pPr>
            <a:r>
              <a:rPr b="0" lang="en-US" sz="2800" spc="-1" strike="noStrike">
                <a:solidFill>
                  <a:srgbClr val="f6f6f6"/>
                </a:solidFill>
                <a:latin typeface="Comic Sans MS"/>
                <a:ea typeface="DejaVu Sans"/>
              </a:rPr>
              <a:t>Examples and exercises are integrated in the chapters</a:t>
            </a:r>
            <a:endParaRPr b="0" lang="en-US" sz="2800" spc="-1" strike="noStrike">
              <a:latin typeface="Arial"/>
            </a:endParaRPr>
          </a:p>
        </p:txBody>
      </p:sp>
    </p:spTree>
  </p:cSld>
  <p:timing>
    <p:tnLst>
      <p:par>
        <p:cTn id="27" dur="indefinite" restart="never" nodeType="tmRoot">
          <p:childTnLst>
            <p:seq>
              <p:cTn id="28" dur="indefinite" nodeType="mainSeq">
                <p:childTnLst>
                  <p:par>
                    <p:cTn id="29" fill="hold">
                      <p:stCondLst>
                        <p:cond delay="indefinite"/>
                      </p:stCondLst>
                      <p:childTnLst>
                        <p:par>
                          <p:cTn id="30" fill="hold">
                            <p:stCondLst>
                              <p:cond delay="0"/>
                            </p:stCondLst>
                            <p:childTnLst>
                              <p:par>
                                <p:cTn id="31" nodeType="clickEffect" fill="hold" presetClass="entr" presetID="10">
                                  <p:stCondLst>
                                    <p:cond delay="0"/>
                                  </p:stCondLst>
                                  <p:childTnLst>
                                    <p:set>
                                      <p:cBhvr>
                                        <p:cTn id="32" dur="1" fill="hold">
                                          <p:stCondLst>
                                            <p:cond delay="0"/>
                                          </p:stCondLst>
                                        </p:cTn>
                                        <p:tgtEl>
                                          <p:spTgt spid="608"/>
                                        </p:tgtEl>
                                        <p:attrNameLst>
                                          <p:attrName>style.visibility</p:attrName>
                                        </p:attrNameLst>
                                      </p:cBhvr>
                                      <p:to>
                                        <p:strVal val="visible"/>
                                      </p:to>
                                    </p:set>
                                    <p:animEffect filter="fade" transition="in">
                                      <p:cBhvr additive="repl">
                                        <p:cTn id="33" dur="500"/>
                                        <p:tgtEl>
                                          <p:spTgt spid="60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CustomShape 1"/>
          <p:cNvSpPr/>
          <p:nvPr/>
        </p:nvSpPr>
        <p:spPr>
          <a:xfrm>
            <a:off x="837000" y="2205000"/>
            <a:ext cx="8134200" cy="3237840"/>
          </a:xfrm>
          <a:prstGeom prst="rect">
            <a:avLst/>
          </a:prstGeom>
          <a:noFill/>
          <a:ln>
            <a:noFill/>
          </a:ln>
        </p:spPr>
        <p:style>
          <a:lnRef idx="0"/>
          <a:fillRef idx="0"/>
          <a:effectRef idx="0"/>
          <a:fontRef idx="minor"/>
        </p:style>
        <p:txBody>
          <a:bodyPr lIns="0" rIns="0" tIns="0" bIns="0" anchor="ctr">
            <a:normAutofit/>
          </a:bodyPr>
          <a:p>
            <a:pPr>
              <a:lnSpc>
                <a:spcPct val="150000"/>
              </a:lnSpc>
            </a:pPr>
            <a:r>
              <a:rPr b="0" lang="en-US" sz="3600" spc="-1" strike="noStrike">
                <a:solidFill>
                  <a:srgbClr val="323232"/>
                </a:solidFill>
                <a:latin typeface="Calibri"/>
                <a:ea typeface="Calibri"/>
              </a:rPr>
              <a:t>     </a:t>
            </a:r>
            <a:r>
              <a:rPr b="0" lang="en-US" sz="3600" spc="-1" strike="noStrike">
                <a:solidFill>
                  <a:srgbClr val="323232"/>
                </a:solidFill>
                <a:latin typeface="Calibri"/>
                <a:ea typeface="Calibri"/>
              </a:rPr>
              <a:t>What is R? Introduction</a:t>
            </a:r>
            <a:endParaRPr b="0" lang="en-US" sz="3600" spc="-1" strike="noStrike">
              <a:latin typeface="Arial"/>
            </a:endParaRPr>
          </a:p>
        </p:txBody>
      </p:sp>
      <p:sp>
        <p:nvSpPr>
          <p:cNvPr id="610" name="CustomShape 2"/>
          <p:cNvSpPr/>
          <p:nvPr/>
        </p:nvSpPr>
        <p:spPr>
          <a:xfrm>
            <a:off x="533520" y="3602520"/>
            <a:ext cx="573480" cy="59760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01</a:t>
            </a:r>
            <a:endParaRPr b="0" lang="en-US" sz="2000" spc="-1" strike="noStrike">
              <a:latin typeface="Arial"/>
            </a:endParaRPr>
          </a:p>
        </p:txBody>
      </p:sp>
    </p:spTree>
  </p:cSld>
  <p:timing>
    <p:tnLst>
      <p:par>
        <p:cTn id="34" dur="indefinite" restart="never" nodeType="tmRoot">
          <p:childTnLst>
            <p:seq>
              <p:cTn id="35"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CustomShape 1"/>
          <p:cNvSpPr/>
          <p:nvPr/>
        </p:nvSpPr>
        <p:spPr>
          <a:xfrm>
            <a:off x="393480" y="997560"/>
            <a:ext cx="8354520" cy="5680080"/>
          </a:xfrm>
          <a:prstGeom prst="rect">
            <a:avLst/>
          </a:prstGeom>
          <a:noFill/>
          <a:ln>
            <a:noFill/>
          </a:ln>
        </p:spPr>
        <p:style>
          <a:lnRef idx="0"/>
          <a:fillRef idx="0"/>
          <a:effectRef idx="0"/>
          <a:fontRef idx="minor"/>
        </p:style>
        <p:txBody>
          <a:bodyPr lIns="0" rIns="0" tIns="0" bIns="0"/>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R is a </a:t>
            </a:r>
            <a:r>
              <a:rPr b="0" lang="en-US" sz="2400" spc="-1" strike="noStrike">
                <a:solidFill>
                  <a:srgbClr val="4e81bd"/>
                </a:solidFill>
                <a:latin typeface="Calibri"/>
                <a:ea typeface="DejaVu Sans"/>
              </a:rPr>
              <a:t>programming language </a:t>
            </a:r>
            <a:r>
              <a:rPr b="0" lang="en-US" sz="2400" spc="-1" strike="noStrike">
                <a:solidFill>
                  <a:srgbClr val="262626"/>
                </a:solidFill>
                <a:latin typeface="Calibri"/>
                <a:ea typeface="DejaVu Sans"/>
              </a:rPr>
              <a:t>and an </a:t>
            </a:r>
            <a:r>
              <a:rPr b="0" lang="en-US" sz="2400" spc="-1" strike="noStrike">
                <a:solidFill>
                  <a:srgbClr val="4e81bd"/>
                </a:solidFill>
                <a:latin typeface="Calibri"/>
                <a:ea typeface="DejaVu Sans"/>
              </a:rPr>
              <a:t>environment</a:t>
            </a:r>
            <a:r>
              <a:rPr b="0" lang="en-US" sz="2400" spc="-1" strike="noStrike">
                <a:solidFill>
                  <a:srgbClr val="262626"/>
                </a:solidFill>
                <a:latin typeface="Calibri"/>
                <a:ea typeface="DejaVu Sans"/>
              </a:rPr>
              <a:t> for statistical computating and graphics. </a:t>
            </a:r>
            <a:endParaRPr b="0" lang="en-US" sz="2400" spc="-1" strike="noStrike">
              <a:latin typeface="Arial"/>
            </a:endParaRPr>
          </a:p>
          <a:p>
            <a:pPr>
              <a:lnSpc>
                <a:spcPct val="100000"/>
              </a:lnSpc>
              <a:spcBef>
                <a:spcPts val="479"/>
              </a:spcBef>
            </a:pPr>
            <a:endParaRPr b="0" lang="en-US" sz="24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A simple </a:t>
            </a:r>
            <a:r>
              <a:rPr b="0" lang="en-US" sz="2000" spc="-1" strike="noStrike">
                <a:solidFill>
                  <a:srgbClr val="4f81bd"/>
                </a:solidFill>
                <a:latin typeface="Calibri"/>
                <a:ea typeface="DejaVu Sans"/>
              </a:rPr>
              <a:t>development environment </a:t>
            </a:r>
            <a:r>
              <a:rPr b="0" lang="en-US" sz="2000" spc="-1" strike="noStrike">
                <a:solidFill>
                  <a:srgbClr val="262626"/>
                </a:solidFill>
                <a:latin typeface="Calibri"/>
                <a:ea typeface="DejaVu Sans"/>
              </a:rPr>
              <a:t>with a </a:t>
            </a:r>
            <a:r>
              <a:rPr b="0" lang="en-US" sz="2000" spc="-1" strike="noStrike">
                <a:solidFill>
                  <a:srgbClr val="4f81bd"/>
                </a:solidFill>
                <a:latin typeface="Calibri"/>
                <a:ea typeface="DejaVu Sans"/>
              </a:rPr>
              <a:t>console</a:t>
            </a:r>
            <a:r>
              <a:rPr b="0" lang="en-US" sz="2000" spc="-1" strike="noStrike">
                <a:solidFill>
                  <a:srgbClr val="262626"/>
                </a:solidFill>
                <a:latin typeface="Calibri"/>
                <a:ea typeface="DejaVu Sans"/>
              </a:rPr>
              <a:t> and a </a:t>
            </a:r>
            <a:r>
              <a:rPr b="0" lang="en-US" sz="2000" spc="-1" strike="noStrike">
                <a:solidFill>
                  <a:srgbClr val="4f81bd"/>
                </a:solidFill>
                <a:latin typeface="Calibri"/>
                <a:ea typeface="DejaVu Sans"/>
              </a:rPr>
              <a:t>text editor</a:t>
            </a:r>
            <a:endParaRPr b="0" lang="en-US" sz="2000" spc="-1" strike="noStrike">
              <a:latin typeface="Arial"/>
            </a:endParaRPr>
          </a:p>
          <a:p>
            <a:pPr>
              <a:lnSpc>
                <a:spcPct val="100000"/>
              </a:lnSpc>
              <a:spcBef>
                <a:spcPts val="241"/>
              </a:spcBef>
            </a:pP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Facilities for </a:t>
            </a:r>
            <a:r>
              <a:rPr b="0" lang="en-US" sz="2000" spc="-1" strike="noStrike">
                <a:solidFill>
                  <a:srgbClr val="4f81bd"/>
                </a:solidFill>
                <a:latin typeface="Calibri"/>
                <a:ea typeface="DejaVu Sans"/>
              </a:rPr>
              <a:t>data import</a:t>
            </a:r>
            <a:r>
              <a:rPr b="0" lang="en-US" sz="2000" spc="-1" strike="noStrike">
                <a:solidFill>
                  <a:srgbClr val="262626"/>
                </a:solidFill>
                <a:latin typeface="Calibri"/>
                <a:ea typeface="DejaVu Sans"/>
              </a:rPr>
              <a:t>, </a:t>
            </a:r>
            <a:r>
              <a:rPr b="0" lang="en-US" sz="2000" spc="-1" strike="noStrike">
                <a:solidFill>
                  <a:srgbClr val="4f81bd"/>
                </a:solidFill>
                <a:latin typeface="Calibri"/>
                <a:ea typeface="DejaVu Sans"/>
              </a:rPr>
              <a:t>storage </a:t>
            </a:r>
            <a:r>
              <a:rPr b="0" lang="en-US" sz="2000" spc="-1" strike="noStrike">
                <a:solidFill>
                  <a:srgbClr val="262626"/>
                </a:solidFill>
                <a:latin typeface="Calibri"/>
                <a:ea typeface="DejaVu Sans"/>
              </a:rPr>
              <a:t>and </a:t>
            </a:r>
            <a:r>
              <a:rPr b="0" lang="en-US" sz="2000" spc="-1" strike="noStrike">
                <a:solidFill>
                  <a:srgbClr val="4f81bd"/>
                </a:solidFill>
                <a:latin typeface="Calibri"/>
                <a:ea typeface="DejaVu Sans"/>
              </a:rPr>
              <a:t>manipulation</a:t>
            </a: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Functions for </a:t>
            </a:r>
            <a:r>
              <a:rPr b="0" lang="en-US" sz="2000" spc="-1" strike="noStrike">
                <a:solidFill>
                  <a:srgbClr val="4f81bd"/>
                </a:solidFill>
                <a:latin typeface="Calibri"/>
                <a:ea typeface="DejaVu Sans"/>
              </a:rPr>
              <a:t>calculations on vectors and matrices</a:t>
            </a: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Large collections of </a:t>
            </a:r>
            <a:r>
              <a:rPr b="0" lang="en-US" sz="2000" spc="-1" strike="noStrike">
                <a:solidFill>
                  <a:srgbClr val="4f81bd"/>
                </a:solidFill>
                <a:latin typeface="Calibri"/>
                <a:ea typeface="DejaVu Sans"/>
              </a:rPr>
              <a:t>data analysis tools</a:t>
            </a: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Graphical tools</a:t>
            </a: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spcBef>
                <a:spcPts val="479"/>
              </a:spcBef>
            </a:pPr>
            <a:endParaRPr b="0" lang="en-US" sz="2000" spc="-1" strike="noStrike">
              <a:latin typeface="Arial"/>
            </a:endParaRPr>
          </a:p>
          <a:p>
            <a:pPr marL="266760">
              <a:lnSpc>
                <a:spcPct val="100000"/>
              </a:lnSpc>
              <a:spcBef>
                <a:spcPts val="479"/>
              </a:spcBef>
            </a:pPr>
            <a:endParaRPr b="0" lang="en-US" sz="2000" spc="-1" strike="noStrike">
              <a:latin typeface="Arial"/>
            </a:endParaRPr>
          </a:p>
        </p:txBody>
      </p:sp>
      <p:sp>
        <p:nvSpPr>
          <p:cNvPr id="612" name="CustomShape 2"/>
          <p:cNvSpPr/>
          <p:nvPr/>
        </p:nvSpPr>
        <p:spPr>
          <a:xfrm>
            <a:off x="258480" y="111600"/>
            <a:ext cx="7940520" cy="61812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What is R? </a:t>
            </a:r>
            <a:endParaRPr b="0" lang="en-US" sz="2800" spc="-1" strike="noStrike">
              <a:latin typeface="Arial"/>
            </a:endParaRPr>
          </a:p>
        </p:txBody>
      </p:sp>
    </p:spTree>
  </p:cSld>
  <p:timing>
    <p:tnLst>
      <p:par>
        <p:cTn id="36" dur="indefinite" restart="never" nodeType="tmRoot">
          <p:childTnLst>
            <p:seq>
              <p:cTn id="37" dur="indefinite" nodeType="mainSeq">
                <p:childTnLst>
                  <p:par>
                    <p:cTn id="38" fill="hold">
                      <p:stCondLst>
                        <p:cond delay="indefinite"/>
                      </p:stCondLst>
                      <p:childTnLst>
                        <p:par>
                          <p:cTn id="39" fill="hold">
                            <p:stCondLst>
                              <p:cond delay="0"/>
                            </p:stCondLst>
                            <p:childTnLst>
                              <p:par>
                                <p:cTn id="40" nodeType="clickEffect" fill="hold" presetClass="entr" presetID="1">
                                  <p:stCondLst>
                                    <p:cond delay="0"/>
                                  </p:stCondLst>
                                  <p:childTnLst>
                                    <p:set>
                                      <p:cBhvr>
                                        <p:cTn id="41" dur="1" fill="hold">
                                          <p:stCondLst>
                                            <p:cond delay="0"/>
                                          </p:stCondLst>
                                        </p:cTn>
                                        <p:tgtEl>
                                          <p:spTgt spid="611">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nodeType="clickEffect" fill="hold" presetClass="entr" presetID="1">
                                  <p:stCondLst>
                                    <p:cond delay="0"/>
                                  </p:stCondLst>
                                  <p:childTnLst>
                                    <p:set>
                                      <p:cBhvr>
                                        <p:cTn id="45" dur="1" fill="hold">
                                          <p:stCondLst>
                                            <p:cond delay="0"/>
                                          </p:stCondLst>
                                        </p:cTn>
                                        <p:tgtEl>
                                          <p:spTgt spid="611">
                                            <p:txEl>
                                              <p:pRg st="2" end="2"/>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nodeType="clickEffect" fill="hold" presetClass="entr" presetID="1">
                                  <p:stCondLst>
                                    <p:cond delay="0"/>
                                  </p:stCondLst>
                                  <p:childTnLst>
                                    <p:set>
                                      <p:cBhvr>
                                        <p:cTn id="49" dur="1" fill="hold">
                                          <p:stCondLst>
                                            <p:cond delay="0"/>
                                          </p:stCondLst>
                                        </p:cTn>
                                        <p:tgtEl>
                                          <p:spTgt spid="611">
                                            <p:txEl>
                                              <p:pRg st="4" end="4"/>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nodeType="clickEffect" fill="hold" presetClass="entr" presetID="1">
                                  <p:stCondLst>
                                    <p:cond delay="0"/>
                                  </p:stCondLst>
                                  <p:childTnLst>
                                    <p:set>
                                      <p:cBhvr>
                                        <p:cTn id="53" dur="1" fill="hold">
                                          <p:stCondLst>
                                            <p:cond delay="0"/>
                                          </p:stCondLst>
                                        </p:cTn>
                                        <p:tgtEl>
                                          <p:spTgt spid="611">
                                            <p:txEl>
                                              <p:pRg st="5" end="5"/>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nodeType="clickEffect" fill="hold" presetClass="entr" presetID="1">
                                  <p:stCondLst>
                                    <p:cond delay="0"/>
                                  </p:stCondLst>
                                  <p:childTnLst>
                                    <p:set>
                                      <p:cBhvr>
                                        <p:cTn id="57" dur="1" fill="hold">
                                          <p:stCondLst>
                                            <p:cond delay="0"/>
                                          </p:stCondLst>
                                        </p:cTn>
                                        <p:tgtEl>
                                          <p:spTgt spid="611">
                                            <p:txEl>
                                              <p:pRg st="6" end="6"/>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nodeType="clickEffect" fill="hold" presetClass="entr" presetID="1">
                                  <p:stCondLst>
                                    <p:cond delay="0"/>
                                  </p:stCondLst>
                                  <p:childTnLst>
                                    <p:set>
                                      <p:cBhvr>
                                        <p:cTn id="61" dur="1" fill="hold">
                                          <p:stCondLst>
                                            <p:cond delay="0"/>
                                          </p:stCondLst>
                                        </p:cTn>
                                        <p:tgtEl>
                                          <p:spTgt spid="611">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CustomShape 1"/>
          <p:cNvSpPr/>
          <p:nvPr/>
        </p:nvSpPr>
        <p:spPr>
          <a:xfrm rot="13238400">
            <a:off x="2719800" y="2612160"/>
            <a:ext cx="923400" cy="678600"/>
          </a:xfrm>
          <a:prstGeom prst="curvedUpArrow">
            <a:avLst>
              <a:gd name="adj1" fmla="val 15475"/>
              <a:gd name="adj2" fmla="val 53339"/>
              <a:gd name="adj3" fmla="val 25000"/>
            </a:avLst>
          </a:prstGeom>
          <a:gradFill rotWithShape="0">
            <a:gsLst>
              <a:gs pos="0">
                <a:srgbClr val="779637"/>
              </a:gs>
              <a:gs pos="100000">
                <a:srgbClr val="9bc348"/>
              </a:gs>
            </a:gsLst>
            <a:lin ang="7836000"/>
          </a:gradFill>
          <a:ln w="9360">
            <a:solidFill>
              <a:srgbClr val="98b855"/>
            </a:solidFill>
            <a:round/>
          </a:ln>
          <a:effectLst>
            <a:outerShdw dir="5400000" dist="23040">
              <a:srgbClr val="000000">
                <a:alpha val="35000"/>
              </a:srgbClr>
            </a:outerShdw>
          </a:effectLst>
        </p:spPr>
        <p:style>
          <a:lnRef idx="0"/>
          <a:fillRef idx="0"/>
          <a:effectRef idx="0"/>
          <a:fontRef idx="minor"/>
        </p:style>
      </p:sp>
      <p:grpSp>
        <p:nvGrpSpPr>
          <p:cNvPr id="614" name="Group 2"/>
          <p:cNvGrpSpPr/>
          <p:nvPr/>
        </p:nvGrpSpPr>
        <p:grpSpPr>
          <a:xfrm>
            <a:off x="177840" y="1832400"/>
            <a:ext cx="8680680" cy="3515040"/>
            <a:chOff x="177840" y="1832400"/>
            <a:chExt cx="8680680" cy="3515040"/>
          </a:xfrm>
        </p:grpSpPr>
        <p:sp>
          <p:nvSpPr>
            <p:cNvPr id="615" name="CustomShape 3"/>
            <p:cNvSpPr/>
            <p:nvPr/>
          </p:nvSpPr>
          <p:spPr>
            <a:xfrm>
              <a:off x="177840" y="3198240"/>
              <a:ext cx="1309680" cy="783360"/>
            </a:xfrm>
            <a:prstGeom prst="roundRect">
              <a:avLst>
                <a:gd name="adj" fmla="val 10000"/>
              </a:avLst>
            </a:prstGeom>
            <a:gradFill rotWithShape="0">
              <a:gsLst>
                <a:gs pos="0">
                  <a:srgbClr val="9c2f2c"/>
                </a:gs>
                <a:gs pos="100000">
                  <a:srgbClr val="cb3d39"/>
                </a:gs>
              </a:gsLst>
              <a:lin ang="16200000"/>
            </a:gradFill>
            <a:ln>
              <a:noFill/>
            </a:ln>
            <a:effectLst>
              <a:outerShdw dir="5400000" dist="23040">
                <a:srgbClr val="000000">
                  <a:alpha val="35000"/>
                </a:srgbClr>
              </a:outerShdw>
            </a:effectLst>
          </p:spPr>
          <p:style>
            <a:lnRef idx="0"/>
            <a:fillRef idx="0"/>
            <a:effectRef idx="0"/>
            <a:fontRef idx="minor"/>
          </p:style>
          <p:txBody>
            <a:bodyPr lIns="80280" rIns="57240" tIns="80280" bIns="80640" anchor="ctr"/>
            <a:p>
              <a:pPr algn="ctr">
                <a:lnSpc>
                  <a:spcPct val="90000"/>
                </a:lnSpc>
                <a:spcAft>
                  <a:spcPts val="524"/>
                </a:spcAft>
              </a:pPr>
              <a:r>
                <a:rPr b="0" lang="en-US" sz="1500" spc="-1" strike="noStrike">
                  <a:solidFill>
                    <a:srgbClr val="000000"/>
                  </a:solidFill>
                  <a:latin typeface="Calibri"/>
                  <a:ea typeface="DejaVu Sans"/>
                </a:rPr>
                <a:t>Scientific question</a:t>
              </a:r>
              <a:endParaRPr b="0" lang="en-US" sz="1500" spc="-1" strike="noStrike">
                <a:latin typeface="Arial"/>
              </a:endParaRPr>
            </a:p>
          </p:txBody>
        </p:sp>
        <p:sp>
          <p:nvSpPr>
            <p:cNvPr id="616" name="CustomShape 4"/>
            <p:cNvSpPr/>
            <p:nvPr/>
          </p:nvSpPr>
          <p:spPr>
            <a:xfrm>
              <a:off x="1625760" y="3430080"/>
              <a:ext cx="272520" cy="320040"/>
            </a:xfrm>
            <a:prstGeom prst="rightArrow">
              <a:avLst>
                <a:gd name="adj1" fmla="val 60000"/>
                <a:gd name="adj2" fmla="val 50000"/>
              </a:avLst>
            </a:prstGeom>
            <a:gradFill rotWithShape="0">
              <a:gsLst>
                <a:gs pos="0">
                  <a:srgbClr val="9c2f2c"/>
                </a:gs>
                <a:gs pos="100000">
                  <a:srgbClr val="cb3d39"/>
                </a:gs>
              </a:gsLst>
              <a:lin ang="16200000"/>
            </a:gradFill>
            <a:ln>
              <a:noFill/>
            </a:ln>
            <a:effectLst>
              <a:outerShdw dir="5400000" dist="23040">
                <a:srgbClr val="000000">
                  <a:alpha val="35000"/>
                </a:srgbClr>
              </a:outerShdw>
            </a:effectLst>
          </p:spPr>
          <p:style>
            <a:lnRef idx="0"/>
            <a:fillRef idx="0"/>
            <a:effectRef idx="0"/>
            <a:fontRef idx="minor"/>
          </p:style>
        </p:sp>
        <p:sp>
          <p:nvSpPr>
            <p:cNvPr id="617" name="CustomShape 5"/>
            <p:cNvSpPr/>
            <p:nvPr/>
          </p:nvSpPr>
          <p:spPr>
            <a:xfrm>
              <a:off x="2020680" y="3198240"/>
              <a:ext cx="1309680" cy="783360"/>
            </a:xfrm>
            <a:prstGeom prst="roundRect">
              <a:avLst>
                <a:gd name="adj" fmla="val 10000"/>
              </a:avLst>
            </a:prstGeom>
            <a:gradFill rotWithShape="0">
              <a:gsLst>
                <a:gs pos="0">
                  <a:srgbClr val="779637"/>
                </a:gs>
                <a:gs pos="100000">
                  <a:srgbClr val="9bc348"/>
                </a:gs>
              </a:gsLst>
              <a:lin ang="16200000"/>
            </a:gradFill>
            <a:ln>
              <a:noFill/>
            </a:ln>
            <a:effectLst>
              <a:outerShdw dir="5400000" dist="23040">
                <a:srgbClr val="000000">
                  <a:alpha val="35000"/>
                </a:srgbClr>
              </a:outerShdw>
            </a:effectLst>
          </p:spPr>
          <p:style>
            <a:lnRef idx="0"/>
            <a:fillRef idx="0"/>
            <a:effectRef idx="0"/>
            <a:fontRef idx="minor"/>
          </p:style>
          <p:txBody>
            <a:bodyPr lIns="80280" rIns="57240" tIns="80280" bIns="80640" anchor="ctr"/>
            <a:p>
              <a:pPr algn="ctr">
                <a:lnSpc>
                  <a:spcPct val="90000"/>
                </a:lnSpc>
                <a:spcAft>
                  <a:spcPts val="524"/>
                </a:spcAft>
              </a:pPr>
              <a:r>
                <a:rPr b="0" lang="en-US" sz="1500" spc="-1" strike="noStrike">
                  <a:solidFill>
                    <a:srgbClr val="000000"/>
                  </a:solidFill>
                  <a:latin typeface="Calibri"/>
                  <a:ea typeface="DejaVu Sans"/>
                </a:rPr>
                <a:t>Formatted Data In R</a:t>
              </a:r>
              <a:endParaRPr b="0" lang="en-US" sz="1500" spc="-1" strike="noStrike">
                <a:latin typeface="Arial"/>
              </a:endParaRPr>
            </a:p>
          </p:txBody>
        </p:sp>
        <p:sp>
          <p:nvSpPr>
            <p:cNvPr id="618" name="CustomShape 6"/>
            <p:cNvSpPr/>
            <p:nvPr/>
          </p:nvSpPr>
          <p:spPr>
            <a:xfrm>
              <a:off x="3468600" y="3430080"/>
              <a:ext cx="272520" cy="320040"/>
            </a:xfrm>
            <a:prstGeom prst="rightArrow">
              <a:avLst>
                <a:gd name="adj1" fmla="val 60000"/>
                <a:gd name="adj2" fmla="val 50000"/>
              </a:avLst>
            </a:prstGeom>
            <a:gradFill rotWithShape="0">
              <a:gsLst>
                <a:gs pos="0">
                  <a:srgbClr val="779637"/>
                </a:gs>
                <a:gs pos="100000">
                  <a:srgbClr val="9bc348"/>
                </a:gs>
              </a:gsLst>
              <a:lin ang="16200000"/>
            </a:gradFill>
            <a:ln>
              <a:noFill/>
            </a:ln>
            <a:effectLst>
              <a:outerShdw dir="5400000" dist="23040">
                <a:srgbClr val="000000">
                  <a:alpha val="35000"/>
                </a:srgbClr>
              </a:outerShdw>
            </a:effectLst>
          </p:spPr>
          <p:style>
            <a:lnRef idx="0"/>
            <a:fillRef idx="0"/>
            <a:effectRef idx="0"/>
            <a:fontRef idx="minor"/>
          </p:style>
        </p:sp>
        <p:sp>
          <p:nvSpPr>
            <p:cNvPr id="619" name="CustomShape 7"/>
            <p:cNvSpPr/>
            <p:nvPr/>
          </p:nvSpPr>
          <p:spPr>
            <a:xfrm>
              <a:off x="3863520" y="3198240"/>
              <a:ext cx="1309680" cy="783360"/>
            </a:xfrm>
            <a:prstGeom prst="roundRect">
              <a:avLst>
                <a:gd name="adj" fmla="val 10000"/>
              </a:avLst>
            </a:prstGeom>
            <a:gradFill rotWithShape="0">
              <a:gsLst>
                <a:gs pos="0">
                  <a:srgbClr val="5e437f"/>
                </a:gs>
                <a:gs pos="100000">
                  <a:srgbClr val="7b57a5"/>
                </a:gs>
              </a:gsLst>
              <a:lin ang="16200000"/>
            </a:gradFill>
            <a:ln>
              <a:noFill/>
            </a:ln>
            <a:effectLst>
              <a:outerShdw dir="5400000" dist="23040">
                <a:srgbClr val="000000">
                  <a:alpha val="35000"/>
                </a:srgbClr>
              </a:outerShdw>
            </a:effectLst>
          </p:spPr>
          <p:style>
            <a:lnRef idx="0"/>
            <a:fillRef idx="0"/>
            <a:effectRef idx="0"/>
            <a:fontRef idx="minor"/>
          </p:style>
          <p:txBody>
            <a:bodyPr lIns="80280" rIns="57240" tIns="80280" bIns="80640" anchor="ctr"/>
            <a:p>
              <a:pPr algn="ctr">
                <a:lnSpc>
                  <a:spcPct val="90000"/>
                </a:lnSpc>
                <a:spcAft>
                  <a:spcPts val="524"/>
                </a:spcAft>
              </a:pPr>
              <a:r>
                <a:rPr b="0" lang="en-US" sz="1500" spc="-1" strike="noStrike">
                  <a:solidFill>
                    <a:srgbClr val="000000"/>
                  </a:solidFill>
                  <a:latin typeface="Calibri"/>
                  <a:ea typeface="DejaVu Sans"/>
                </a:rPr>
                <a:t>Data representation</a:t>
              </a:r>
              <a:endParaRPr b="0" lang="en-US" sz="1500" spc="-1" strike="noStrike">
                <a:latin typeface="Arial"/>
              </a:endParaRPr>
            </a:p>
          </p:txBody>
        </p:sp>
        <p:sp>
          <p:nvSpPr>
            <p:cNvPr id="620" name="CustomShape 8"/>
            <p:cNvSpPr/>
            <p:nvPr/>
          </p:nvSpPr>
          <p:spPr>
            <a:xfrm>
              <a:off x="5311440" y="3430080"/>
              <a:ext cx="272520" cy="320040"/>
            </a:xfrm>
            <a:prstGeom prst="rightArrow">
              <a:avLst>
                <a:gd name="adj1" fmla="val 60000"/>
                <a:gd name="adj2" fmla="val 50000"/>
              </a:avLst>
            </a:prstGeom>
            <a:gradFill rotWithShape="0">
              <a:gsLst>
                <a:gs pos="0">
                  <a:srgbClr val="5e437f"/>
                </a:gs>
                <a:gs pos="100000">
                  <a:srgbClr val="7b57a5"/>
                </a:gs>
              </a:gsLst>
              <a:lin ang="16200000"/>
            </a:gradFill>
            <a:ln>
              <a:noFill/>
            </a:ln>
            <a:effectLst>
              <a:outerShdw dir="5400000" dist="23040">
                <a:srgbClr val="000000">
                  <a:alpha val="35000"/>
                </a:srgbClr>
              </a:outerShdw>
            </a:effectLst>
          </p:spPr>
          <p:style>
            <a:lnRef idx="0"/>
            <a:fillRef idx="0"/>
            <a:effectRef idx="0"/>
            <a:fontRef idx="minor"/>
          </p:style>
        </p:sp>
        <p:sp>
          <p:nvSpPr>
            <p:cNvPr id="621" name="CustomShape 9"/>
            <p:cNvSpPr/>
            <p:nvPr/>
          </p:nvSpPr>
          <p:spPr>
            <a:xfrm>
              <a:off x="5706000" y="3198240"/>
              <a:ext cx="1309680" cy="783360"/>
            </a:xfrm>
            <a:prstGeom prst="roundRect">
              <a:avLst>
                <a:gd name="adj" fmla="val 10000"/>
              </a:avLst>
            </a:prstGeom>
            <a:gradFill rotWithShape="0">
              <a:gsLst>
                <a:gs pos="0">
                  <a:srgbClr val="2988a1"/>
                </a:gs>
                <a:gs pos="100000">
                  <a:srgbClr val="36b0d1"/>
                </a:gs>
              </a:gsLst>
              <a:lin ang="16200000"/>
            </a:gradFill>
            <a:ln>
              <a:noFill/>
            </a:ln>
            <a:effectLst>
              <a:outerShdw dir="5400000" dist="23040">
                <a:srgbClr val="000000">
                  <a:alpha val="35000"/>
                </a:srgbClr>
              </a:outerShdw>
            </a:effectLst>
          </p:spPr>
          <p:style>
            <a:lnRef idx="0"/>
            <a:fillRef idx="0"/>
            <a:effectRef idx="0"/>
            <a:fontRef idx="minor"/>
          </p:style>
          <p:txBody>
            <a:bodyPr lIns="80280" rIns="57240" tIns="80280" bIns="80640" anchor="ctr"/>
            <a:p>
              <a:pPr algn="ctr">
                <a:lnSpc>
                  <a:spcPct val="90000"/>
                </a:lnSpc>
                <a:spcAft>
                  <a:spcPts val="524"/>
                </a:spcAft>
              </a:pPr>
              <a:r>
                <a:rPr b="0" lang="en-US" sz="1500" spc="-1" strike="noStrike">
                  <a:solidFill>
                    <a:srgbClr val="000000"/>
                  </a:solidFill>
                  <a:latin typeface="Calibri"/>
                  <a:ea typeface="DejaVu Sans"/>
                </a:rPr>
                <a:t>Statistical analysis</a:t>
              </a:r>
              <a:endParaRPr b="0" lang="en-US" sz="1500" spc="-1" strike="noStrike">
                <a:latin typeface="Arial"/>
              </a:endParaRPr>
            </a:p>
          </p:txBody>
        </p:sp>
        <p:sp>
          <p:nvSpPr>
            <p:cNvPr id="622" name="CustomShape 10"/>
            <p:cNvSpPr/>
            <p:nvPr/>
          </p:nvSpPr>
          <p:spPr>
            <a:xfrm>
              <a:off x="7153920" y="3430080"/>
              <a:ext cx="272520" cy="320040"/>
            </a:xfrm>
            <a:prstGeom prst="rightArrow">
              <a:avLst>
                <a:gd name="adj1" fmla="val 60000"/>
                <a:gd name="adj2" fmla="val 50000"/>
              </a:avLst>
            </a:prstGeom>
            <a:gradFill rotWithShape="0">
              <a:gsLst>
                <a:gs pos="0">
                  <a:srgbClr val="2988a1"/>
                </a:gs>
                <a:gs pos="100000">
                  <a:srgbClr val="36b0d1"/>
                </a:gs>
              </a:gsLst>
              <a:lin ang="16200000"/>
            </a:gradFill>
            <a:ln>
              <a:noFill/>
            </a:ln>
            <a:effectLst>
              <a:outerShdw dir="5400000" dist="23040">
                <a:srgbClr val="000000">
                  <a:alpha val="35000"/>
                </a:srgbClr>
              </a:outerShdw>
            </a:effectLst>
          </p:spPr>
          <p:style>
            <a:lnRef idx="0"/>
            <a:fillRef idx="0"/>
            <a:effectRef idx="0"/>
            <a:fontRef idx="minor"/>
          </p:style>
        </p:sp>
        <p:sp>
          <p:nvSpPr>
            <p:cNvPr id="623" name="CustomShape 11"/>
            <p:cNvSpPr/>
            <p:nvPr/>
          </p:nvSpPr>
          <p:spPr>
            <a:xfrm>
              <a:off x="7548840" y="1832400"/>
              <a:ext cx="1309680" cy="3515040"/>
            </a:xfrm>
            <a:prstGeom prst="roundRect">
              <a:avLst>
                <a:gd name="adj" fmla="val 10000"/>
              </a:avLst>
            </a:prstGeom>
            <a:gradFill rotWithShape="0">
              <a:gsLst>
                <a:gs pos="0">
                  <a:srgbClr val="cc6d20"/>
                </a:gs>
                <a:gs pos="100000">
                  <a:srgbClr val="ff9033"/>
                </a:gs>
              </a:gsLst>
              <a:lin ang="16200000"/>
            </a:gradFill>
            <a:ln>
              <a:noFill/>
            </a:ln>
            <a:effectLst>
              <a:outerShdw dir="5400000" dist="23040">
                <a:srgbClr val="000000">
                  <a:alpha val="35000"/>
                </a:srgbClr>
              </a:outerShdw>
            </a:effectLst>
          </p:spPr>
          <p:style>
            <a:lnRef idx="0"/>
            <a:fillRef idx="0"/>
            <a:effectRef idx="0"/>
            <a:fontRef idx="minor"/>
          </p:style>
        </p:sp>
        <p:sp>
          <p:nvSpPr>
            <p:cNvPr id="624" name="CustomShape 12"/>
            <p:cNvSpPr/>
            <p:nvPr/>
          </p:nvSpPr>
          <p:spPr>
            <a:xfrm rot="18507000">
              <a:off x="7438680" y="3347640"/>
              <a:ext cx="1548360" cy="340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communicate</a:t>
              </a:r>
              <a:endParaRPr b="0" lang="en-US" sz="1800" spc="-1" strike="noStrike">
                <a:latin typeface="Arial"/>
              </a:endParaRPr>
            </a:p>
          </p:txBody>
        </p:sp>
      </p:grpSp>
      <p:sp>
        <p:nvSpPr>
          <p:cNvPr id="625" name="CustomShape 13"/>
          <p:cNvSpPr/>
          <p:nvPr/>
        </p:nvSpPr>
        <p:spPr>
          <a:xfrm>
            <a:off x="313200" y="212760"/>
            <a:ext cx="8550000" cy="119952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f81bd"/>
                </a:solidFill>
                <a:latin typeface="Calibri"/>
                <a:ea typeface="DejaVu Sans"/>
              </a:rPr>
              <a:t>Taking advantage of R for your work</a:t>
            </a:r>
            <a:endParaRPr b="0" lang="en-US" sz="4400" spc="-1" strike="noStrike">
              <a:latin typeface="Arial"/>
            </a:endParaRPr>
          </a:p>
        </p:txBody>
      </p:sp>
      <p:sp>
        <p:nvSpPr>
          <p:cNvPr id="626" name="CustomShape 14"/>
          <p:cNvSpPr/>
          <p:nvPr/>
        </p:nvSpPr>
        <p:spPr>
          <a:xfrm>
            <a:off x="2608920" y="2163240"/>
            <a:ext cx="1490760" cy="51048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Calibri"/>
                <a:ea typeface="DejaVu Sans"/>
              </a:rPr>
              <a:t>Tidying &amp; data manipulation</a:t>
            </a:r>
            <a:endParaRPr b="0" lang="en-US" sz="1400" spc="-1" strike="noStrike">
              <a:latin typeface="Arial"/>
            </a:endParaRPr>
          </a:p>
        </p:txBody>
      </p:sp>
      <p:sp>
        <p:nvSpPr>
          <p:cNvPr id="627" name="CustomShape 15"/>
          <p:cNvSpPr/>
          <p:nvPr/>
        </p:nvSpPr>
        <p:spPr>
          <a:xfrm>
            <a:off x="4391640" y="2486880"/>
            <a:ext cx="3032280" cy="581040"/>
          </a:xfrm>
          <a:prstGeom prst="bentArrow">
            <a:avLst>
              <a:gd name="adj1" fmla="val 25000"/>
              <a:gd name="adj2" fmla="val 25000"/>
              <a:gd name="adj3" fmla="val 25000"/>
              <a:gd name="adj4" fmla="val 43750"/>
            </a:avLst>
          </a:prstGeom>
          <a:gradFill rotWithShape="0">
            <a:gsLst>
              <a:gs pos="0">
                <a:srgbClr val="5e437f"/>
              </a:gs>
              <a:gs pos="100000">
                <a:srgbClr val="7b57a5"/>
              </a:gs>
            </a:gsLst>
            <a:lin ang="16200000"/>
          </a:gradFill>
          <a:ln w="9360">
            <a:solidFill>
              <a:srgbClr val="7d5fa0"/>
            </a:solidFill>
            <a:round/>
          </a:ln>
          <a:effectLst>
            <a:outerShdw dir="5400000" dist="23040">
              <a:srgbClr val="000000">
                <a:alpha val="35000"/>
              </a:srgbClr>
            </a:outerShdw>
          </a:effectLst>
        </p:spPr>
        <p:style>
          <a:lnRef idx="0"/>
          <a:fillRef idx="0"/>
          <a:effectRef idx="0"/>
          <a:fontRef idx="minor"/>
        </p:style>
      </p:sp>
      <p:sp>
        <p:nvSpPr>
          <p:cNvPr id="628" name="CustomShape 16"/>
          <p:cNvSpPr/>
          <p:nvPr/>
        </p:nvSpPr>
        <p:spPr>
          <a:xfrm flipH="1" flipV="1" rot="10800000">
            <a:off x="96396480" y="26313480"/>
            <a:ext cx="5230440" cy="1358640"/>
          </a:xfrm>
          <a:prstGeom prst="bentArrow">
            <a:avLst>
              <a:gd name="adj1" fmla="val 14216"/>
              <a:gd name="adj2" fmla="val 13071"/>
              <a:gd name="adj3" fmla="val 16324"/>
              <a:gd name="adj4" fmla="val 43750"/>
            </a:avLst>
          </a:prstGeom>
          <a:gradFill rotWithShape="0">
            <a:gsLst>
              <a:gs pos="0">
                <a:srgbClr val="779637"/>
              </a:gs>
              <a:gs pos="100000">
                <a:srgbClr val="9bc348"/>
              </a:gs>
            </a:gsLst>
            <a:lin ang="5400000"/>
          </a:gradFill>
          <a:ln w="9360">
            <a:solidFill>
              <a:srgbClr val="98b855"/>
            </a:solidFill>
            <a:round/>
          </a:ln>
          <a:effectLst>
            <a:outerShdw dir="5400000" dist="23040">
              <a:srgbClr val="000000">
                <a:alpha val="35000"/>
              </a:srgbClr>
            </a:outerShdw>
          </a:effectLst>
        </p:spPr>
        <p:style>
          <a:lnRef idx="0"/>
          <a:fillRef idx="0"/>
          <a:effectRef idx="0"/>
          <a:fontRef idx="minor"/>
        </p:style>
      </p:sp>
      <p:sp>
        <p:nvSpPr>
          <p:cNvPr id="629" name="CustomShape 17"/>
          <p:cNvSpPr/>
          <p:nvPr/>
        </p:nvSpPr>
        <p:spPr>
          <a:xfrm>
            <a:off x="2920680" y="4108320"/>
            <a:ext cx="1648800" cy="3585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ff0000"/>
                </a:solidFill>
                <a:latin typeface="Calibri"/>
                <a:ea typeface="DejaVu Sans"/>
              </a:rPr>
              <a:t>Exploration</a:t>
            </a:r>
            <a:endParaRPr b="0" lang="en-US" sz="1800" spc="-1" strike="noStrike">
              <a:latin typeface="Arial"/>
            </a:endParaRPr>
          </a:p>
        </p:txBody>
      </p:sp>
      <p:sp>
        <p:nvSpPr>
          <p:cNvPr id="630" name="CustomShape 18"/>
          <p:cNvSpPr/>
          <p:nvPr/>
        </p:nvSpPr>
        <p:spPr>
          <a:xfrm>
            <a:off x="4664520" y="4108320"/>
            <a:ext cx="1435320" cy="3585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ff0000"/>
                </a:solidFill>
                <a:latin typeface="Calibri"/>
                <a:ea typeface="DejaVu Sans"/>
              </a:rPr>
              <a:t>Modelling</a:t>
            </a:r>
            <a:endParaRPr b="0" lang="en-US" sz="1800" spc="-1" strike="noStrike">
              <a:latin typeface="Arial"/>
            </a:endParaRPr>
          </a:p>
        </p:txBody>
      </p:sp>
      <p:sp>
        <p:nvSpPr>
          <p:cNvPr id="631" name="CustomShape 19"/>
          <p:cNvSpPr/>
          <p:nvPr/>
        </p:nvSpPr>
        <p:spPr>
          <a:xfrm>
            <a:off x="6587640" y="4108320"/>
            <a:ext cx="1019520" cy="3585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ff0000"/>
                </a:solidFill>
                <a:latin typeface="Calibri"/>
                <a:ea typeface="DejaVu Sans"/>
              </a:rPr>
              <a:t>Export</a:t>
            </a:r>
            <a:endParaRPr b="0" lang="en-US" sz="1800" spc="-1" strike="noStrike">
              <a:latin typeface="Arial"/>
            </a:endParaRPr>
          </a:p>
        </p:txBody>
      </p:sp>
      <p:sp>
        <p:nvSpPr>
          <p:cNvPr id="632" name="CustomShape 20"/>
          <p:cNvSpPr/>
          <p:nvPr/>
        </p:nvSpPr>
        <p:spPr>
          <a:xfrm>
            <a:off x="919440" y="4108320"/>
            <a:ext cx="1615320" cy="3585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ff0000"/>
                </a:solidFill>
                <a:latin typeface="Calibri"/>
                <a:ea typeface="DejaVu Sans"/>
              </a:rPr>
              <a:t>Import in R</a:t>
            </a:r>
            <a:endParaRPr b="0" lang="en-US" sz="1800" spc="-1" strike="noStrike">
              <a:latin typeface="Arial"/>
            </a:endParaRPr>
          </a:p>
        </p:txBody>
      </p:sp>
    </p:spTree>
  </p:cSld>
  <p:timing>
    <p:tnLst>
      <p:par>
        <p:cTn id="62" dur="indefinite" restart="never" nodeType="tmRoot">
          <p:childTnLst>
            <p:seq>
              <p:cTn id="63"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CustomShape 1"/>
          <p:cNvSpPr/>
          <p:nvPr/>
        </p:nvSpPr>
        <p:spPr>
          <a:xfrm>
            <a:off x="393480" y="1010160"/>
            <a:ext cx="8354520" cy="4991040"/>
          </a:xfrm>
          <a:prstGeom prst="rect">
            <a:avLst/>
          </a:prstGeom>
          <a:noFill/>
          <a:ln>
            <a:noFill/>
          </a:ln>
        </p:spPr>
        <p:style>
          <a:lnRef idx="0"/>
          <a:fillRef idx="0"/>
          <a:effectRef idx="0"/>
          <a:fontRef idx="minor"/>
        </p:style>
        <p:txBody>
          <a:bodyPr lIns="0" rIns="0" tIns="0" bIns="0"/>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R has become the </a:t>
            </a:r>
            <a:r>
              <a:rPr b="0" lang="en-US" sz="2400" spc="-1" strike="noStrike">
                <a:solidFill>
                  <a:srgbClr val="4f81bd"/>
                </a:solidFill>
                <a:latin typeface="Calibri"/>
                <a:ea typeface="DejaVu Sans"/>
              </a:rPr>
              <a:t>tool of choice </a:t>
            </a:r>
            <a:r>
              <a:rPr b="0" lang="en-US" sz="2400" spc="-1" strike="noStrike">
                <a:solidFill>
                  <a:srgbClr val="262626"/>
                </a:solidFill>
                <a:latin typeface="Calibri"/>
                <a:ea typeface="DejaVu Sans"/>
              </a:rPr>
              <a:t>for statistical analysis in several fields, including </a:t>
            </a:r>
            <a:r>
              <a:rPr b="0" lang="en-US" sz="2400" spc="-1" strike="noStrike">
                <a:solidFill>
                  <a:srgbClr val="4f81bd"/>
                </a:solidFill>
                <a:latin typeface="Calibri"/>
                <a:ea typeface="DejaVu Sans"/>
              </a:rPr>
              <a:t>life sciences </a:t>
            </a:r>
            <a:r>
              <a:rPr b="0" lang="en-US" sz="2400" spc="-1" strike="noStrike">
                <a:solidFill>
                  <a:srgbClr val="262626"/>
                </a:solidFill>
                <a:latin typeface="Calibri"/>
                <a:ea typeface="DejaVu Sans"/>
              </a:rPr>
              <a:t>and</a:t>
            </a:r>
            <a:r>
              <a:rPr b="0" lang="en-US" sz="2400" spc="-1" strike="noStrike">
                <a:solidFill>
                  <a:srgbClr val="ff0000"/>
                </a:solidFill>
                <a:latin typeface="Calibri"/>
                <a:ea typeface="DejaVu Sans"/>
              </a:rPr>
              <a:t> </a:t>
            </a:r>
            <a:r>
              <a:rPr b="0" lang="en-US" sz="2400" spc="-1" strike="noStrike">
                <a:solidFill>
                  <a:srgbClr val="262626"/>
                </a:solidFill>
                <a:latin typeface="Calibri"/>
                <a:ea typeface="DejaVu Sans"/>
              </a:rPr>
              <a:t>finance. </a:t>
            </a:r>
            <a:endParaRPr b="0" lang="en-US" sz="2400" spc="-1" strike="noStrike">
              <a:latin typeface="Arial"/>
            </a:endParaRPr>
          </a:p>
          <a:p>
            <a:pPr>
              <a:lnSpc>
                <a:spcPct val="100000"/>
              </a:lnSpc>
              <a:spcBef>
                <a:spcPts val="479"/>
              </a:spcBef>
            </a:pPr>
            <a:endParaRPr b="0" lang="en-US" sz="2400" spc="-1" strike="noStrike">
              <a:latin typeface="Arial"/>
            </a:endParaRPr>
          </a:p>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Why?</a:t>
            </a:r>
            <a:endParaRPr b="0" lang="en-US" sz="24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It's free</a:t>
            </a: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It's well documented</a:t>
            </a: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Large number of contributed packages are freely available, easy to install, for nearly every type of statistics, machine learning, high-quality plots</a:t>
            </a: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pPr>
            <a:endParaRPr b="0" lang="en-US" sz="2000" spc="-1" strike="noStrike">
              <a:latin typeface="Arial"/>
            </a:endParaRPr>
          </a:p>
          <a:p>
            <a:pPr marL="266760">
              <a:lnSpc>
                <a:spcPct val="100000"/>
              </a:lnSpc>
              <a:spcBef>
                <a:spcPts val="479"/>
              </a:spcBef>
            </a:pPr>
            <a:endParaRPr b="0" lang="en-US" sz="2000" spc="-1" strike="noStrike">
              <a:latin typeface="Arial"/>
            </a:endParaRPr>
          </a:p>
          <a:p>
            <a:pPr marL="266760">
              <a:lnSpc>
                <a:spcPct val="100000"/>
              </a:lnSpc>
              <a:spcBef>
                <a:spcPts val="479"/>
              </a:spcBef>
            </a:pPr>
            <a:endParaRPr b="0" lang="en-US" sz="2000" spc="-1" strike="noStrike">
              <a:latin typeface="Arial"/>
            </a:endParaRPr>
          </a:p>
          <a:p>
            <a:pPr marL="266760">
              <a:lnSpc>
                <a:spcPct val="100000"/>
              </a:lnSpc>
              <a:spcBef>
                <a:spcPts val="479"/>
              </a:spcBef>
            </a:pPr>
            <a:endParaRPr b="0" lang="en-US" sz="2000" spc="-1" strike="noStrike">
              <a:latin typeface="Arial"/>
            </a:endParaRPr>
          </a:p>
          <a:p>
            <a:pPr marL="266760">
              <a:lnSpc>
                <a:spcPct val="100000"/>
              </a:lnSpc>
              <a:spcBef>
                <a:spcPts val="479"/>
              </a:spcBef>
            </a:pPr>
            <a:endParaRPr b="0" lang="en-US" sz="2000" spc="-1" strike="noStrike">
              <a:latin typeface="Arial"/>
            </a:endParaRPr>
          </a:p>
        </p:txBody>
      </p:sp>
      <p:sp>
        <p:nvSpPr>
          <p:cNvPr id="634"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R's success</a:t>
            </a:r>
            <a:endParaRPr b="0" lang="en-US" sz="2800" spc="-1" strike="noStrike">
              <a:latin typeface="Arial"/>
            </a:endParaRPr>
          </a:p>
        </p:txBody>
      </p:sp>
    </p:spTree>
  </p:cSld>
  <p:timing>
    <p:tnLst>
      <p:par>
        <p:cTn id="64" dur="indefinite" restart="never" nodeType="tmRoot">
          <p:childTnLst>
            <p:seq>
              <p:cTn id="65" dur="indefinite" nodeType="mainSeq">
                <p:childTnLst>
                  <p:par>
                    <p:cTn id="66" fill="hold">
                      <p:stCondLst>
                        <p:cond delay="indefinite"/>
                      </p:stCondLst>
                      <p:childTnLst>
                        <p:par>
                          <p:cTn id="67" fill="hold">
                            <p:stCondLst>
                              <p:cond delay="0"/>
                            </p:stCondLst>
                            <p:childTnLst>
                              <p:par>
                                <p:cTn id="68" nodeType="clickEffect" fill="hold" presetClass="entr" presetID="1">
                                  <p:stCondLst>
                                    <p:cond delay="0"/>
                                  </p:stCondLst>
                                  <p:childTnLst>
                                    <p:set>
                                      <p:cBhvr>
                                        <p:cTn id="69" dur="1" fill="hold">
                                          <p:stCondLst>
                                            <p:cond delay="0"/>
                                          </p:stCondLst>
                                        </p:cTn>
                                        <p:tgtEl>
                                          <p:spTgt spid="633">
                                            <p:txEl>
                                              <p:pRg st="0" end="0"/>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nodeType="clickEffect" fill="hold" presetClass="entr" presetID="1">
                                  <p:stCondLst>
                                    <p:cond delay="0"/>
                                  </p:stCondLst>
                                  <p:childTnLst>
                                    <p:set>
                                      <p:cBhvr>
                                        <p:cTn id="73" dur="1" fill="hold">
                                          <p:stCondLst>
                                            <p:cond delay="0"/>
                                          </p:stCondLst>
                                        </p:cTn>
                                        <p:tgtEl>
                                          <p:spTgt spid="633">
                                            <p:txEl>
                                              <p:pRg st="2" end="2"/>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1">
                                  <p:stCondLst>
                                    <p:cond delay="0"/>
                                  </p:stCondLst>
                                  <p:childTnLst>
                                    <p:set>
                                      <p:cBhvr>
                                        <p:cTn id="77" dur="1" fill="hold">
                                          <p:stCondLst>
                                            <p:cond delay="0"/>
                                          </p:stCondLst>
                                        </p:cTn>
                                        <p:tgtEl>
                                          <p:spTgt spid="633">
                                            <p:txEl>
                                              <p:pRg st="3" end="3"/>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nodeType="clickEffect" fill="hold" presetClass="entr" presetID="1">
                                  <p:stCondLst>
                                    <p:cond delay="0"/>
                                  </p:stCondLst>
                                  <p:childTnLst>
                                    <p:set>
                                      <p:cBhvr>
                                        <p:cTn id="81" dur="1" fill="hold">
                                          <p:stCondLst>
                                            <p:cond delay="0"/>
                                          </p:stCondLst>
                                        </p:cTn>
                                        <p:tgtEl>
                                          <p:spTgt spid="633">
                                            <p:txEl>
                                              <p:pRg st="4" end="4"/>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nodeType="clickEffect" fill="hold" presetClass="entr" presetID="1">
                                  <p:stCondLst>
                                    <p:cond delay="0"/>
                                  </p:stCondLst>
                                  <p:childTnLst>
                                    <p:set>
                                      <p:cBhvr>
                                        <p:cTn id="85" dur="1" fill="hold">
                                          <p:stCondLst>
                                            <p:cond delay="0"/>
                                          </p:stCondLst>
                                        </p:cTn>
                                        <p:tgtEl>
                                          <p:spTgt spid="633">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CustomShape 1"/>
          <p:cNvSpPr/>
          <p:nvPr/>
        </p:nvSpPr>
        <p:spPr>
          <a:xfrm>
            <a:off x="393480" y="819720"/>
            <a:ext cx="8519400" cy="5807160"/>
          </a:xfrm>
          <a:prstGeom prst="rect">
            <a:avLst/>
          </a:prstGeom>
          <a:noFill/>
          <a:ln>
            <a:noFill/>
          </a:ln>
        </p:spPr>
        <p:style>
          <a:lnRef idx="0"/>
          <a:fillRef idx="0"/>
          <a:effectRef idx="0"/>
          <a:fontRef idx="minor"/>
        </p:style>
        <p:txBody>
          <a:bodyPr lIns="0" rIns="0" tIns="0" bIns="0"/>
          <a:p>
            <a:pPr lvl="1" marL="449280" indent="-18000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Group of </a:t>
            </a:r>
            <a:r>
              <a:rPr b="0" lang="en-US" sz="2400" spc="-1" strike="noStrike">
                <a:solidFill>
                  <a:srgbClr val="4f81bd"/>
                </a:solidFill>
                <a:latin typeface="Calibri"/>
                <a:ea typeface="DejaVu Sans"/>
              </a:rPr>
              <a:t>core developers </a:t>
            </a:r>
            <a:r>
              <a:rPr b="0" lang="en-US" sz="2400" spc="-1" strike="noStrike">
                <a:solidFill>
                  <a:srgbClr val="262626"/>
                </a:solidFill>
                <a:latin typeface="Calibri"/>
                <a:ea typeface="DejaVu Sans"/>
              </a:rPr>
              <a:t>who </a:t>
            </a:r>
            <a:r>
              <a:rPr b="0" lang="en-US" sz="2400" spc="-1" strike="noStrike">
                <a:solidFill>
                  <a:srgbClr val="4f81bd"/>
                </a:solidFill>
                <a:latin typeface="Calibri"/>
                <a:ea typeface="DejaVu Sans"/>
              </a:rPr>
              <a:t>maintain</a:t>
            </a:r>
            <a:r>
              <a:rPr b="0" lang="en-US" sz="2400" spc="-1" strike="noStrike">
                <a:solidFill>
                  <a:srgbClr val="262626"/>
                </a:solidFill>
                <a:latin typeface="Calibri"/>
                <a:ea typeface="DejaVu Sans"/>
              </a:rPr>
              <a:t> and </a:t>
            </a:r>
            <a:r>
              <a:rPr b="0" lang="en-US" sz="2400" spc="-1" strike="noStrike">
                <a:solidFill>
                  <a:srgbClr val="4f81bd"/>
                </a:solidFill>
                <a:latin typeface="Calibri"/>
                <a:ea typeface="DejaVu Sans"/>
              </a:rPr>
              <a:t>upgrade</a:t>
            </a:r>
            <a:r>
              <a:rPr b="0" lang="en-US" sz="2400" spc="-1" strike="noStrike">
                <a:solidFill>
                  <a:srgbClr val="262626"/>
                </a:solidFill>
                <a:latin typeface="Calibri"/>
                <a:ea typeface="DejaVu Sans"/>
              </a:rPr>
              <a:t> the basic R installation. New version every 6 months.</a:t>
            </a:r>
            <a:endParaRPr b="0" lang="en-US" sz="2400" spc="-1" strike="noStrike">
              <a:latin typeface="Arial"/>
            </a:endParaRPr>
          </a:p>
          <a:p>
            <a:pPr>
              <a:lnSpc>
                <a:spcPct val="100000"/>
              </a:lnSpc>
            </a:pPr>
            <a:endParaRPr b="0" lang="en-US" sz="2400" spc="-1" strike="noStrike">
              <a:latin typeface="Arial"/>
            </a:endParaRPr>
          </a:p>
          <a:p>
            <a:pPr lvl="1" marL="449280" indent="-18000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Anyone can contribute with </a:t>
            </a:r>
            <a:r>
              <a:rPr b="0" lang="en-US" sz="2400" spc="-1" strike="noStrike">
                <a:solidFill>
                  <a:srgbClr val="4f81bd"/>
                </a:solidFill>
                <a:latin typeface="Calibri"/>
                <a:ea typeface="DejaVu Sans"/>
              </a:rPr>
              <a:t>add-on packages </a:t>
            </a:r>
            <a:r>
              <a:rPr b="0" lang="en-US" sz="2400" spc="-1" strike="noStrike">
                <a:solidFill>
                  <a:srgbClr val="262626"/>
                </a:solidFill>
                <a:latin typeface="Calibri"/>
                <a:ea typeface="DejaVu Sans"/>
              </a:rPr>
              <a:t>which provide additional functionality (thousands of such packages available).</a:t>
            </a:r>
            <a:endParaRPr b="0" lang="en-US" sz="2400" spc="-1" strike="noStrike">
              <a:latin typeface="Arial"/>
            </a:endParaRPr>
          </a:p>
          <a:p>
            <a:pPr>
              <a:lnSpc>
                <a:spcPct val="100000"/>
              </a:lnSpc>
            </a:pPr>
            <a:endParaRPr b="0" lang="en-US" sz="2400" spc="-1" strike="noStrike">
              <a:latin typeface="Arial"/>
            </a:endParaRPr>
          </a:p>
          <a:p>
            <a:pPr lvl="1" marL="449280" indent="-180000">
              <a:lnSpc>
                <a:spcPct val="100000"/>
              </a:lnSpc>
              <a:spcBef>
                <a:spcPts val="479"/>
              </a:spcBef>
              <a:buClr>
                <a:srgbClr val="262626"/>
              </a:buClr>
              <a:buFont typeface="Arial"/>
              <a:buChar char="•"/>
            </a:pPr>
            <a:r>
              <a:rPr b="0" lang="en-US" sz="2400" spc="-1" strike="noStrike">
                <a:solidFill>
                  <a:srgbClr val="4f81bd"/>
                </a:solidFill>
                <a:latin typeface="Calibri"/>
                <a:ea typeface="DejaVu Sans"/>
              </a:rPr>
              <a:t>Online help </a:t>
            </a:r>
            <a:endParaRPr b="0" lang="en-US" sz="2400" spc="-1" strike="noStrike">
              <a:latin typeface="Arial"/>
            </a:endParaRPr>
          </a:p>
          <a:p>
            <a:pPr marL="449280">
              <a:lnSpc>
                <a:spcPct val="100000"/>
              </a:lnSpc>
              <a:spcBef>
                <a:spcPts val="479"/>
              </a:spcBef>
            </a:pPr>
            <a:r>
              <a:rPr b="0" lang="en-US" sz="2400" spc="-1" strike="noStrike">
                <a:solidFill>
                  <a:srgbClr val="262626"/>
                </a:solidFill>
                <a:latin typeface="Calibri"/>
                <a:ea typeface="DejaVu Sans"/>
              </a:rPr>
              <a:t>- in user group forums, </a:t>
            </a:r>
            <a:r>
              <a:rPr b="0" i="1" lang="en-US" sz="2400" spc="-1" strike="noStrike">
                <a:solidFill>
                  <a:srgbClr val="262626"/>
                </a:solidFill>
                <a:latin typeface="Calibri"/>
                <a:ea typeface="DejaVu Sans"/>
              </a:rPr>
              <a:t>eg</a:t>
            </a:r>
            <a:r>
              <a:rPr b="0" lang="en-US" sz="2400" spc="-1" strike="noStrike">
                <a:solidFill>
                  <a:srgbClr val="262626"/>
                </a:solidFill>
                <a:latin typeface="Calibri"/>
                <a:ea typeface="DejaVu Sans"/>
              </a:rPr>
              <a:t>:</a:t>
            </a:r>
            <a:endParaRPr b="0" lang="en-US" sz="2400" spc="-1" strike="noStrike">
              <a:latin typeface="Arial"/>
            </a:endParaRPr>
          </a:p>
          <a:p>
            <a:pPr marL="449280">
              <a:lnSpc>
                <a:spcPct val="100000"/>
              </a:lnSpc>
              <a:spcBef>
                <a:spcPts val="360"/>
              </a:spcBef>
            </a:pPr>
            <a:r>
              <a:rPr b="0" lang="en-US" sz="1800" spc="-1" strike="noStrike" u="sng">
                <a:solidFill>
                  <a:srgbClr val="0000ff"/>
                </a:solidFill>
                <a:uFillTx/>
                <a:latin typeface="Calibri"/>
                <a:ea typeface="DejaVu Sans"/>
                <a:hlinkClick r:id="rId1"/>
              </a:rPr>
              <a:t>https</a:t>
            </a:r>
            <a:r>
              <a:rPr b="0" lang="en-US" sz="1800" spc="-1" strike="noStrike" u="sng">
                <a:solidFill>
                  <a:srgbClr val="0000ff"/>
                </a:solidFill>
                <a:uFillTx/>
                <a:latin typeface="Calibri"/>
                <a:ea typeface="DejaVu Sans"/>
                <a:hlinkClick r:id="rId2"/>
              </a:rPr>
              <a:t>://stat.ethz.ch/mailman/listinfo/r-help</a:t>
            </a:r>
            <a:endParaRPr b="0" lang="en-US" sz="1800" spc="-1" strike="noStrike">
              <a:latin typeface="Arial"/>
            </a:endParaRPr>
          </a:p>
          <a:p>
            <a:pPr marL="449280">
              <a:lnSpc>
                <a:spcPct val="100000"/>
              </a:lnSpc>
              <a:spcBef>
                <a:spcPts val="360"/>
              </a:spcBef>
            </a:pPr>
            <a:r>
              <a:rPr b="0" lang="en-US" sz="1800" spc="-1" strike="noStrike" u="sng">
                <a:solidFill>
                  <a:srgbClr val="0000ff"/>
                </a:solidFill>
                <a:uFillTx/>
                <a:latin typeface="Calibri"/>
                <a:ea typeface="DejaVu Sans"/>
                <a:hlinkClick r:id="rId3"/>
              </a:rPr>
              <a:t>http</a:t>
            </a:r>
            <a:r>
              <a:rPr b="0" lang="en-US" sz="1800" spc="-1" strike="noStrike" u="sng">
                <a:solidFill>
                  <a:srgbClr val="0000ff"/>
                </a:solidFill>
                <a:uFillTx/>
                <a:latin typeface="Calibri"/>
                <a:ea typeface="DejaVu Sans"/>
                <a:hlinkClick r:id="rId4"/>
              </a:rPr>
              <a:t>://</a:t>
            </a:r>
            <a:r>
              <a:rPr b="0" lang="en-US" sz="1800" spc="-1" strike="noStrike" u="sng">
                <a:solidFill>
                  <a:srgbClr val="0000ff"/>
                </a:solidFill>
                <a:uFillTx/>
                <a:latin typeface="Calibri"/>
                <a:ea typeface="DejaVu Sans"/>
                <a:hlinkClick r:id="rId5"/>
              </a:rPr>
              <a:t>stackoverflow.com/questions/tagged/r</a:t>
            </a:r>
            <a:endParaRPr b="0" lang="en-US" sz="1800" spc="-1" strike="noStrike">
              <a:latin typeface="Arial"/>
            </a:endParaRPr>
          </a:p>
          <a:p>
            <a:pPr marL="266760">
              <a:lnSpc>
                <a:spcPct val="100000"/>
              </a:lnSpc>
              <a:spcBef>
                <a:spcPts val="400"/>
              </a:spcBef>
            </a:pPr>
            <a:r>
              <a:rPr b="0" lang="en-US" sz="2000" spc="-1" strike="noStrike">
                <a:solidFill>
                  <a:srgbClr val="262626"/>
                </a:solidFill>
                <a:latin typeface="Calibri"/>
                <a:ea typeface="DejaVu Sans"/>
              </a:rPr>
              <a:t>    </a:t>
            </a:r>
            <a:endParaRPr b="0" lang="en-US" sz="2000" spc="-1" strike="noStrike">
              <a:latin typeface="Arial"/>
            </a:endParaRPr>
          </a:p>
          <a:p>
            <a:pPr marL="266760">
              <a:lnSpc>
                <a:spcPct val="100000"/>
              </a:lnSpc>
              <a:spcBef>
                <a:spcPts val="479"/>
              </a:spcBef>
            </a:pP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 in countless online tutorials, books, blogs</a:t>
            </a:r>
            <a:endParaRPr b="0" lang="en-US" sz="2400" spc="-1" strike="noStrike">
              <a:latin typeface="Arial"/>
            </a:endParaRPr>
          </a:p>
          <a:p>
            <a:pPr marL="266760">
              <a:lnSpc>
                <a:spcPct val="100000"/>
              </a:lnSpc>
            </a:pPr>
            <a:endParaRPr b="0" lang="en-US" sz="2400" spc="-1" strike="noStrike">
              <a:latin typeface="Arial"/>
            </a:endParaRPr>
          </a:p>
        </p:txBody>
      </p:sp>
      <p:sp>
        <p:nvSpPr>
          <p:cNvPr id="636"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R's user community</a:t>
            </a:r>
            <a:endParaRPr b="0" lang="en-US" sz="2800" spc="-1" strike="noStrike">
              <a:latin typeface="Arial"/>
            </a:endParaRPr>
          </a:p>
        </p:txBody>
      </p:sp>
    </p:spTree>
  </p:cSld>
  <p:timing>
    <p:tnLst>
      <p:par>
        <p:cTn id="86" dur="indefinite" restart="never" nodeType="tmRoot">
          <p:childTnLst>
            <p:seq>
              <p:cTn id="87" dur="indefinite" nodeType="mainSeq">
                <p:childTnLst>
                  <p:par>
                    <p:cTn id="88" fill="hold">
                      <p:stCondLst>
                        <p:cond delay="0"/>
                      </p:stCondLst>
                      <p:childTnLst>
                        <p:par>
                          <p:cTn id="89" fill="hold">
                            <p:stCondLst>
                              <p:cond delay="0"/>
                            </p:stCondLst>
                            <p:childTnLst>
                              <p:par>
                                <p:cTn id="90" nodeType="withEffect" fill="hold" presetClass="entr" presetID="1">
                                  <p:stCondLst>
                                    <p:cond delay="0"/>
                                  </p:stCondLst>
                                  <p:childTnLst>
                                    <p:set>
                                      <p:cBhvr>
                                        <p:cTn id="91" dur="1" fill="hold">
                                          <p:stCondLst>
                                            <p:cond delay="0"/>
                                          </p:stCondLst>
                                        </p:cTn>
                                        <p:tgtEl>
                                          <p:spTgt spid="635">
                                            <p:txEl>
                                              <p:pRg st="0" end="0"/>
                                            </p:txEl>
                                          </p:spTgt>
                                        </p:tgtEl>
                                        <p:attrNameLst>
                                          <p:attrName>style.visibility</p:attrName>
                                        </p:attrNameLst>
                                      </p:cBhvr>
                                      <p:to>
                                        <p:strVal val="visible"/>
                                      </p:to>
                                    </p:set>
                                  </p:childTnLst>
                                </p:cTn>
                              </p:par>
                              <p:par>
                                <p:cTn id="92" nodeType="withEffect" fill="hold" presetClass="entr" presetID="1">
                                  <p:stCondLst>
                                    <p:cond delay="0"/>
                                  </p:stCondLst>
                                  <p:childTnLst>
                                    <p:set>
                                      <p:cBhvr>
                                        <p:cTn id="93" dur="1" fill="hold">
                                          <p:stCondLst>
                                            <p:cond delay="0"/>
                                          </p:stCondLst>
                                        </p:cTn>
                                        <p:tgtEl>
                                          <p:spTgt spid="635">
                                            <p:txEl>
                                              <p:pRg st="2" end="2"/>
                                            </p:txEl>
                                          </p:spTgt>
                                        </p:tgtEl>
                                        <p:attrNameLst>
                                          <p:attrName>style.visibility</p:attrName>
                                        </p:attrNameLst>
                                      </p:cBhvr>
                                      <p:to>
                                        <p:strVal val="visible"/>
                                      </p:to>
                                    </p:set>
                                  </p:childTnLst>
                                </p:cTn>
                              </p:par>
                              <p:par>
                                <p:cTn id="94" nodeType="withEffect" fill="hold" presetClass="entr" presetID="1">
                                  <p:stCondLst>
                                    <p:cond delay="0"/>
                                  </p:stCondLst>
                                  <p:childTnLst>
                                    <p:set>
                                      <p:cBhvr>
                                        <p:cTn id="95" dur="1" fill="hold">
                                          <p:stCondLst>
                                            <p:cond delay="0"/>
                                          </p:stCondLst>
                                        </p:cTn>
                                        <p:tgtEl>
                                          <p:spTgt spid="635">
                                            <p:txEl>
                                              <p:pRg st="4" end="4"/>
                                            </p:txEl>
                                          </p:spTgt>
                                        </p:tgtEl>
                                        <p:attrNameLst>
                                          <p:attrName>style.visibility</p:attrName>
                                        </p:attrNameLst>
                                      </p:cBhvr>
                                      <p:to>
                                        <p:strVal val="visible"/>
                                      </p:to>
                                    </p:set>
                                  </p:childTnLst>
                                </p:cTn>
                              </p:par>
                              <p:par>
                                <p:cTn id="96" nodeType="withEffect" fill="hold" presetClass="entr" presetID="1">
                                  <p:stCondLst>
                                    <p:cond delay="0"/>
                                  </p:stCondLst>
                                  <p:childTnLst>
                                    <p:set>
                                      <p:cBhvr>
                                        <p:cTn id="97" dur="1" fill="hold">
                                          <p:stCondLst>
                                            <p:cond delay="0"/>
                                          </p:stCondLst>
                                        </p:cTn>
                                        <p:tgtEl>
                                          <p:spTgt spid="635">
                                            <p:txEl>
                                              <p:pRg st="5" end="5"/>
                                            </p:txEl>
                                          </p:spTgt>
                                        </p:tgtEl>
                                        <p:attrNameLst>
                                          <p:attrName>style.visibility</p:attrName>
                                        </p:attrNameLst>
                                      </p:cBhvr>
                                      <p:to>
                                        <p:strVal val="visible"/>
                                      </p:to>
                                    </p:set>
                                  </p:childTnLst>
                                </p:cTn>
                              </p:par>
                              <p:par>
                                <p:cTn id="98" nodeType="withEffect" fill="hold" presetClass="entr" presetID="1">
                                  <p:stCondLst>
                                    <p:cond delay="0"/>
                                  </p:stCondLst>
                                  <p:childTnLst>
                                    <p:set>
                                      <p:cBhvr>
                                        <p:cTn id="99" dur="1" fill="hold">
                                          <p:stCondLst>
                                            <p:cond delay="0"/>
                                          </p:stCondLst>
                                        </p:cTn>
                                        <p:tgtEl>
                                          <p:spTgt spid="635">
                                            <p:txEl>
                                              <p:pRg st="6" end="6"/>
                                            </p:txEl>
                                          </p:spTgt>
                                        </p:tgtEl>
                                        <p:attrNameLst>
                                          <p:attrName>style.visibility</p:attrName>
                                        </p:attrNameLst>
                                      </p:cBhvr>
                                      <p:to>
                                        <p:strVal val="visible"/>
                                      </p:to>
                                    </p:set>
                                  </p:childTnLst>
                                </p:cTn>
                              </p:par>
                              <p:par>
                                <p:cTn id="100" nodeType="withEffect" fill="hold" presetClass="entr" presetID="1">
                                  <p:stCondLst>
                                    <p:cond delay="0"/>
                                  </p:stCondLst>
                                  <p:childTnLst>
                                    <p:set>
                                      <p:cBhvr>
                                        <p:cTn id="101" dur="1" fill="hold">
                                          <p:stCondLst>
                                            <p:cond delay="0"/>
                                          </p:stCondLst>
                                        </p:cTn>
                                        <p:tgtEl>
                                          <p:spTgt spid="635">
                                            <p:txEl>
                                              <p:pRg st="7" end="7"/>
                                            </p:txEl>
                                          </p:spTgt>
                                        </p:tgtEl>
                                        <p:attrNameLst>
                                          <p:attrName>style.visibility</p:attrName>
                                        </p:attrNameLst>
                                      </p:cBhvr>
                                      <p:to>
                                        <p:strVal val="visible"/>
                                      </p:to>
                                    </p:set>
                                  </p:childTnLst>
                                </p:cTn>
                              </p:par>
                              <p:par>
                                <p:cTn id="102" nodeType="withEffect" fill="hold" presetClass="entr" presetID="1">
                                  <p:stCondLst>
                                    <p:cond delay="0"/>
                                  </p:stCondLst>
                                  <p:childTnLst>
                                    <p:set>
                                      <p:cBhvr>
                                        <p:cTn id="103" dur="1" fill="hold">
                                          <p:stCondLst>
                                            <p:cond delay="0"/>
                                          </p:stCondLst>
                                        </p:cTn>
                                        <p:tgtEl>
                                          <p:spTgt spid="635">
                                            <p:txEl>
                                              <p:pRg st="8" end="8"/>
                                            </p:txEl>
                                          </p:spTgt>
                                        </p:tgtEl>
                                        <p:attrNameLst>
                                          <p:attrName>style.visibility</p:attrName>
                                        </p:attrNameLst>
                                      </p:cBhvr>
                                      <p:to>
                                        <p:strVal val="visible"/>
                                      </p:to>
                                    </p:set>
                                  </p:childTnLst>
                                </p:cTn>
                              </p:par>
                              <p:par>
                                <p:cTn id="104" nodeType="withEffect" fill="hold" presetClass="entr" presetID="1">
                                  <p:stCondLst>
                                    <p:cond delay="0"/>
                                  </p:stCondLst>
                                  <p:childTnLst>
                                    <p:set>
                                      <p:cBhvr>
                                        <p:cTn id="105" dur="1" fill="hold">
                                          <p:stCondLst>
                                            <p:cond delay="0"/>
                                          </p:stCondLst>
                                        </p:cTn>
                                        <p:tgtEl>
                                          <p:spTgt spid="635">
                                            <p:txEl>
                                              <p:pRg st="9" end="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63" name="CustomShape 1"/>
          <p:cNvSpPr/>
          <p:nvPr/>
        </p:nvSpPr>
        <p:spPr>
          <a:xfrm>
            <a:off x="406080" y="844920"/>
            <a:ext cx="8477280" cy="5643720"/>
          </a:xfrm>
          <a:prstGeom prst="rect">
            <a:avLst/>
          </a:prstGeom>
          <a:noFill/>
          <a:ln>
            <a:noFill/>
          </a:ln>
        </p:spPr>
        <p:style>
          <a:lnRef idx="0"/>
          <a:fillRef idx="0"/>
          <a:effectRef idx="0"/>
          <a:fontRef idx="minor"/>
        </p:style>
        <p:txBody>
          <a:bodyPr lIns="0" rIns="0" tIns="0" bIns="0"/>
          <a:p>
            <a:pPr>
              <a:lnSpc>
                <a:spcPct val="100000"/>
              </a:lnSpc>
            </a:pPr>
            <a:r>
              <a:rPr b="0" lang="en-US" sz="2800" spc="-1" strike="noStrike">
                <a:solidFill>
                  <a:srgbClr val="262626"/>
                </a:solidFill>
                <a:latin typeface="Calibri"/>
                <a:ea typeface="DejaVu Sans"/>
              </a:rPr>
              <a:t>Course page: </a:t>
            </a:r>
            <a:endParaRPr b="0" lang="en-US" sz="2800" spc="-1" strike="noStrike">
              <a:latin typeface="Arial"/>
            </a:endParaRPr>
          </a:p>
          <a:p>
            <a:pPr>
              <a:lnSpc>
                <a:spcPct val="100000"/>
              </a:lnSpc>
              <a:spcBef>
                <a:spcPts val="561"/>
              </a:spcBef>
            </a:pPr>
            <a:r>
              <a:rPr b="1" lang="en-US" sz="2400" spc="-1" strike="noStrike">
                <a:solidFill>
                  <a:srgbClr val="262626"/>
                </a:solidFill>
                <a:latin typeface="Calibri"/>
                <a:ea typeface="DejaVu Sans"/>
              </a:rPr>
              <a:t>Login :</a:t>
            </a:r>
            <a:r>
              <a:rPr b="0" lang="en-US" sz="2400" spc="-1" strike="noStrike">
                <a:solidFill>
                  <a:srgbClr val="262626"/>
                </a:solidFill>
                <a:latin typeface="Calibri"/>
                <a:ea typeface="DejaVu Sans"/>
              </a:rPr>
              <a:t> </a:t>
            </a:r>
            <a:endParaRPr b="0" lang="en-US" sz="2400" spc="-1" strike="noStrike">
              <a:latin typeface="Arial"/>
            </a:endParaRPr>
          </a:p>
          <a:p>
            <a:pPr>
              <a:lnSpc>
                <a:spcPct val="100000"/>
              </a:lnSpc>
              <a:spcBef>
                <a:spcPts val="561"/>
              </a:spcBef>
            </a:pPr>
            <a:r>
              <a:rPr b="1" lang="en-US" sz="2400" spc="-1" strike="noStrike">
                <a:solidFill>
                  <a:srgbClr val="262626"/>
                </a:solidFill>
                <a:latin typeface="Calibri"/>
                <a:ea typeface="DejaVu Sans"/>
              </a:rPr>
              <a:t>Password :</a:t>
            </a:r>
            <a:r>
              <a:rPr b="0" lang="en-US" sz="2400" spc="-1" strike="noStrike">
                <a:solidFill>
                  <a:srgbClr val="262626"/>
                </a:solidFill>
                <a:latin typeface="Calibri"/>
                <a:ea typeface="DejaVu Sans"/>
              </a:rPr>
              <a:t> </a:t>
            </a:r>
            <a:endParaRPr b="0" lang="en-US" sz="2400" spc="-1" strike="noStrike">
              <a:latin typeface="Arial"/>
            </a:endParaRPr>
          </a:p>
          <a:p>
            <a:pPr>
              <a:lnSpc>
                <a:spcPct val="100000"/>
              </a:lnSpc>
              <a:spcBef>
                <a:spcPts val="561"/>
              </a:spcBef>
            </a:pP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Course Material: Slides, Data Sets, Exercises</a:t>
            </a:r>
            <a:endParaRPr b="0" lang="en-US" sz="2400" spc="-1" strike="noStrike">
              <a:latin typeface="Arial"/>
            </a:endParaRPr>
          </a:p>
          <a:p>
            <a:pPr lvl="2" marL="648000" indent="-213840">
              <a:lnSpc>
                <a:spcPct val="100000"/>
              </a:lnSpc>
              <a:spcBef>
                <a:spcPts val="479"/>
              </a:spcBef>
              <a:buClr>
                <a:srgbClr val="000000"/>
              </a:buClr>
              <a:buSzPct val="45000"/>
              <a:buFont typeface="Wingdings" charset="2"/>
              <a:buChar char=""/>
            </a:pPr>
            <a:r>
              <a:rPr b="0" lang="en-US" sz="2400" spc="-1" strike="noStrike">
                <a:solidFill>
                  <a:srgbClr val="262626"/>
                </a:solidFill>
                <a:latin typeface="Calibri"/>
                <a:ea typeface="DejaVu Sans"/>
              </a:rPr>
              <a:t>+Feedback form (Thank you in advance! )</a:t>
            </a:r>
            <a:endParaRPr b="0" lang="en-US" sz="2400" spc="-1" strike="noStrike">
              <a:latin typeface="Arial"/>
            </a:endParaRPr>
          </a:p>
          <a:p>
            <a:pPr>
              <a:lnSpc>
                <a:spcPct val="100000"/>
              </a:lnSpc>
              <a:spcBef>
                <a:spcPts val="561"/>
              </a:spcBef>
            </a:pPr>
            <a:endParaRPr b="0" lang="en-US" sz="2400" spc="-1" strike="noStrike">
              <a:latin typeface="Arial"/>
            </a:endParaRPr>
          </a:p>
          <a:p>
            <a:pPr>
              <a:lnSpc>
                <a:spcPct val="100000"/>
              </a:lnSpc>
              <a:spcBef>
                <a:spcPts val="561"/>
              </a:spcBef>
            </a:pPr>
            <a:br/>
            <a:r>
              <a:rPr b="0" lang="en-US" sz="2400" spc="-1" strike="noStrike">
                <a:solidFill>
                  <a:srgbClr val="262626"/>
                </a:solidFill>
                <a:latin typeface="Calibri"/>
                <a:ea typeface="DejaVu Sans"/>
              </a:rPr>
              <a:t> </a:t>
            </a:r>
            <a:endParaRPr b="0" lang="en-US" sz="2400" spc="-1" strike="noStrike">
              <a:latin typeface="Arial"/>
            </a:endParaRPr>
          </a:p>
          <a:p>
            <a:pPr marL="3960">
              <a:lnSpc>
                <a:spcPct val="100000"/>
              </a:lnSpc>
              <a:spcBef>
                <a:spcPts val="561"/>
              </a:spcBef>
            </a:pPr>
            <a:r>
              <a:rPr b="0" lang="en-US" sz="2800" spc="-1" strike="noStrike">
                <a:solidFill>
                  <a:srgbClr val="262626"/>
                </a:solidFill>
                <a:latin typeface="Calibri"/>
                <a:ea typeface="DejaVu Sans"/>
              </a:rPr>
              <a:t>Optional exam, 0.5 ECTS value</a:t>
            </a:r>
            <a:endParaRPr b="0" lang="en-US" sz="2800" spc="-1" strike="noStrike">
              <a:latin typeface="Arial"/>
            </a:endParaRPr>
          </a:p>
        </p:txBody>
      </p:sp>
      <p:sp>
        <p:nvSpPr>
          <p:cNvPr id="564" name="CustomShape 2"/>
          <p:cNvSpPr/>
          <p:nvPr/>
        </p:nvSpPr>
        <p:spPr>
          <a:xfrm>
            <a:off x="258480" y="122760"/>
            <a:ext cx="7936560" cy="60300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f81bd"/>
                </a:solidFill>
                <a:latin typeface="Calibri"/>
                <a:ea typeface="DejaVu Sans"/>
              </a:rPr>
              <a:t>General info</a:t>
            </a:r>
            <a:endParaRPr b="0" lang="en-US" sz="44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CustomShape 1"/>
          <p:cNvSpPr/>
          <p:nvPr/>
        </p:nvSpPr>
        <p:spPr>
          <a:xfrm>
            <a:off x="738000" y="2205000"/>
            <a:ext cx="8097480" cy="3237840"/>
          </a:xfrm>
          <a:prstGeom prst="rect">
            <a:avLst/>
          </a:prstGeom>
          <a:noFill/>
          <a:ln>
            <a:noFill/>
          </a:ln>
        </p:spPr>
        <p:style>
          <a:lnRef idx="0"/>
          <a:fillRef idx="0"/>
          <a:effectRef idx="0"/>
          <a:fontRef idx="minor"/>
        </p:style>
        <p:txBody>
          <a:bodyPr lIns="0" rIns="0" tIns="0" bIns="0" anchor="ctr"/>
          <a:p>
            <a:pPr algn="ctr">
              <a:lnSpc>
                <a:spcPct val="100000"/>
              </a:lnSpc>
            </a:pPr>
            <a:r>
              <a:rPr b="0" lang="en-US" sz="3200" spc="-1" strike="noStrike">
                <a:solidFill>
                  <a:srgbClr val="323232"/>
                </a:solidFill>
                <a:latin typeface="Calibri"/>
                <a:ea typeface="Calibri"/>
              </a:rPr>
              <a:t>Getting familiar with R and RStudio environments</a:t>
            </a:r>
            <a:endParaRPr b="0" lang="en-US" sz="3200" spc="-1" strike="noStrike">
              <a:latin typeface="Arial"/>
            </a:endParaRPr>
          </a:p>
        </p:txBody>
      </p:sp>
      <p:sp>
        <p:nvSpPr>
          <p:cNvPr id="638" name="CustomShape 2"/>
          <p:cNvSpPr/>
          <p:nvPr/>
        </p:nvSpPr>
        <p:spPr>
          <a:xfrm>
            <a:off x="522000" y="3249000"/>
            <a:ext cx="573480" cy="57348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02</a:t>
            </a:r>
            <a:endParaRPr b="0" lang="en-US" sz="2000" spc="-1" strike="noStrike">
              <a:latin typeface="Arial"/>
            </a:endParaRPr>
          </a:p>
        </p:txBody>
      </p:sp>
    </p:spTree>
  </p:cSld>
  <p:timing>
    <p:tnLst>
      <p:par>
        <p:cTn id="106" dur="indefinite" restart="never" nodeType="tmRoot">
          <p:childTnLst>
            <p:seq>
              <p:cTn id="107"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CustomShape 1"/>
          <p:cNvSpPr/>
          <p:nvPr/>
        </p:nvSpPr>
        <p:spPr>
          <a:xfrm>
            <a:off x="393480" y="1010160"/>
            <a:ext cx="8354520" cy="3953520"/>
          </a:xfrm>
          <a:prstGeom prst="rect">
            <a:avLst/>
          </a:prstGeom>
          <a:noFill/>
          <a:ln>
            <a:noFill/>
          </a:ln>
        </p:spPr>
        <p:style>
          <a:lnRef idx="0"/>
          <a:fillRef idx="0"/>
          <a:effectRef idx="0"/>
          <a:fontRef idx="minor"/>
        </p:style>
        <p:txBody>
          <a:bodyPr lIns="0" rIns="0" tIns="0" bIns="0"/>
          <a:p>
            <a:pPr marL="343080" indent="-34056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R can be freely </a:t>
            </a:r>
            <a:r>
              <a:rPr b="0" lang="en-US" sz="2400" spc="-1" strike="noStrike">
                <a:solidFill>
                  <a:srgbClr val="4f81bd"/>
                </a:solidFill>
                <a:latin typeface="Calibri"/>
                <a:ea typeface="DejaVu Sans"/>
              </a:rPr>
              <a:t>downloaded</a:t>
            </a:r>
            <a:r>
              <a:rPr b="0" lang="en-US" sz="2400" spc="-1" strike="noStrike">
                <a:solidFill>
                  <a:srgbClr val="262626"/>
                </a:solidFill>
                <a:latin typeface="Calibri"/>
                <a:ea typeface="DejaVu Sans"/>
              </a:rPr>
              <a:t>, </a:t>
            </a:r>
            <a:r>
              <a:rPr b="0" lang="en-US" sz="2400" spc="-1" strike="noStrike">
                <a:solidFill>
                  <a:srgbClr val="4f81bd"/>
                </a:solidFill>
                <a:latin typeface="Calibri"/>
                <a:ea typeface="DejaVu Sans"/>
              </a:rPr>
              <a:t>copied</a:t>
            </a:r>
            <a:r>
              <a:rPr b="0" lang="en-US" sz="2400" spc="-1" strike="noStrike">
                <a:solidFill>
                  <a:srgbClr val="262626"/>
                </a:solidFill>
                <a:latin typeface="Calibri"/>
                <a:ea typeface="DejaVu Sans"/>
              </a:rPr>
              <a:t>, </a:t>
            </a:r>
            <a:r>
              <a:rPr b="0" lang="en-US" sz="2400" spc="-1" strike="noStrike">
                <a:solidFill>
                  <a:srgbClr val="4f81bd"/>
                </a:solidFill>
                <a:latin typeface="Calibri"/>
                <a:ea typeface="DejaVu Sans"/>
              </a:rPr>
              <a:t>used</a:t>
            </a:r>
            <a:r>
              <a:rPr b="0" lang="en-US" sz="2400" spc="-1" strike="noStrike">
                <a:solidFill>
                  <a:srgbClr val="262626"/>
                </a:solidFill>
                <a:latin typeface="Calibri"/>
                <a:ea typeface="DejaVu Sans"/>
              </a:rPr>
              <a:t>, </a:t>
            </a:r>
            <a:r>
              <a:rPr b="0" lang="en-US" sz="2400" spc="-1" strike="noStrike">
                <a:solidFill>
                  <a:srgbClr val="4f81bd"/>
                </a:solidFill>
                <a:latin typeface="Calibri"/>
                <a:ea typeface="DejaVu Sans"/>
              </a:rPr>
              <a:t>modified</a:t>
            </a:r>
            <a:r>
              <a:rPr b="0" lang="en-US" sz="2400" spc="-1" strike="noStrike">
                <a:solidFill>
                  <a:srgbClr val="262626"/>
                </a:solidFill>
                <a:latin typeface="Calibri"/>
                <a:ea typeface="DejaVu Sans"/>
              </a:rPr>
              <a:t> or </a:t>
            </a:r>
            <a:r>
              <a:rPr b="0" lang="en-US" sz="2400" spc="-1" strike="noStrike">
                <a:solidFill>
                  <a:srgbClr val="4f81bd"/>
                </a:solidFill>
                <a:latin typeface="Calibri"/>
                <a:ea typeface="DejaVu Sans"/>
              </a:rPr>
              <a:t>redistributed</a:t>
            </a:r>
            <a:r>
              <a:rPr b="0" lang="en-US" sz="2400" spc="-1" strike="noStrike">
                <a:solidFill>
                  <a:srgbClr val="262626"/>
                </a:solidFill>
                <a:latin typeface="Calibri"/>
                <a:ea typeface="DejaVu Sans"/>
              </a:rPr>
              <a:t>. </a:t>
            </a:r>
            <a:endParaRPr b="0" lang="en-US" sz="2400" spc="-1" strike="noStrike">
              <a:latin typeface="Arial"/>
            </a:endParaRPr>
          </a:p>
          <a:p>
            <a:pPr marL="343080" indent="-34056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From the main website </a:t>
            </a:r>
            <a:r>
              <a:rPr b="0" lang="en-US" sz="2400" spc="-1" strike="noStrike" u="sng">
                <a:solidFill>
                  <a:srgbClr val="0000ff"/>
                </a:solidFill>
                <a:uFillTx/>
                <a:latin typeface="Calibri"/>
                <a:ea typeface="DejaVu Sans"/>
                <a:hlinkClick r:id="rId1"/>
              </a:rPr>
              <a:t>http://www.r-project.org</a:t>
            </a:r>
            <a:r>
              <a:rPr b="0" lang="en-US" sz="2400" spc="-1" strike="noStrike">
                <a:solidFill>
                  <a:srgbClr val="262626"/>
                </a:solidFill>
                <a:latin typeface="Calibri"/>
                <a:ea typeface="DejaVu Sans"/>
              </a:rPr>
              <a:t> choose "CRAN", "Download", then pick a mirror website close to you (e.g. in Switzerland). </a:t>
            </a:r>
            <a:endParaRPr b="0" lang="en-US" sz="2400" spc="-1" strike="noStrike">
              <a:latin typeface="Arial"/>
            </a:endParaRPr>
          </a:p>
          <a:p>
            <a:pPr marL="343080" indent="-34056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You can then download and install the correct version for your operating system (Windows, Linux, Mac). </a:t>
            </a:r>
            <a:endParaRPr b="0" lang="en-US" sz="2400" spc="-1" strike="noStrike">
              <a:latin typeface="Arial"/>
            </a:endParaRPr>
          </a:p>
        </p:txBody>
      </p:sp>
      <p:sp>
        <p:nvSpPr>
          <p:cNvPr id="640" name="CustomShape 2"/>
          <p:cNvSpPr/>
          <p:nvPr/>
        </p:nvSpPr>
        <p:spPr>
          <a:xfrm>
            <a:off x="258480" y="111600"/>
            <a:ext cx="7926840" cy="61812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 installation</a:t>
            </a:r>
            <a:endParaRPr b="0" lang="en-US" sz="2800" spc="-1" strike="noStrike">
              <a:latin typeface="Arial"/>
            </a:endParaRPr>
          </a:p>
        </p:txBody>
      </p:sp>
    </p:spTree>
  </p:cSld>
  <p:timing>
    <p:tnLst>
      <p:par>
        <p:cTn id="108" dur="indefinite" restart="never" nodeType="tmRoot">
          <p:childTnLst>
            <p:seq>
              <p:cTn id="109" dur="indefinite" nodeType="mainSeq">
                <p:childTnLst>
                  <p:par>
                    <p:cTn id="110" fill="hold">
                      <p:stCondLst>
                        <p:cond delay="indefinite"/>
                      </p:stCondLst>
                      <p:childTnLst>
                        <p:par>
                          <p:cTn id="111" fill="hold">
                            <p:stCondLst>
                              <p:cond delay="0"/>
                            </p:stCondLst>
                            <p:childTnLst>
                              <p:par>
                                <p:cTn id="112" nodeType="clickEffect" fill="hold" presetClass="entr" presetID="1">
                                  <p:stCondLst>
                                    <p:cond delay="0"/>
                                  </p:stCondLst>
                                  <p:childTnLst>
                                    <p:set>
                                      <p:cBhvr>
                                        <p:cTn id="113" dur="1" fill="hold">
                                          <p:stCondLst>
                                            <p:cond delay="0"/>
                                          </p:stCondLst>
                                        </p:cTn>
                                        <p:tgtEl>
                                          <p:spTgt spid="639">
                                            <p:txEl>
                                              <p:pRg st="0" end="0"/>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nodeType="clickEffect" fill="hold" presetClass="entr" presetID="1">
                                  <p:stCondLst>
                                    <p:cond delay="0"/>
                                  </p:stCondLst>
                                  <p:childTnLst>
                                    <p:set>
                                      <p:cBhvr>
                                        <p:cTn id="117" dur="1" fill="hold">
                                          <p:stCondLst>
                                            <p:cond delay="0"/>
                                          </p:stCondLst>
                                        </p:cTn>
                                        <p:tgtEl>
                                          <p:spTgt spid="639">
                                            <p:txEl>
                                              <p:pRg st="1" end="1"/>
                                            </p:txEl>
                                          </p:spTgt>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nodeType="clickEffect" fill="hold" presetClass="entr" presetID="1">
                                  <p:stCondLst>
                                    <p:cond delay="0"/>
                                  </p:stCondLst>
                                  <p:childTnLst>
                                    <p:set>
                                      <p:cBhvr>
                                        <p:cTn id="121" dur="1" fill="hold">
                                          <p:stCondLst>
                                            <p:cond delay="0"/>
                                          </p:stCondLst>
                                        </p:cTn>
                                        <p:tgtEl>
                                          <p:spTgt spid="639">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CustomShape 1"/>
          <p:cNvSpPr/>
          <p:nvPr/>
        </p:nvSpPr>
        <p:spPr>
          <a:xfrm>
            <a:off x="393480" y="1010160"/>
            <a:ext cx="8383320" cy="5469120"/>
          </a:xfrm>
          <a:prstGeom prst="rect">
            <a:avLst/>
          </a:prstGeom>
          <a:noFill/>
          <a:ln>
            <a:noFill/>
          </a:ln>
        </p:spPr>
        <p:style>
          <a:lnRef idx="0"/>
          <a:fillRef idx="0"/>
          <a:effectRef idx="0"/>
          <a:fontRef idx="minor"/>
        </p:style>
        <p:txBody>
          <a:bodyPr lIns="0" rIns="0" tIns="0" bIns="0"/>
          <a:p>
            <a:pPr marL="343080" indent="-34056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Together with the programming language, a graphical user interface is installed.</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642" name="CustomShape 2"/>
          <p:cNvSpPr/>
          <p:nvPr/>
        </p:nvSpPr>
        <p:spPr>
          <a:xfrm>
            <a:off x="258480" y="344520"/>
            <a:ext cx="792684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RGui (</a:t>
            </a:r>
            <a:r>
              <a:rPr b="1" lang="en-US" sz="2800" spc="-1" strike="noStrike" u="sng">
                <a:solidFill>
                  <a:srgbClr val="4f81bd"/>
                </a:solidFill>
                <a:uFillTx/>
                <a:latin typeface="Calibri"/>
                <a:ea typeface="DejaVu Sans"/>
              </a:rPr>
              <a:t>R</a:t>
            </a:r>
            <a:r>
              <a:rPr b="0" lang="en-US" sz="2800" spc="-1" strike="noStrike">
                <a:solidFill>
                  <a:srgbClr val="4f81bd"/>
                </a:solidFill>
                <a:latin typeface="Calibri"/>
                <a:ea typeface="DejaVu Sans"/>
              </a:rPr>
              <a:t> </a:t>
            </a:r>
            <a:r>
              <a:rPr b="1" lang="en-US" sz="2800" spc="-1" strike="noStrike" u="sng">
                <a:solidFill>
                  <a:srgbClr val="4f81bd"/>
                </a:solidFill>
                <a:uFillTx/>
                <a:latin typeface="Calibri"/>
                <a:ea typeface="DejaVu Sans"/>
              </a:rPr>
              <a:t>G</a:t>
            </a:r>
            <a:r>
              <a:rPr b="0" lang="en-US" sz="2800" spc="-1" strike="noStrike">
                <a:solidFill>
                  <a:srgbClr val="4f81bd"/>
                </a:solidFill>
                <a:latin typeface="Calibri"/>
                <a:ea typeface="DejaVu Sans"/>
              </a:rPr>
              <a:t>raphical </a:t>
            </a:r>
            <a:r>
              <a:rPr b="1" lang="en-US" sz="2800" spc="-1" strike="noStrike" u="sng">
                <a:solidFill>
                  <a:srgbClr val="4f81bd"/>
                </a:solidFill>
                <a:uFillTx/>
                <a:latin typeface="Calibri"/>
                <a:ea typeface="DejaVu Sans"/>
              </a:rPr>
              <a:t>u</a:t>
            </a:r>
            <a:r>
              <a:rPr b="0" lang="en-US" sz="2800" spc="-1" strike="noStrike">
                <a:solidFill>
                  <a:srgbClr val="4f81bd"/>
                </a:solidFill>
                <a:latin typeface="Calibri"/>
                <a:ea typeface="DejaVu Sans"/>
              </a:rPr>
              <a:t>ser </a:t>
            </a:r>
            <a:r>
              <a:rPr b="1" lang="en-US" sz="2800" spc="-1" strike="noStrike" u="sng">
                <a:solidFill>
                  <a:srgbClr val="4f81bd"/>
                </a:solidFill>
                <a:uFillTx/>
                <a:latin typeface="Calibri"/>
                <a:ea typeface="DejaVu Sans"/>
              </a:rPr>
              <a:t>i</a:t>
            </a:r>
            <a:r>
              <a:rPr b="0" lang="en-US" sz="2800" spc="-1" strike="noStrike">
                <a:solidFill>
                  <a:srgbClr val="4f81bd"/>
                </a:solidFill>
                <a:latin typeface="Calibri"/>
                <a:ea typeface="DejaVu Sans"/>
              </a:rPr>
              <a:t>nterface) </a:t>
            </a:r>
            <a:r>
              <a:rPr b="1" lang="en-US" sz="2800" spc="-1" strike="noStrike">
                <a:solidFill>
                  <a:srgbClr val="ed1c24"/>
                </a:solidFill>
                <a:latin typeface="Calibri"/>
                <a:ea typeface="DejaVu Sans"/>
              </a:rPr>
              <a:t>- P5S</a:t>
            </a:r>
            <a:endParaRPr b="0" lang="en-US" sz="2800" spc="-1" strike="noStrike">
              <a:latin typeface="Arial"/>
            </a:endParaRPr>
          </a:p>
        </p:txBody>
      </p:sp>
      <p:pic>
        <p:nvPicPr>
          <p:cNvPr id="643" name="Picture 4" descr=""/>
          <p:cNvPicPr/>
          <p:nvPr/>
        </p:nvPicPr>
        <p:blipFill>
          <a:blip r:embed="rId1"/>
          <a:stretch/>
        </p:blipFill>
        <p:spPr>
          <a:xfrm>
            <a:off x="393480" y="1986480"/>
            <a:ext cx="1279080" cy="990720"/>
          </a:xfrm>
          <a:prstGeom prst="rect">
            <a:avLst/>
          </a:prstGeom>
          <a:ln>
            <a:noFill/>
          </a:ln>
        </p:spPr>
      </p:pic>
      <p:pic>
        <p:nvPicPr>
          <p:cNvPr id="644" name="Picture 5" descr=""/>
          <p:cNvPicPr/>
          <p:nvPr/>
        </p:nvPicPr>
        <p:blipFill>
          <a:blip r:embed="rId2"/>
          <a:stretch/>
        </p:blipFill>
        <p:spPr>
          <a:xfrm>
            <a:off x="2097720" y="1986480"/>
            <a:ext cx="6869880" cy="4585320"/>
          </a:xfrm>
          <a:prstGeom prst="rect">
            <a:avLst/>
          </a:prstGeom>
          <a:ln>
            <a:noFill/>
          </a:ln>
        </p:spPr>
      </p:pic>
    </p:spTree>
  </p:cSld>
  <p:timing>
    <p:tnLst>
      <p:par>
        <p:cTn id="122" dur="indefinite" restart="never" nodeType="tmRoot">
          <p:childTnLst>
            <p:seq>
              <p:cTn id="123" dur="indefinite" nodeType="mainSeq">
                <p:childTnLst>
                  <p:par>
                    <p:cTn id="124" fill="hold">
                      <p:stCondLst>
                        <p:cond delay="indefinite"/>
                      </p:stCondLst>
                      <p:childTnLst>
                        <p:par>
                          <p:cTn id="125" fill="hold">
                            <p:stCondLst>
                              <p:cond delay="0"/>
                            </p:stCondLst>
                            <p:childTnLst>
                              <p:par>
                                <p:cTn id="126" nodeType="clickEffect" fill="hold" presetClass="entr" presetID="1">
                                  <p:stCondLst>
                                    <p:cond delay="0"/>
                                  </p:stCondLst>
                                  <p:childTnLst>
                                    <p:set>
                                      <p:cBhvr>
                                        <p:cTn id="127" dur="1" fill="hold">
                                          <p:stCondLst>
                                            <p:cond delay="0"/>
                                          </p:stCondLst>
                                        </p:cTn>
                                        <p:tgtEl>
                                          <p:spTgt spid="641">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CustomShape 1"/>
          <p:cNvSpPr/>
          <p:nvPr/>
        </p:nvSpPr>
        <p:spPr>
          <a:xfrm>
            <a:off x="393480" y="1010160"/>
            <a:ext cx="8354520" cy="5591520"/>
          </a:xfrm>
          <a:prstGeom prst="rect">
            <a:avLst/>
          </a:prstGeom>
          <a:noFill/>
          <a:ln>
            <a:noFill/>
          </a:ln>
        </p:spPr>
        <p:style>
          <a:lnRef idx="0"/>
          <a:fillRef idx="0"/>
          <a:effectRef idx="0"/>
          <a:fontRef idx="minor"/>
        </p:style>
        <p:txBody>
          <a:bodyPr lIns="0" rIns="0" tIns="0" bIns="0"/>
          <a:p>
            <a:pPr>
              <a:lnSpc>
                <a:spcPct val="100000"/>
              </a:lnSpc>
              <a:spcBef>
                <a:spcPts val="479"/>
              </a:spcBef>
            </a:pPr>
            <a:r>
              <a:rPr b="0" lang="en-US" sz="2400" spc="-1" strike="noStrike" u="sng">
                <a:solidFill>
                  <a:srgbClr val="0000ff"/>
                </a:solidFill>
                <a:uFillTx/>
                <a:latin typeface="Calibri"/>
                <a:ea typeface="DejaVu Sans"/>
                <a:hlinkClick r:id="rId1"/>
              </a:rPr>
              <a:t>http</a:t>
            </a:r>
            <a:r>
              <a:rPr b="0" lang="en-US" sz="2400" spc="-1" strike="noStrike" u="sng">
                <a:solidFill>
                  <a:srgbClr val="0000ff"/>
                </a:solidFill>
                <a:uFillTx/>
                <a:latin typeface="Calibri"/>
                <a:ea typeface="DejaVu Sans"/>
                <a:hlinkClick r:id="rId2"/>
              </a:rPr>
              <a:t>://www.rstudio.com/</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r>
              <a:rPr b="0" lang="en-US" sz="2400" spc="-1" strike="noStrike">
                <a:solidFill>
                  <a:srgbClr val="262626"/>
                </a:solidFill>
                <a:latin typeface="Calibri"/>
                <a:ea typeface="DejaVu Sans"/>
              </a:rPr>
              <a:t>RStudio is an integrated development environment (IDE),</a:t>
            </a:r>
            <a:endParaRPr b="0" lang="en-US" sz="2400" spc="-1" strike="noStrike">
              <a:latin typeface="Arial"/>
            </a:endParaRPr>
          </a:p>
          <a:p>
            <a:pPr>
              <a:lnSpc>
                <a:spcPct val="100000"/>
              </a:lnSpc>
              <a:spcBef>
                <a:spcPts val="479"/>
              </a:spcBef>
            </a:pPr>
            <a:r>
              <a:rPr b="0" lang="en-US" sz="2400" spc="-1" strike="noStrike">
                <a:solidFill>
                  <a:srgbClr val="262626"/>
                </a:solidFill>
                <a:latin typeface="Calibri"/>
                <a:ea typeface="DejaVu Sans"/>
              </a:rPr>
              <a:t>designed to help you be more productive with R</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r>
              <a:rPr b="0" lang="en-US" sz="2400" spc="-1" strike="noStrike">
                <a:solidFill>
                  <a:srgbClr val="262626"/>
                </a:solidFill>
                <a:latin typeface="Calibri"/>
                <a:ea typeface="DejaVu Sans"/>
              </a:rPr>
              <a:t>It includes:</a:t>
            </a:r>
            <a:endParaRPr b="0" lang="en-US" sz="24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A </a:t>
            </a:r>
            <a:r>
              <a:rPr b="0" lang="en-US" sz="2000" spc="-1" strike="noStrike">
                <a:solidFill>
                  <a:srgbClr val="4f81bd"/>
                </a:solidFill>
                <a:latin typeface="Calibri"/>
                <a:ea typeface="DejaVu Sans"/>
              </a:rPr>
              <a:t>console</a:t>
            </a: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A </a:t>
            </a:r>
            <a:r>
              <a:rPr b="0" lang="en-US" sz="2000" spc="-1" strike="noStrike">
                <a:solidFill>
                  <a:srgbClr val="4f81bd"/>
                </a:solidFill>
                <a:latin typeface="Calibri"/>
                <a:ea typeface="DejaVu Sans"/>
              </a:rPr>
              <a:t>syntax-highlighting editor </a:t>
            </a:r>
            <a:r>
              <a:rPr b="0" lang="en-US" sz="2000" spc="-1" strike="noStrike">
                <a:solidFill>
                  <a:srgbClr val="262626"/>
                </a:solidFill>
                <a:latin typeface="Calibri"/>
                <a:ea typeface="DejaVu Sans"/>
              </a:rPr>
              <a:t>that supports </a:t>
            </a:r>
            <a:r>
              <a:rPr b="0" lang="en-US" sz="2000" spc="-1" strike="noStrike">
                <a:solidFill>
                  <a:srgbClr val="4f81bd"/>
                </a:solidFill>
                <a:latin typeface="Calibri"/>
                <a:ea typeface="DejaVu Sans"/>
              </a:rPr>
              <a:t>direct code execution</a:t>
            </a: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Tools for viewing the </a:t>
            </a:r>
            <a:r>
              <a:rPr b="0" lang="en-US" sz="2000" spc="-1" strike="noStrike">
                <a:solidFill>
                  <a:srgbClr val="4f81bd"/>
                </a:solidFill>
                <a:latin typeface="Calibri"/>
                <a:ea typeface="DejaVu Sans"/>
              </a:rPr>
              <a:t>workspace </a:t>
            </a:r>
            <a:r>
              <a:rPr b="0" lang="en-US" sz="2000" spc="-1" strike="noStrike">
                <a:solidFill>
                  <a:srgbClr val="262626"/>
                </a:solidFill>
                <a:latin typeface="Calibri"/>
                <a:ea typeface="DejaVu Sans"/>
              </a:rPr>
              <a:t>and the </a:t>
            </a:r>
            <a:r>
              <a:rPr b="0" lang="en-US" sz="2000" spc="-1" strike="noStrike">
                <a:solidFill>
                  <a:srgbClr val="4f81bd"/>
                </a:solidFill>
                <a:latin typeface="Calibri"/>
                <a:ea typeface="DejaVu Sans"/>
              </a:rPr>
              <a:t>history</a:t>
            </a: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A </a:t>
            </a:r>
            <a:r>
              <a:rPr b="0" lang="en-US" sz="2000" spc="-1" strike="noStrike">
                <a:solidFill>
                  <a:srgbClr val="4f81bd"/>
                </a:solidFill>
                <a:latin typeface="Calibri"/>
                <a:ea typeface="DejaVu Sans"/>
              </a:rPr>
              <a:t>file explorer</a:t>
            </a:r>
            <a:r>
              <a:rPr b="0" lang="en-US" sz="2000" spc="-1" strike="noStrike">
                <a:solidFill>
                  <a:srgbClr val="262626"/>
                </a:solidFill>
                <a:latin typeface="Calibri"/>
                <a:ea typeface="DejaVu Sans"/>
              </a:rPr>
              <a:t>, a </a:t>
            </a:r>
            <a:r>
              <a:rPr b="0" lang="en-US" sz="2000" spc="-1" strike="noStrike">
                <a:solidFill>
                  <a:srgbClr val="4f81bd"/>
                </a:solidFill>
                <a:latin typeface="Calibri"/>
                <a:ea typeface="DejaVu Sans"/>
              </a:rPr>
              <a:t>package explorer</a:t>
            </a:r>
            <a:r>
              <a:rPr b="0" lang="en-US" sz="2000" spc="-1" strike="noStrike">
                <a:solidFill>
                  <a:srgbClr val="262626"/>
                </a:solidFill>
                <a:latin typeface="Calibri"/>
                <a:ea typeface="DejaVu Sans"/>
              </a:rPr>
              <a:t>, </a:t>
            </a:r>
            <a:r>
              <a:rPr b="0" lang="en-US" sz="2000" spc="-1" strike="noStrike">
                <a:solidFill>
                  <a:srgbClr val="4f81bd"/>
                </a:solidFill>
                <a:latin typeface="Calibri"/>
                <a:ea typeface="DejaVu Sans"/>
              </a:rPr>
              <a:t>plot </a:t>
            </a:r>
            <a:r>
              <a:rPr b="0" lang="en-US" sz="2000" spc="-1" strike="noStrike">
                <a:solidFill>
                  <a:srgbClr val="262626"/>
                </a:solidFill>
                <a:latin typeface="Calibri"/>
                <a:ea typeface="DejaVu Sans"/>
              </a:rPr>
              <a:t>and</a:t>
            </a:r>
            <a:r>
              <a:rPr b="0" lang="en-US" sz="2000" spc="-1" strike="noStrike">
                <a:solidFill>
                  <a:srgbClr val="4f81bd"/>
                </a:solidFill>
                <a:latin typeface="Calibri"/>
                <a:ea typeface="DejaVu Sans"/>
              </a:rPr>
              <a:t> help </a:t>
            </a:r>
            <a:r>
              <a:rPr b="0" lang="en-US" sz="2000" spc="-1" strike="noStrike">
                <a:solidFill>
                  <a:srgbClr val="262626"/>
                </a:solidFill>
                <a:latin typeface="Calibri"/>
                <a:ea typeface="DejaVu Sans"/>
              </a:rPr>
              <a:t>display areas</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p:txBody>
      </p:sp>
      <p:sp>
        <p:nvSpPr>
          <p:cNvPr id="646"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 combined with RStudio</a:t>
            </a:r>
            <a:endParaRPr b="0" lang="en-US" sz="2800" spc="-1" strike="noStrike">
              <a:latin typeface="Arial"/>
            </a:endParaRPr>
          </a:p>
        </p:txBody>
      </p:sp>
      <p:sp>
        <p:nvSpPr>
          <p:cNvPr id="647" name="CustomShape 3"/>
          <p:cNvSpPr/>
          <p:nvPr/>
        </p:nvSpPr>
        <p:spPr>
          <a:xfrm>
            <a:off x="822240" y="5671440"/>
            <a:ext cx="6558840" cy="117864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479"/>
              </a:spcBef>
            </a:pPr>
            <a:r>
              <a:rPr b="1" lang="en-US" sz="2400" spc="-1" strike="noStrike">
                <a:solidFill>
                  <a:srgbClr val="f6f6f6"/>
                </a:solidFill>
                <a:latin typeface="Comic Sans MS"/>
                <a:ea typeface="DejaVu Sans"/>
              </a:rPr>
              <a:t>We suggest Rstudio as a more powerful, more comfortable alternative to the RGUI</a:t>
            </a:r>
            <a:endParaRPr b="0" lang="en-US" sz="2400" spc="-1" strike="noStrike">
              <a:latin typeface="Arial"/>
            </a:endParaRPr>
          </a:p>
        </p:txBody>
      </p:sp>
    </p:spTree>
  </p:cSld>
  <p:timing>
    <p:tnLst>
      <p:par>
        <p:cTn id="128" dur="indefinite" restart="never" nodeType="tmRoot">
          <p:childTnLst>
            <p:seq>
              <p:cTn id="129" dur="indefinite" nodeType="mainSeq">
                <p:childTnLst>
                  <p:par>
                    <p:cTn id="130" fill="hold">
                      <p:stCondLst>
                        <p:cond delay="indefinite"/>
                      </p:stCondLst>
                      <p:childTnLst>
                        <p:par>
                          <p:cTn id="131" fill="hold">
                            <p:stCondLst>
                              <p:cond delay="0"/>
                            </p:stCondLst>
                            <p:childTnLst>
                              <p:par>
                                <p:cTn id="132" nodeType="clickEffect" fill="hold" presetClass="entr" presetID="1">
                                  <p:stCondLst>
                                    <p:cond delay="0"/>
                                  </p:stCondLst>
                                  <p:childTnLst>
                                    <p:set>
                                      <p:cBhvr>
                                        <p:cTn id="133" dur="1" fill="hold">
                                          <p:stCondLst>
                                            <p:cond delay="0"/>
                                          </p:stCondLst>
                                        </p:cTn>
                                        <p:tgtEl>
                                          <p:spTgt spid="645">
                                            <p:txEl>
                                              <p:pRg st="0" end="0"/>
                                            </p:txEl>
                                          </p:spTgt>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nodeType="clickEffect" fill="hold" presetClass="entr" presetID="1">
                                  <p:stCondLst>
                                    <p:cond delay="0"/>
                                  </p:stCondLst>
                                  <p:childTnLst>
                                    <p:set>
                                      <p:cBhvr>
                                        <p:cTn id="137" dur="1" fill="hold">
                                          <p:stCondLst>
                                            <p:cond delay="0"/>
                                          </p:stCondLst>
                                        </p:cTn>
                                        <p:tgtEl>
                                          <p:spTgt spid="645">
                                            <p:txEl>
                                              <p:pRg st="2" end="2"/>
                                            </p:txEl>
                                          </p:spTgt>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nodeType="clickEffect" fill="hold" presetClass="entr" presetID="1">
                                  <p:stCondLst>
                                    <p:cond delay="0"/>
                                  </p:stCondLst>
                                  <p:childTnLst>
                                    <p:set>
                                      <p:cBhvr>
                                        <p:cTn id="141" dur="1" fill="hold">
                                          <p:stCondLst>
                                            <p:cond delay="0"/>
                                          </p:stCondLst>
                                        </p:cTn>
                                        <p:tgtEl>
                                          <p:spTgt spid="645">
                                            <p:txEl>
                                              <p:pRg st="3" end="3"/>
                                            </p:txEl>
                                          </p:spTgt>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nodeType="clickEffect" fill="hold" presetClass="entr" presetID="1">
                                  <p:stCondLst>
                                    <p:cond delay="0"/>
                                  </p:stCondLst>
                                  <p:childTnLst>
                                    <p:set>
                                      <p:cBhvr>
                                        <p:cTn id="145" dur="1" fill="hold">
                                          <p:stCondLst>
                                            <p:cond delay="0"/>
                                          </p:stCondLst>
                                        </p:cTn>
                                        <p:tgtEl>
                                          <p:spTgt spid="645">
                                            <p:txEl>
                                              <p:pRg st="5" end="5"/>
                                            </p:txEl>
                                          </p:spTgt>
                                        </p:tgtEl>
                                        <p:attrNameLst>
                                          <p:attrName>style.visibility</p:attrName>
                                        </p:attrNameLst>
                                      </p:cBhvr>
                                      <p:to>
                                        <p:strVal val="visible"/>
                                      </p:to>
                                    </p:set>
                                  </p:childTnLst>
                                </p:cTn>
                              </p:par>
                              <p:par>
                                <p:cTn id="146" nodeType="withEffect" fill="hold" presetClass="entr" presetID="1">
                                  <p:stCondLst>
                                    <p:cond delay="0"/>
                                  </p:stCondLst>
                                  <p:childTnLst>
                                    <p:set>
                                      <p:cBhvr>
                                        <p:cTn id="147" dur="1" fill="hold">
                                          <p:stCondLst>
                                            <p:cond delay="0"/>
                                          </p:stCondLst>
                                        </p:cTn>
                                        <p:tgtEl>
                                          <p:spTgt spid="645">
                                            <p:txEl>
                                              <p:pRg st="6" end="6"/>
                                            </p:txEl>
                                          </p:spTgt>
                                        </p:tgtEl>
                                        <p:attrNameLst>
                                          <p:attrName>style.visibility</p:attrName>
                                        </p:attrNameLst>
                                      </p:cBhvr>
                                      <p:to>
                                        <p:strVal val="visible"/>
                                      </p:to>
                                    </p:set>
                                  </p:childTnLst>
                                </p:cTn>
                              </p:par>
                              <p:par>
                                <p:cTn id="148" nodeType="withEffect" fill="hold" presetClass="entr" presetID="1">
                                  <p:stCondLst>
                                    <p:cond delay="0"/>
                                  </p:stCondLst>
                                  <p:childTnLst>
                                    <p:set>
                                      <p:cBhvr>
                                        <p:cTn id="149" dur="1" fill="hold">
                                          <p:stCondLst>
                                            <p:cond delay="0"/>
                                          </p:stCondLst>
                                        </p:cTn>
                                        <p:tgtEl>
                                          <p:spTgt spid="645">
                                            <p:txEl>
                                              <p:pRg st="7" end="7"/>
                                            </p:txEl>
                                          </p:spTgt>
                                        </p:tgtEl>
                                        <p:attrNameLst>
                                          <p:attrName>style.visibility</p:attrName>
                                        </p:attrNameLst>
                                      </p:cBhvr>
                                      <p:to>
                                        <p:strVal val="visible"/>
                                      </p:to>
                                    </p:set>
                                  </p:childTnLst>
                                </p:cTn>
                              </p:par>
                              <p:par>
                                <p:cTn id="150" nodeType="withEffect" fill="hold" presetClass="entr" presetID="1">
                                  <p:stCondLst>
                                    <p:cond delay="0"/>
                                  </p:stCondLst>
                                  <p:childTnLst>
                                    <p:set>
                                      <p:cBhvr>
                                        <p:cTn id="151" dur="1" fill="hold">
                                          <p:stCondLst>
                                            <p:cond delay="0"/>
                                          </p:stCondLst>
                                        </p:cTn>
                                        <p:tgtEl>
                                          <p:spTgt spid="645">
                                            <p:txEl>
                                              <p:pRg st="8" end="8"/>
                                            </p:txEl>
                                          </p:spTgt>
                                        </p:tgtEl>
                                        <p:attrNameLst>
                                          <p:attrName>style.visibility</p:attrName>
                                        </p:attrNameLst>
                                      </p:cBhvr>
                                      <p:to>
                                        <p:strVal val="visible"/>
                                      </p:to>
                                    </p:set>
                                  </p:childTnLst>
                                </p:cTn>
                              </p:par>
                              <p:par>
                                <p:cTn id="152" nodeType="withEffect" fill="hold" presetClass="entr" presetID="1">
                                  <p:stCondLst>
                                    <p:cond delay="0"/>
                                  </p:stCondLst>
                                  <p:childTnLst>
                                    <p:set>
                                      <p:cBhvr>
                                        <p:cTn id="153" dur="1" fill="hold">
                                          <p:stCondLst>
                                            <p:cond delay="0"/>
                                          </p:stCondLst>
                                        </p:cTn>
                                        <p:tgtEl>
                                          <p:spTgt spid="645">
                                            <p:txEl>
                                              <p:pRg st="9" end="9"/>
                                            </p:txEl>
                                          </p:spTgt>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nodeType="clickEffect" fill="hold" presetClass="entr" presetID="10">
                                  <p:stCondLst>
                                    <p:cond delay="0"/>
                                  </p:stCondLst>
                                  <p:childTnLst>
                                    <p:set>
                                      <p:cBhvr>
                                        <p:cTn id="157" dur="1" fill="hold">
                                          <p:stCondLst>
                                            <p:cond delay="0"/>
                                          </p:stCondLst>
                                        </p:cTn>
                                        <p:tgtEl>
                                          <p:spTgt spid="647"/>
                                        </p:tgtEl>
                                        <p:attrNameLst>
                                          <p:attrName>style.visibility</p:attrName>
                                        </p:attrNameLst>
                                      </p:cBhvr>
                                      <p:to>
                                        <p:strVal val="visible"/>
                                      </p:to>
                                    </p:set>
                                    <p:animEffect filter="fade" transition="in">
                                      <p:cBhvr additive="repl">
                                        <p:cTn id="158" dur="500"/>
                                        <p:tgtEl>
                                          <p:spTgt spid="64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CustomShape 1"/>
          <p:cNvSpPr/>
          <p:nvPr/>
        </p:nvSpPr>
        <p:spPr>
          <a:xfrm>
            <a:off x="410760" y="280800"/>
            <a:ext cx="7926840" cy="60120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f81bd"/>
                </a:solidFill>
                <a:latin typeface="Calibri"/>
                <a:ea typeface="DejaVu Sans"/>
              </a:rPr>
              <a:t>RStudio interface</a:t>
            </a:r>
            <a:endParaRPr b="0" lang="en-US" sz="4400" spc="-1" strike="noStrike">
              <a:latin typeface="Arial"/>
            </a:endParaRPr>
          </a:p>
        </p:txBody>
      </p:sp>
      <p:pic>
        <p:nvPicPr>
          <p:cNvPr id="649" name="Image 4" descr=""/>
          <p:cNvPicPr/>
          <p:nvPr/>
        </p:nvPicPr>
        <p:blipFill>
          <a:blip r:embed="rId1"/>
          <a:stretch/>
        </p:blipFill>
        <p:spPr>
          <a:xfrm>
            <a:off x="178560" y="1025640"/>
            <a:ext cx="8730720" cy="5425200"/>
          </a:xfrm>
          <a:prstGeom prst="rect">
            <a:avLst/>
          </a:prstGeom>
          <a:ln>
            <a:noFill/>
          </a:ln>
        </p:spPr>
      </p:pic>
      <p:sp>
        <p:nvSpPr>
          <p:cNvPr id="650" name="CustomShape 2"/>
          <p:cNvSpPr/>
          <p:nvPr/>
        </p:nvSpPr>
        <p:spPr>
          <a:xfrm>
            <a:off x="240480" y="1645200"/>
            <a:ext cx="4496040" cy="2692800"/>
          </a:xfrm>
          <a:prstGeom prst="rect">
            <a:avLst/>
          </a:prstGeom>
          <a:solidFill>
            <a:srgbClr val="95b3d7">
              <a:alpha val="20000"/>
            </a:srgbClr>
          </a:solidFill>
          <a:ln w="9360">
            <a:solidFill>
              <a:srgbClr val="4a7ebb"/>
            </a:solidFill>
            <a:round/>
          </a:ln>
          <a:effectLst>
            <a:outerShdw dir="5400000" dist="23040">
              <a:srgbClr val="000000">
                <a:alpha val="35000"/>
              </a:srgbClr>
            </a:outerShdw>
          </a:effectLst>
        </p:spPr>
        <p:style>
          <a:lnRef idx="0"/>
          <a:fillRef idx="0"/>
          <a:effectRef idx="0"/>
          <a:fontRef idx="minor"/>
        </p:style>
      </p:sp>
      <p:sp>
        <p:nvSpPr>
          <p:cNvPr id="651" name="CustomShape 3"/>
          <p:cNvSpPr/>
          <p:nvPr/>
        </p:nvSpPr>
        <p:spPr>
          <a:xfrm>
            <a:off x="4835520" y="1614600"/>
            <a:ext cx="4042440" cy="1879920"/>
          </a:xfrm>
          <a:prstGeom prst="rect">
            <a:avLst/>
          </a:prstGeom>
          <a:solidFill>
            <a:srgbClr val="95b3d7">
              <a:alpha val="20000"/>
            </a:srgbClr>
          </a:solidFill>
          <a:ln w="9360">
            <a:solidFill>
              <a:srgbClr val="4a7ebb"/>
            </a:solidFill>
            <a:round/>
          </a:ln>
          <a:effectLst>
            <a:outerShdw dir="5400000" dist="23040">
              <a:srgbClr val="000000">
                <a:alpha val="35000"/>
              </a:srgbClr>
            </a:outerShdw>
          </a:effectLst>
        </p:spPr>
        <p:style>
          <a:lnRef idx="0"/>
          <a:fillRef idx="0"/>
          <a:effectRef idx="0"/>
          <a:fontRef idx="minor"/>
        </p:style>
      </p:sp>
      <p:sp>
        <p:nvSpPr>
          <p:cNvPr id="652" name="CustomShape 4"/>
          <p:cNvSpPr/>
          <p:nvPr/>
        </p:nvSpPr>
        <p:spPr>
          <a:xfrm>
            <a:off x="4889160" y="3777480"/>
            <a:ext cx="4020120" cy="2711160"/>
          </a:xfrm>
          <a:prstGeom prst="rect">
            <a:avLst/>
          </a:prstGeom>
          <a:solidFill>
            <a:srgbClr val="95b3d7">
              <a:alpha val="20000"/>
            </a:srgbClr>
          </a:solidFill>
          <a:ln w="9360">
            <a:solidFill>
              <a:srgbClr val="4a7ebb"/>
            </a:solidFill>
            <a:round/>
          </a:ln>
          <a:effectLst>
            <a:outerShdw dir="5400000" dist="23040">
              <a:srgbClr val="000000">
                <a:alpha val="35000"/>
              </a:srgbClr>
            </a:outerShdw>
          </a:effectLst>
        </p:spPr>
        <p:style>
          <a:lnRef idx="0"/>
          <a:fillRef idx="0"/>
          <a:effectRef idx="0"/>
          <a:fontRef idx="minor"/>
        </p:style>
      </p:sp>
      <p:sp>
        <p:nvSpPr>
          <p:cNvPr id="653" name="CustomShape 5"/>
          <p:cNvSpPr/>
          <p:nvPr/>
        </p:nvSpPr>
        <p:spPr>
          <a:xfrm>
            <a:off x="2014920" y="2371320"/>
            <a:ext cx="1237320" cy="362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00000"/>
                </a:solidFill>
                <a:latin typeface="Calibri"/>
                <a:ea typeface="DejaVu Sans"/>
              </a:rPr>
              <a:t>Editor</a:t>
            </a:r>
            <a:endParaRPr b="0" lang="en-US" sz="1800" spc="-1" strike="noStrike">
              <a:latin typeface="Arial"/>
            </a:endParaRPr>
          </a:p>
        </p:txBody>
      </p:sp>
      <p:sp>
        <p:nvSpPr>
          <p:cNvPr id="654" name="CustomShape 6"/>
          <p:cNvSpPr/>
          <p:nvPr/>
        </p:nvSpPr>
        <p:spPr>
          <a:xfrm>
            <a:off x="6385320" y="1644120"/>
            <a:ext cx="2089800" cy="6361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00000"/>
                </a:solidFill>
                <a:latin typeface="Calibri"/>
                <a:ea typeface="DejaVu Sans"/>
              </a:rPr>
              <a:t>Workspace, history</a:t>
            </a:r>
            <a:endParaRPr b="0" lang="en-US" sz="1800" spc="-1" strike="noStrike">
              <a:latin typeface="Arial"/>
            </a:endParaRPr>
          </a:p>
        </p:txBody>
      </p:sp>
      <p:sp>
        <p:nvSpPr>
          <p:cNvPr id="655" name="CustomShape 7"/>
          <p:cNvSpPr/>
          <p:nvPr/>
        </p:nvSpPr>
        <p:spPr>
          <a:xfrm>
            <a:off x="2827800" y="4697280"/>
            <a:ext cx="2089800" cy="6361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00000"/>
                </a:solidFill>
                <a:latin typeface="Calibri"/>
                <a:ea typeface="DejaVu Sans"/>
              </a:rPr>
              <a:t>Console, terminal</a:t>
            </a:r>
            <a:endParaRPr b="0" lang="en-US" sz="1800" spc="-1" strike="noStrike">
              <a:latin typeface="Arial"/>
            </a:endParaRPr>
          </a:p>
        </p:txBody>
      </p:sp>
      <p:sp>
        <p:nvSpPr>
          <p:cNvPr id="656" name="CustomShape 8"/>
          <p:cNvSpPr/>
          <p:nvPr/>
        </p:nvSpPr>
        <p:spPr>
          <a:xfrm>
            <a:off x="5089320" y="5733000"/>
            <a:ext cx="3480120" cy="6361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00000"/>
                </a:solidFill>
                <a:latin typeface="Calibri"/>
                <a:ea typeface="DejaVu Sans"/>
              </a:rPr>
              <a:t>File explorer, plots, packages, help</a:t>
            </a:r>
            <a:endParaRPr b="0" lang="en-US" sz="1800" spc="-1" strike="noStrike">
              <a:latin typeface="Arial"/>
            </a:endParaRPr>
          </a:p>
        </p:txBody>
      </p:sp>
    </p:spTree>
  </p:cSld>
  <p:timing>
    <p:tnLst>
      <p:par>
        <p:cTn id="159" dur="indefinite" restart="never" nodeType="tmRoot">
          <p:childTnLst>
            <p:seq>
              <p:cTn id="160" dur="indefinite" nodeType="mainSeq">
                <p:childTnLst>
                  <p:par>
                    <p:cTn id="161" fill="hold">
                      <p:stCondLst>
                        <p:cond delay="0"/>
                      </p:stCondLst>
                      <p:childTnLst>
                        <p:par>
                          <p:cTn id="162" fill="hold">
                            <p:stCondLst>
                              <p:cond delay="0"/>
                            </p:stCondLst>
                            <p:childTnLst>
                              <p:par>
                                <p:cTn id="163" nodeType="withEffect" fill="hold" presetClass="entr" presetID="1">
                                  <p:stCondLst>
                                    <p:cond delay="0"/>
                                  </p:stCondLst>
                                  <p:childTnLst>
                                    <p:set>
                                      <p:cBhvr>
                                        <p:cTn id="164" dur="1" fill="hold">
                                          <p:stCondLst>
                                            <p:cond delay="0"/>
                                          </p:stCondLst>
                                        </p:cTn>
                                        <p:tgtEl>
                                          <p:spTgt spid="655"/>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nodeType="clickEffect" fill="hold" presetClass="entr" presetID="1">
                                  <p:stCondLst>
                                    <p:cond delay="0"/>
                                  </p:stCondLst>
                                  <p:childTnLst>
                                    <p:set>
                                      <p:cBhvr>
                                        <p:cTn id="168" dur="1" fill="hold">
                                          <p:stCondLst>
                                            <p:cond delay="0"/>
                                          </p:stCondLst>
                                        </p:cTn>
                                        <p:tgtEl>
                                          <p:spTgt spid="650"/>
                                        </p:tgtEl>
                                        <p:attrNameLst>
                                          <p:attrName>style.visibility</p:attrName>
                                        </p:attrNameLst>
                                      </p:cBhvr>
                                      <p:to>
                                        <p:strVal val="visible"/>
                                      </p:to>
                                    </p:set>
                                  </p:childTnLst>
                                </p:cTn>
                              </p:par>
                              <p:par>
                                <p:cTn id="169" nodeType="withEffect" fill="hold" presetClass="entr" presetID="1">
                                  <p:stCondLst>
                                    <p:cond delay="0"/>
                                  </p:stCondLst>
                                  <p:childTnLst>
                                    <p:set>
                                      <p:cBhvr>
                                        <p:cTn id="170" dur="1" fill="hold">
                                          <p:stCondLst>
                                            <p:cond delay="0"/>
                                          </p:stCondLst>
                                        </p:cTn>
                                        <p:tgtEl>
                                          <p:spTgt spid="653"/>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nodeType="clickEffect" fill="hold" presetClass="entr" presetID="1">
                                  <p:stCondLst>
                                    <p:cond delay="0"/>
                                  </p:stCondLst>
                                  <p:childTnLst>
                                    <p:set>
                                      <p:cBhvr>
                                        <p:cTn id="174" dur="1" fill="hold">
                                          <p:stCondLst>
                                            <p:cond delay="0"/>
                                          </p:stCondLst>
                                        </p:cTn>
                                        <p:tgtEl>
                                          <p:spTgt spid="651"/>
                                        </p:tgtEl>
                                        <p:attrNameLst>
                                          <p:attrName>style.visibility</p:attrName>
                                        </p:attrNameLst>
                                      </p:cBhvr>
                                      <p:to>
                                        <p:strVal val="visible"/>
                                      </p:to>
                                    </p:set>
                                  </p:childTnLst>
                                </p:cTn>
                              </p:par>
                              <p:par>
                                <p:cTn id="175" nodeType="withEffect" fill="hold" presetClass="entr" presetID="1">
                                  <p:stCondLst>
                                    <p:cond delay="0"/>
                                  </p:stCondLst>
                                  <p:childTnLst>
                                    <p:set>
                                      <p:cBhvr>
                                        <p:cTn id="176" dur="1" fill="hold">
                                          <p:stCondLst>
                                            <p:cond delay="0"/>
                                          </p:stCondLst>
                                        </p:cTn>
                                        <p:tgtEl>
                                          <p:spTgt spid="654"/>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652"/>
                                        </p:tgtEl>
                                        <p:attrNameLst>
                                          <p:attrName>style.visibility</p:attrName>
                                        </p:attrNameLst>
                                      </p:cBhvr>
                                      <p:to>
                                        <p:strVal val="visible"/>
                                      </p:to>
                                    </p:set>
                                  </p:childTnLst>
                                </p:cTn>
                              </p:par>
                              <p:par>
                                <p:cTn id="181" nodeType="withEffect" fill="hold" presetClass="entr" presetID="1">
                                  <p:stCondLst>
                                    <p:cond delay="0"/>
                                  </p:stCondLst>
                                  <p:childTnLst>
                                    <p:set>
                                      <p:cBhvr>
                                        <p:cTn id="182" dur="1" fill="hold">
                                          <p:stCondLst>
                                            <p:cond delay="0"/>
                                          </p:stCondLst>
                                        </p:cTn>
                                        <p:tgtEl>
                                          <p:spTgt spid="65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CustomShape 1"/>
          <p:cNvSpPr/>
          <p:nvPr/>
        </p:nvSpPr>
        <p:spPr>
          <a:xfrm>
            <a:off x="360000" y="932400"/>
            <a:ext cx="8354520" cy="4991040"/>
          </a:xfrm>
          <a:prstGeom prst="rect">
            <a:avLst/>
          </a:prstGeom>
          <a:noFill/>
          <a:ln>
            <a:noFill/>
          </a:ln>
        </p:spPr>
        <p:style>
          <a:lnRef idx="0"/>
          <a:fillRef idx="0"/>
          <a:effectRef idx="0"/>
          <a:fontRef idx="minor"/>
        </p:style>
        <p:txBody>
          <a:bodyPr lIns="0" rIns="0" tIns="0" bIns="0"/>
          <a:p>
            <a:pPr marL="457200" indent="-4546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RStudio allows organizing your work into projects. </a:t>
            </a:r>
            <a:endParaRPr b="0" lang="en-US" sz="2400" spc="-1" strike="noStrike">
              <a:latin typeface="Arial"/>
            </a:endParaRPr>
          </a:p>
          <a:p>
            <a:pPr>
              <a:lnSpc>
                <a:spcPct val="100000"/>
              </a:lnSpc>
              <a:spcBef>
                <a:spcPts val="479"/>
              </a:spcBef>
            </a:pPr>
            <a:endParaRPr b="0" lang="en-US" sz="2400" spc="-1" strike="noStrike">
              <a:latin typeface="Arial"/>
            </a:endParaRPr>
          </a:p>
          <a:p>
            <a:pPr lvl="1" marL="723960" indent="-454680">
              <a:lnSpc>
                <a:spcPct val="100000"/>
              </a:lnSpc>
              <a:spcBef>
                <a:spcPts val="320"/>
              </a:spcBef>
              <a:buClr>
                <a:srgbClr val="262626"/>
              </a:buClr>
              <a:buFont typeface="Arial"/>
              <a:buChar char="•"/>
            </a:pPr>
            <a:r>
              <a:rPr b="0" lang="en-US" sz="1600" spc="-1" strike="noStrike">
                <a:solidFill>
                  <a:srgbClr val="262626"/>
                </a:solidFill>
                <a:latin typeface="Calibri"/>
                <a:ea typeface="DejaVu Sans"/>
              </a:rPr>
              <a:t>Go to </a:t>
            </a:r>
            <a:r>
              <a:rPr b="0" lang="en-US" sz="1600" spc="-1" strike="noStrike">
                <a:solidFill>
                  <a:srgbClr val="4f81bd"/>
                </a:solidFill>
                <a:latin typeface="Calibri"/>
                <a:ea typeface="DejaVu Sans"/>
              </a:rPr>
              <a:t>File </a:t>
            </a:r>
            <a:r>
              <a:rPr b="0" lang="en-US" sz="1600" spc="-1" strike="noStrike">
                <a:solidFill>
                  <a:srgbClr val="4f81bd"/>
                </a:solidFill>
                <a:latin typeface="Wingdings"/>
                <a:ea typeface="DejaVu Sans"/>
              </a:rPr>
              <a:t>&gt; </a:t>
            </a:r>
            <a:r>
              <a:rPr b="0" lang="en-US" sz="1600" spc="-1" strike="noStrike">
                <a:solidFill>
                  <a:srgbClr val="4f81bd"/>
                </a:solidFill>
                <a:latin typeface="Calibri"/>
                <a:ea typeface="DejaVu Sans"/>
              </a:rPr>
              <a:t>New project </a:t>
            </a:r>
            <a:r>
              <a:rPr b="0" lang="en-US" sz="1600" spc="-1" strike="noStrike">
                <a:solidFill>
                  <a:srgbClr val="262626"/>
                </a:solidFill>
                <a:latin typeface="Calibri"/>
                <a:ea typeface="DejaVu Sans"/>
              </a:rPr>
              <a:t>or click on “Project” in the upper right corner of RStudio.</a:t>
            </a:r>
            <a:endParaRPr b="0" lang="en-US" sz="1600" spc="-1" strike="noStrike">
              <a:latin typeface="Arial"/>
            </a:endParaRPr>
          </a:p>
          <a:p>
            <a:pPr lvl="1" marL="723960" indent="-454680">
              <a:lnSpc>
                <a:spcPct val="100000"/>
              </a:lnSpc>
              <a:spcBef>
                <a:spcPts val="320"/>
              </a:spcBef>
              <a:buClr>
                <a:srgbClr val="262626"/>
              </a:buClr>
              <a:buFont typeface="Arial"/>
              <a:buChar char="•"/>
            </a:pPr>
            <a:r>
              <a:rPr b="0" lang="en-US" sz="1600" spc="-1" strike="noStrike">
                <a:solidFill>
                  <a:srgbClr val="262626"/>
                </a:solidFill>
                <a:latin typeface="Calibri"/>
                <a:ea typeface="DejaVu Sans"/>
              </a:rPr>
              <a:t>Choose </a:t>
            </a:r>
            <a:r>
              <a:rPr b="0" lang="en-US" sz="1600" spc="-1" strike="noStrike">
                <a:solidFill>
                  <a:srgbClr val="4f81bd"/>
                </a:solidFill>
                <a:latin typeface="Calibri"/>
                <a:ea typeface="DejaVu Sans"/>
              </a:rPr>
              <a:t>New Directory</a:t>
            </a:r>
            <a:r>
              <a:rPr b="0" lang="en-US" sz="1600" spc="-1" strike="noStrike">
                <a:solidFill>
                  <a:srgbClr val="262626"/>
                </a:solidFill>
                <a:latin typeface="Calibri"/>
                <a:ea typeface="DejaVu Sans"/>
              </a:rPr>
              <a:t>, then </a:t>
            </a:r>
            <a:r>
              <a:rPr b="0" lang="en-US" sz="1600" spc="-1" strike="noStrike">
                <a:solidFill>
                  <a:srgbClr val="4f81bd"/>
                </a:solidFill>
                <a:latin typeface="Calibri"/>
                <a:ea typeface="DejaVu Sans"/>
              </a:rPr>
              <a:t>New Project</a:t>
            </a:r>
            <a:r>
              <a:rPr b="0" lang="en-US" sz="1600" spc="-1" strike="noStrike">
                <a:solidFill>
                  <a:srgbClr val="262626"/>
                </a:solidFill>
                <a:latin typeface="Calibri"/>
                <a:ea typeface="DejaVu Sans"/>
              </a:rPr>
              <a:t>, give a name to the directory and set its location. </a:t>
            </a:r>
            <a:endParaRPr b="0" lang="en-US" sz="1600" spc="-1" strike="noStrike">
              <a:latin typeface="Arial"/>
            </a:endParaRPr>
          </a:p>
          <a:p>
            <a:pPr lvl="1" marL="723960" indent="-454680">
              <a:lnSpc>
                <a:spcPct val="100000"/>
              </a:lnSpc>
              <a:spcBef>
                <a:spcPts val="320"/>
              </a:spcBef>
              <a:buClr>
                <a:srgbClr val="262626"/>
              </a:buClr>
              <a:buFont typeface="Arial"/>
              <a:buChar char="•"/>
            </a:pPr>
            <a:r>
              <a:rPr b="0" lang="en-US" sz="1600" spc="-1" strike="noStrike">
                <a:solidFill>
                  <a:srgbClr val="262626"/>
                </a:solidFill>
                <a:latin typeface="Calibri"/>
                <a:ea typeface="DejaVu Sans"/>
              </a:rPr>
              <a:t>This </a:t>
            </a:r>
            <a:r>
              <a:rPr b="0" lang="en-US" sz="1600" spc="-1" strike="noStrike">
                <a:solidFill>
                  <a:srgbClr val="4f81bd"/>
                </a:solidFill>
                <a:latin typeface="Calibri"/>
                <a:ea typeface="DejaVu Sans"/>
              </a:rPr>
              <a:t>creates a new directory which contains a .Rproj file</a:t>
            </a:r>
            <a:r>
              <a:rPr b="0" lang="en-US" sz="1600" spc="-1" strike="noStrike">
                <a:solidFill>
                  <a:srgbClr val="262626"/>
                </a:solidFill>
                <a:latin typeface="Calibri"/>
                <a:ea typeface="DejaVu Sans"/>
              </a:rPr>
              <a:t> (same name as the directory).</a:t>
            </a:r>
            <a:endParaRPr b="0" lang="en-US" sz="1600" spc="-1" strike="noStrike">
              <a:latin typeface="Arial"/>
            </a:endParaRPr>
          </a:p>
          <a:p>
            <a:pPr>
              <a:lnSpc>
                <a:spcPct val="100000"/>
              </a:lnSpc>
            </a:pPr>
            <a:endParaRPr b="0" lang="en-US" sz="1600" spc="-1" strike="noStrike">
              <a:latin typeface="Arial"/>
            </a:endParaRPr>
          </a:p>
          <a:p>
            <a:pPr lvl="1" marL="723960" indent="-454680">
              <a:lnSpc>
                <a:spcPct val="100000"/>
              </a:lnSpc>
              <a:spcBef>
                <a:spcPts val="320"/>
              </a:spcBef>
              <a:buClr>
                <a:srgbClr val="262626"/>
              </a:buClr>
              <a:buFont typeface="Arial"/>
              <a:buChar char="•"/>
            </a:pPr>
            <a:r>
              <a:rPr b="0" lang="en-US" sz="1600" spc="-1" strike="noStrike">
                <a:solidFill>
                  <a:srgbClr val="262626"/>
                </a:solidFill>
                <a:latin typeface="Calibri"/>
                <a:ea typeface="DejaVu Sans"/>
              </a:rPr>
              <a:t>OR choose </a:t>
            </a:r>
            <a:r>
              <a:rPr b="0" lang="en-US" sz="1600" spc="-1" strike="noStrike">
                <a:solidFill>
                  <a:srgbClr val="4f81bd"/>
                </a:solidFill>
                <a:latin typeface="Calibri"/>
                <a:ea typeface="DejaVu Sans"/>
              </a:rPr>
              <a:t>Existing Directory</a:t>
            </a:r>
            <a:r>
              <a:rPr b="0" lang="en-US" sz="1600" spc="-1" strike="noStrike">
                <a:solidFill>
                  <a:srgbClr val="262626"/>
                </a:solidFill>
                <a:latin typeface="Calibri"/>
                <a:ea typeface="DejaVu Sans"/>
              </a:rPr>
              <a:t>, click </a:t>
            </a:r>
            <a:r>
              <a:rPr b="0" lang="en-US" sz="1600" spc="-1" strike="noStrike">
                <a:solidFill>
                  <a:srgbClr val="4f81bd"/>
                </a:solidFill>
                <a:latin typeface="Calibri"/>
                <a:ea typeface="DejaVu Sans"/>
              </a:rPr>
              <a:t>Browse</a:t>
            </a:r>
            <a:r>
              <a:rPr b="0" lang="en-US" sz="1600" spc="-1" strike="noStrike">
                <a:solidFill>
                  <a:srgbClr val="262626"/>
                </a:solidFill>
                <a:latin typeface="Calibri"/>
                <a:ea typeface="DejaVu Sans"/>
              </a:rPr>
              <a:t>, navigate to a folder, then click </a:t>
            </a:r>
            <a:r>
              <a:rPr b="0" lang="en-US" sz="1600" spc="-1" strike="noStrike">
                <a:solidFill>
                  <a:srgbClr val="4f81bd"/>
                </a:solidFill>
                <a:latin typeface="Calibri"/>
                <a:ea typeface="DejaVu Sans"/>
              </a:rPr>
              <a:t>Create Project</a:t>
            </a:r>
            <a:endParaRPr b="0" lang="en-US" sz="1600" spc="-1" strike="noStrike">
              <a:latin typeface="Arial"/>
            </a:endParaRPr>
          </a:p>
          <a:p>
            <a:pPr lvl="1" marL="723960" indent="-454680">
              <a:lnSpc>
                <a:spcPct val="100000"/>
              </a:lnSpc>
              <a:spcBef>
                <a:spcPts val="320"/>
              </a:spcBef>
              <a:buClr>
                <a:srgbClr val="262626"/>
              </a:buClr>
              <a:buFont typeface="Arial"/>
              <a:buChar char="•"/>
            </a:pPr>
            <a:r>
              <a:rPr b="0" lang="en-US" sz="1600" spc="-1" strike="noStrike">
                <a:solidFill>
                  <a:srgbClr val="262626"/>
                </a:solidFill>
                <a:latin typeface="Calibri"/>
                <a:ea typeface="DejaVu Sans"/>
              </a:rPr>
              <a:t>This </a:t>
            </a:r>
            <a:r>
              <a:rPr b="0" lang="en-US" sz="1600" spc="-1" strike="noStrike">
                <a:solidFill>
                  <a:srgbClr val="4f81bd"/>
                </a:solidFill>
                <a:latin typeface="Calibri"/>
                <a:ea typeface="DejaVu Sans"/>
              </a:rPr>
              <a:t>creates an .Rproj file inside the directory</a:t>
            </a:r>
            <a:r>
              <a:rPr b="0" lang="en-US" sz="1600" spc="-1" strike="noStrike">
                <a:solidFill>
                  <a:srgbClr val="262626"/>
                </a:solidFill>
                <a:latin typeface="Calibri"/>
                <a:ea typeface="DejaVu Sans"/>
              </a:rPr>
              <a:t> (same name as the directory).</a:t>
            </a:r>
            <a:endParaRPr b="0" lang="en-US" sz="1600" spc="-1" strike="noStrike">
              <a:latin typeface="Arial"/>
            </a:endParaRPr>
          </a:p>
          <a:p>
            <a:pPr marL="266760">
              <a:lnSpc>
                <a:spcPct val="100000"/>
              </a:lnSpc>
              <a:spcBef>
                <a:spcPts val="320"/>
              </a:spcBef>
            </a:pPr>
            <a:endParaRPr b="0" lang="en-US" sz="1600" spc="-1" strike="noStrike">
              <a:latin typeface="Arial"/>
            </a:endParaRPr>
          </a:p>
        </p:txBody>
      </p:sp>
      <p:sp>
        <p:nvSpPr>
          <p:cNvPr id="658" name="CustomShape 2"/>
          <p:cNvSpPr/>
          <p:nvPr/>
        </p:nvSpPr>
        <p:spPr>
          <a:xfrm>
            <a:off x="258480" y="344520"/>
            <a:ext cx="792684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Creating an R project</a:t>
            </a:r>
            <a:endParaRPr b="0" lang="en-US" sz="2800" spc="-1" strike="noStrike">
              <a:latin typeface="Arial"/>
            </a:endParaRPr>
          </a:p>
        </p:txBody>
      </p:sp>
      <p:sp>
        <p:nvSpPr>
          <p:cNvPr id="659" name="CustomShape 3"/>
          <p:cNvSpPr/>
          <p:nvPr/>
        </p:nvSpPr>
        <p:spPr>
          <a:xfrm>
            <a:off x="574200" y="4833720"/>
            <a:ext cx="6996960" cy="135396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561"/>
              </a:spcBef>
            </a:pPr>
            <a:r>
              <a:rPr b="1" lang="en-US" sz="2800" spc="-1" strike="noStrike">
                <a:solidFill>
                  <a:srgbClr val="f6f6f6"/>
                </a:solidFill>
                <a:latin typeface="Comic Sans MS"/>
                <a:ea typeface="DejaVu Sans"/>
              </a:rPr>
              <a:t>The project directory becomes automatically the working directory.  </a:t>
            </a:r>
            <a:endParaRPr b="0" lang="en-US" sz="2800" spc="-1" strike="noStrike">
              <a:latin typeface="Arial"/>
            </a:endParaRPr>
          </a:p>
        </p:txBody>
      </p:sp>
      <p:sp>
        <p:nvSpPr>
          <p:cNvPr id="660" name="CustomShape 4"/>
          <p:cNvSpPr/>
          <p:nvPr/>
        </p:nvSpPr>
        <p:spPr>
          <a:xfrm>
            <a:off x="1233360" y="6213600"/>
            <a:ext cx="6032880" cy="362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This is one of the ways RStudio adds convenience</a:t>
            </a:r>
            <a:endParaRPr b="0" lang="en-US" sz="1800" spc="-1" strike="noStrike">
              <a:latin typeface="Arial"/>
            </a:endParaRPr>
          </a:p>
        </p:txBody>
      </p:sp>
    </p:spTree>
  </p:cSld>
  <p:timing>
    <p:tnLst>
      <p:par>
        <p:cTn id="183" dur="indefinite" restart="never" nodeType="tmRoot">
          <p:childTnLst>
            <p:seq>
              <p:cTn id="184" dur="indefinite" nodeType="mainSeq">
                <p:childTnLst>
                  <p:par>
                    <p:cTn id="185" fill="hold">
                      <p:stCondLst>
                        <p:cond delay="indefinite"/>
                      </p:stCondLst>
                      <p:childTnLst>
                        <p:par>
                          <p:cTn id="186" fill="hold">
                            <p:stCondLst>
                              <p:cond delay="0"/>
                            </p:stCondLst>
                            <p:childTnLst>
                              <p:par>
                                <p:cTn id="187" nodeType="clickEffect" fill="hold" presetClass="entr" presetID="1">
                                  <p:stCondLst>
                                    <p:cond delay="0"/>
                                  </p:stCondLst>
                                  <p:childTnLst>
                                    <p:set>
                                      <p:cBhvr>
                                        <p:cTn id="188" dur="1" fill="hold">
                                          <p:stCondLst>
                                            <p:cond delay="0"/>
                                          </p:stCondLst>
                                        </p:cTn>
                                        <p:tgtEl>
                                          <p:spTgt spid="657">
                                            <p:txEl>
                                              <p:pRg st="0" end="0"/>
                                            </p:txEl>
                                          </p:spTgt>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nodeType="clickEffect" fill="hold" presetClass="entr" presetID="1">
                                  <p:stCondLst>
                                    <p:cond delay="0"/>
                                  </p:stCondLst>
                                  <p:childTnLst>
                                    <p:set>
                                      <p:cBhvr>
                                        <p:cTn id="192" dur="1" fill="hold">
                                          <p:stCondLst>
                                            <p:cond delay="0"/>
                                          </p:stCondLst>
                                        </p:cTn>
                                        <p:tgtEl>
                                          <p:spTgt spid="657">
                                            <p:txEl>
                                              <p:pRg st="2" end="2"/>
                                            </p:txEl>
                                          </p:spTgt>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nodeType="clickEffect" fill="hold" presetClass="entr" presetID="1">
                                  <p:stCondLst>
                                    <p:cond delay="0"/>
                                  </p:stCondLst>
                                  <p:childTnLst>
                                    <p:set>
                                      <p:cBhvr>
                                        <p:cTn id="196" dur="1" fill="hold">
                                          <p:stCondLst>
                                            <p:cond delay="0"/>
                                          </p:stCondLst>
                                        </p:cTn>
                                        <p:tgtEl>
                                          <p:spTgt spid="657">
                                            <p:txEl>
                                              <p:pRg st="3" end="3"/>
                                            </p:txEl>
                                          </p:spTgt>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nodeType="clickEffect" fill="hold" presetClass="entr" presetID="1">
                                  <p:stCondLst>
                                    <p:cond delay="0"/>
                                  </p:stCondLst>
                                  <p:childTnLst>
                                    <p:set>
                                      <p:cBhvr>
                                        <p:cTn id="200" dur="1" fill="hold">
                                          <p:stCondLst>
                                            <p:cond delay="0"/>
                                          </p:stCondLst>
                                        </p:cTn>
                                        <p:tgtEl>
                                          <p:spTgt spid="657">
                                            <p:txEl>
                                              <p:pRg st="4" end="4"/>
                                            </p:txEl>
                                          </p:spTgt>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nodeType="clickEffect" fill="hold" presetClass="entr" presetID="1">
                                  <p:stCondLst>
                                    <p:cond delay="0"/>
                                  </p:stCondLst>
                                  <p:childTnLst>
                                    <p:set>
                                      <p:cBhvr>
                                        <p:cTn id="204" dur="1" fill="hold">
                                          <p:stCondLst>
                                            <p:cond delay="0"/>
                                          </p:stCondLst>
                                        </p:cTn>
                                        <p:tgtEl>
                                          <p:spTgt spid="657">
                                            <p:txEl>
                                              <p:pRg st="6" end="6"/>
                                            </p:txEl>
                                          </p:spTgt>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nodeType="clickEffect" fill="hold" presetClass="entr" presetID="1">
                                  <p:stCondLst>
                                    <p:cond delay="0"/>
                                  </p:stCondLst>
                                  <p:childTnLst>
                                    <p:set>
                                      <p:cBhvr>
                                        <p:cTn id="208" dur="1" fill="hold">
                                          <p:stCondLst>
                                            <p:cond delay="0"/>
                                          </p:stCondLst>
                                        </p:cTn>
                                        <p:tgtEl>
                                          <p:spTgt spid="657">
                                            <p:txEl>
                                              <p:pRg st="7" end="7"/>
                                            </p:txEl>
                                          </p:spTgt>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nodeType="clickEffect" fill="hold" presetClass="entr" presetID="10">
                                  <p:stCondLst>
                                    <p:cond delay="0"/>
                                  </p:stCondLst>
                                  <p:childTnLst>
                                    <p:set>
                                      <p:cBhvr>
                                        <p:cTn id="212" dur="1" fill="hold">
                                          <p:stCondLst>
                                            <p:cond delay="0"/>
                                          </p:stCondLst>
                                        </p:cTn>
                                        <p:tgtEl>
                                          <p:spTgt spid="659"/>
                                        </p:tgtEl>
                                        <p:attrNameLst>
                                          <p:attrName>style.visibility</p:attrName>
                                        </p:attrNameLst>
                                      </p:cBhvr>
                                      <p:to>
                                        <p:strVal val="visible"/>
                                      </p:to>
                                    </p:set>
                                    <p:animEffect filter="fade" transition="in">
                                      <p:cBhvr additive="repl">
                                        <p:cTn id="213" dur="500"/>
                                        <p:tgtEl>
                                          <p:spTgt spid="65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CustomShape 1"/>
          <p:cNvSpPr/>
          <p:nvPr/>
        </p:nvSpPr>
        <p:spPr>
          <a:xfrm>
            <a:off x="258480" y="216720"/>
            <a:ext cx="8634240" cy="6375960"/>
          </a:xfrm>
          <a:prstGeom prst="rect">
            <a:avLst/>
          </a:prstGeom>
          <a:noFill/>
          <a:ln w="25560">
            <a:noFill/>
          </a:ln>
        </p:spPr>
        <p:style>
          <a:lnRef idx="0"/>
          <a:fillRef idx="0"/>
          <a:effectRef idx="0"/>
          <a:fontRef idx="minor"/>
        </p:style>
      </p:sp>
      <p:sp>
        <p:nvSpPr>
          <p:cNvPr id="662" name="CustomShape 2"/>
          <p:cNvSpPr/>
          <p:nvPr/>
        </p:nvSpPr>
        <p:spPr>
          <a:xfrm>
            <a:off x="393480" y="938160"/>
            <a:ext cx="8467920" cy="5561640"/>
          </a:xfrm>
          <a:prstGeom prst="rect">
            <a:avLst/>
          </a:prstGeom>
          <a:noFill/>
          <a:ln>
            <a:noFill/>
          </a:ln>
        </p:spPr>
        <p:style>
          <a:lnRef idx="0"/>
          <a:fillRef idx="0"/>
          <a:effectRef idx="0"/>
          <a:fontRef idx="minor"/>
        </p:style>
        <p:txBody>
          <a:bodyPr lIns="0" rIns="0" tIns="0" bIns="0"/>
          <a:p>
            <a:pPr marL="266760" indent="-260640">
              <a:lnSpc>
                <a:spcPct val="100000"/>
              </a:lnSpc>
              <a:spcAft>
                <a:spcPts val="601"/>
              </a:spcAft>
              <a:buClr>
                <a:srgbClr val="262626"/>
              </a:buClr>
              <a:buFont typeface="StarSymbol"/>
              <a:buAutoNum type="arabicParenR"/>
            </a:pPr>
            <a:r>
              <a:rPr b="0" lang="en-US" sz="2000" spc="-1" strike="noStrike">
                <a:solidFill>
                  <a:srgbClr val="262626"/>
                </a:solidFill>
                <a:latin typeface="Calibri"/>
                <a:ea typeface="DejaVu Sans"/>
              </a:rPr>
              <a:t>On your computer, create a folder for this course.</a:t>
            </a:r>
            <a:endParaRPr b="0" lang="en-US" sz="2000" spc="-1" strike="noStrike">
              <a:latin typeface="Arial"/>
            </a:endParaRPr>
          </a:p>
          <a:p>
            <a:pPr marL="266760" indent="-260640">
              <a:lnSpc>
                <a:spcPct val="100000"/>
              </a:lnSpc>
              <a:spcAft>
                <a:spcPts val="601"/>
              </a:spcAft>
              <a:buClr>
                <a:srgbClr val="262626"/>
              </a:buClr>
              <a:buFont typeface="StarSymbol"/>
              <a:buAutoNum type="arabicParenR"/>
            </a:pPr>
            <a:r>
              <a:rPr b="0" lang="en-US" sz="2000" spc="-1" strike="noStrike">
                <a:solidFill>
                  <a:srgbClr val="262626"/>
                </a:solidFill>
                <a:latin typeface="Calibri"/>
                <a:ea typeface="Noto Sans CJK SC"/>
              </a:rPr>
              <a:t>Download the course_datasets.zip file, </a:t>
            </a:r>
            <a:r>
              <a:rPr b="1" lang="en-US" sz="2000" spc="-1" strike="noStrike">
                <a:solidFill>
                  <a:srgbClr val="262626"/>
                </a:solidFill>
                <a:latin typeface="Calibri"/>
                <a:ea typeface="Noto Sans CJK SC"/>
              </a:rPr>
              <a:t>unzip it</a:t>
            </a:r>
            <a:r>
              <a:rPr b="0" lang="en-US" sz="2000" spc="-1" strike="noStrike">
                <a:solidFill>
                  <a:srgbClr val="262626"/>
                </a:solidFill>
                <a:latin typeface="Calibri"/>
                <a:ea typeface="Noto Sans CJK SC"/>
              </a:rPr>
              <a:t> in the course folder.</a:t>
            </a:r>
            <a:r>
              <a:rPr b="0" lang="en-US" sz="2000" spc="-1" strike="noStrike">
                <a:solidFill>
                  <a:srgbClr val="000000"/>
                </a:solidFill>
                <a:latin typeface="Arial"/>
                <a:ea typeface="DejaVu Sans"/>
              </a:rPr>
              <a:t> </a:t>
            </a:r>
            <a:endParaRPr b="0" lang="en-US" sz="2000" spc="-1" strike="noStrike">
              <a:latin typeface="Arial"/>
            </a:endParaRPr>
          </a:p>
          <a:p>
            <a:pPr marL="460800">
              <a:lnSpc>
                <a:spcPct val="100000"/>
              </a:lnSpc>
            </a:pPr>
            <a:endParaRPr b="0" lang="en-US" sz="2000" spc="-1" strike="noStrike">
              <a:latin typeface="Arial"/>
            </a:endParaRPr>
          </a:p>
          <a:p>
            <a:pPr marL="460800">
              <a:lnSpc>
                <a:spcPct val="100000"/>
              </a:lnSpc>
            </a:pPr>
            <a:endParaRPr b="0" lang="en-US" sz="2000" spc="-1" strike="noStrike">
              <a:latin typeface="Arial"/>
            </a:endParaRPr>
          </a:p>
          <a:p>
            <a:pPr marL="457200" indent="-454680">
              <a:lnSpc>
                <a:spcPct val="100000"/>
              </a:lnSpc>
              <a:spcAft>
                <a:spcPts val="601"/>
              </a:spcAft>
              <a:buClr>
                <a:srgbClr val="262626"/>
              </a:buClr>
              <a:buFont typeface="StarSymbol"/>
              <a:buAutoNum type="arabicParenR"/>
            </a:pPr>
            <a:r>
              <a:rPr b="0" lang="en-US" sz="2000" spc="-1" strike="noStrike">
                <a:solidFill>
                  <a:srgbClr val="262626"/>
                </a:solidFill>
                <a:latin typeface="Calibri"/>
                <a:ea typeface="Noto Sans CJK SC"/>
              </a:rPr>
              <a:t>In RStudio, create a new project in the course folder.</a:t>
            </a:r>
            <a:endParaRPr b="0" lang="en-US" sz="2000" spc="-1" strike="noStrike">
              <a:latin typeface="Arial"/>
            </a:endParaRPr>
          </a:p>
          <a:p>
            <a:pPr>
              <a:lnSpc>
                <a:spcPct val="100000"/>
              </a:lnSpc>
              <a:spcBef>
                <a:spcPts val="439"/>
              </a:spcBef>
            </a:pPr>
            <a:endParaRPr b="0" lang="en-US" sz="2000" spc="-1" strike="noStrike">
              <a:latin typeface="Arial"/>
            </a:endParaRPr>
          </a:p>
        </p:txBody>
      </p:sp>
      <p:sp>
        <p:nvSpPr>
          <p:cNvPr id="663" name="CustomShape 3"/>
          <p:cNvSpPr/>
          <p:nvPr/>
        </p:nvSpPr>
        <p:spPr>
          <a:xfrm>
            <a:off x="258480" y="216720"/>
            <a:ext cx="7936920" cy="60336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Let’s practice – 1</a:t>
            </a:r>
            <a:endParaRPr b="0" lang="en-US" sz="4000" spc="-1" strike="noStrike">
              <a:latin typeface="Arial"/>
            </a:endParaRPr>
          </a:p>
        </p:txBody>
      </p:sp>
    </p:spTree>
  </p:cSld>
  <p:timing>
    <p:tnLst>
      <p:par>
        <p:cTn id="214" dur="indefinite" restart="never" nodeType="tmRoot">
          <p:childTnLst>
            <p:seq>
              <p:cTn id="215"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CustomShape 1"/>
          <p:cNvSpPr/>
          <p:nvPr/>
        </p:nvSpPr>
        <p:spPr>
          <a:xfrm>
            <a:off x="393480" y="1010160"/>
            <a:ext cx="8354520" cy="5327280"/>
          </a:xfrm>
          <a:prstGeom prst="rect">
            <a:avLst/>
          </a:prstGeom>
          <a:noFill/>
          <a:ln>
            <a:noFill/>
          </a:ln>
        </p:spPr>
        <p:style>
          <a:lnRef idx="0"/>
          <a:fillRef idx="0"/>
          <a:effectRef idx="0"/>
          <a:fontRef idx="minor"/>
        </p:style>
      </p:sp>
      <p:sp>
        <p:nvSpPr>
          <p:cNvPr id="665" name="CustomShape 2"/>
          <p:cNvSpPr/>
          <p:nvPr/>
        </p:nvSpPr>
        <p:spPr>
          <a:xfrm>
            <a:off x="564480" y="5141520"/>
            <a:ext cx="6862680" cy="144000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561"/>
              </a:spcBef>
            </a:pPr>
            <a:r>
              <a:rPr b="1" lang="en-US" sz="2800" spc="-1" strike="noStrike">
                <a:solidFill>
                  <a:srgbClr val="f6f6f6"/>
                </a:solidFill>
                <a:latin typeface="Comic Sans MS"/>
                <a:ea typeface="DejaVu Sans"/>
              </a:rPr>
              <a:t>The prompt "&gt;" indicates that R is waiting for you to type a command</a:t>
            </a:r>
            <a:endParaRPr b="0" lang="en-US" sz="2800" spc="-1" strike="noStrike">
              <a:latin typeface="Arial"/>
            </a:endParaRPr>
          </a:p>
        </p:txBody>
      </p:sp>
      <p:sp>
        <p:nvSpPr>
          <p:cNvPr id="666" name="CustomShape 3"/>
          <p:cNvSpPr/>
          <p:nvPr/>
        </p:nvSpPr>
        <p:spPr>
          <a:xfrm>
            <a:off x="410760" y="280800"/>
            <a:ext cx="8456760" cy="60120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f81bd"/>
                </a:solidFill>
                <a:latin typeface="Calibri"/>
                <a:ea typeface="DejaVu Sans"/>
              </a:rPr>
              <a:t>Console: The Command Line</a:t>
            </a:r>
            <a:endParaRPr b="0" lang="en-US" sz="4400" spc="-1" strike="noStrike">
              <a:latin typeface="Arial"/>
            </a:endParaRPr>
          </a:p>
        </p:txBody>
      </p:sp>
      <p:pic>
        <p:nvPicPr>
          <p:cNvPr id="667" name="Image 4" descr=""/>
          <p:cNvPicPr/>
          <p:nvPr/>
        </p:nvPicPr>
        <p:blipFill>
          <a:blip r:embed="rId1"/>
          <a:srcRect l="0" t="63649" r="46329" b="0"/>
          <a:stretch/>
        </p:blipFill>
        <p:spPr>
          <a:xfrm>
            <a:off x="251280" y="1254960"/>
            <a:ext cx="8496720" cy="3575520"/>
          </a:xfrm>
          <a:prstGeom prst="rect">
            <a:avLst/>
          </a:prstGeom>
          <a:ln>
            <a:noFill/>
          </a:ln>
        </p:spPr>
      </p:pic>
      <p:sp>
        <p:nvSpPr>
          <p:cNvPr id="668" name="CustomShape 4"/>
          <p:cNvSpPr/>
          <p:nvPr/>
        </p:nvSpPr>
        <p:spPr>
          <a:xfrm>
            <a:off x="92520" y="4431600"/>
            <a:ext cx="599400" cy="467280"/>
          </a:xfrm>
          <a:prstGeom prst="ellipse">
            <a:avLst/>
          </a:prstGeom>
          <a:noFill/>
          <a:ln w="25560">
            <a:solidFill>
              <a:srgbClr val="e60003"/>
            </a:solidFill>
            <a:round/>
          </a:ln>
        </p:spPr>
        <p:style>
          <a:lnRef idx="0"/>
          <a:fillRef idx="0"/>
          <a:effectRef idx="0"/>
          <a:fontRef idx="minor"/>
        </p:style>
      </p:sp>
    </p:spTree>
  </p:cSld>
  <p:timing>
    <p:tnLst>
      <p:par>
        <p:cTn id="216" dur="indefinite" restart="never" nodeType="tmRoot">
          <p:childTnLst>
            <p:seq>
              <p:cTn id="217" dur="indefinite" nodeType="mainSeq">
                <p:childTnLst>
                  <p:par>
                    <p:cTn id="218" fill="hold">
                      <p:stCondLst>
                        <p:cond delay="indefinite"/>
                      </p:stCondLst>
                      <p:childTnLst>
                        <p:par>
                          <p:cTn id="219" fill="hold">
                            <p:stCondLst>
                              <p:cond delay="0"/>
                            </p:stCondLst>
                            <p:childTnLst>
                              <p:par>
                                <p:cTn id="220" nodeType="clickEffect" fill="hold" presetClass="entr" presetID="10">
                                  <p:stCondLst>
                                    <p:cond delay="0"/>
                                  </p:stCondLst>
                                  <p:childTnLst>
                                    <p:set>
                                      <p:cBhvr>
                                        <p:cTn id="221" dur="1" fill="hold">
                                          <p:stCondLst>
                                            <p:cond delay="0"/>
                                          </p:stCondLst>
                                        </p:cTn>
                                        <p:tgtEl>
                                          <p:spTgt spid="665"/>
                                        </p:tgtEl>
                                        <p:attrNameLst>
                                          <p:attrName>style.visibility</p:attrName>
                                        </p:attrNameLst>
                                      </p:cBhvr>
                                      <p:to>
                                        <p:strVal val="visible"/>
                                      </p:to>
                                    </p:set>
                                    <p:animEffect filter="fade" transition="in">
                                      <p:cBhvr additive="repl">
                                        <p:cTn id="222" dur="500"/>
                                        <p:tgtEl>
                                          <p:spTgt spid="66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CustomShape 1"/>
          <p:cNvSpPr/>
          <p:nvPr/>
        </p:nvSpPr>
        <p:spPr>
          <a:xfrm>
            <a:off x="393480" y="1010160"/>
            <a:ext cx="8354520" cy="5327280"/>
          </a:xfrm>
          <a:prstGeom prst="rect">
            <a:avLst/>
          </a:prstGeom>
          <a:noFill/>
          <a:ln>
            <a:noFill/>
          </a:ln>
        </p:spPr>
        <p:style>
          <a:lnRef idx="0"/>
          <a:fillRef idx="0"/>
          <a:effectRef idx="0"/>
          <a:fontRef idx="minor"/>
        </p:style>
      </p:sp>
      <p:sp>
        <p:nvSpPr>
          <p:cNvPr id="670" name="CustomShape 2"/>
          <p:cNvSpPr/>
          <p:nvPr/>
        </p:nvSpPr>
        <p:spPr>
          <a:xfrm>
            <a:off x="861120" y="2705760"/>
            <a:ext cx="6727320" cy="222048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800" spc="-1" strike="noStrike">
                <a:solidFill>
                  <a:srgbClr val="262626"/>
                </a:solidFill>
                <a:latin typeface="Calibri"/>
                <a:ea typeface="DejaVu Sans"/>
              </a:rPr>
              <a:t>After each command, hit the return key.</a:t>
            </a:r>
            <a:endParaRPr b="0" lang="en-US" sz="2800" spc="-1" strike="noStrike">
              <a:latin typeface="Arial"/>
            </a:endParaRPr>
          </a:p>
          <a:p>
            <a:pPr algn="ctr">
              <a:lnSpc>
                <a:spcPct val="100000"/>
              </a:lnSpc>
            </a:pPr>
            <a:endParaRPr b="0" lang="en-US" sz="2800" spc="-1" strike="noStrike">
              <a:latin typeface="Arial"/>
            </a:endParaRPr>
          </a:p>
          <a:p>
            <a:pPr algn="ctr">
              <a:lnSpc>
                <a:spcPct val="100000"/>
              </a:lnSpc>
            </a:pPr>
            <a:r>
              <a:rPr b="1" lang="en-US" sz="2800" spc="-1" strike="noStrike">
                <a:solidFill>
                  <a:srgbClr val="262626"/>
                </a:solidFill>
                <a:latin typeface="Calibri"/>
                <a:ea typeface="DejaVu Sans"/>
              </a:rPr>
              <a:t> </a:t>
            </a:r>
            <a:endParaRPr b="0" lang="en-US" sz="2800" spc="-1" strike="noStrike">
              <a:latin typeface="Arial"/>
            </a:endParaRPr>
          </a:p>
          <a:p>
            <a:pPr algn="ctr">
              <a:lnSpc>
                <a:spcPct val="100000"/>
              </a:lnSpc>
            </a:pPr>
            <a:r>
              <a:rPr b="1" lang="en-US" sz="2800" spc="-1" strike="noStrike">
                <a:solidFill>
                  <a:srgbClr val="262626"/>
                </a:solidFill>
                <a:latin typeface="Calibri"/>
                <a:ea typeface="DejaVu Sans"/>
              </a:rPr>
              <a:t>This causes R to execute it.</a:t>
            </a:r>
            <a:endParaRPr b="0" lang="en-US" sz="2800" spc="-1" strike="noStrike">
              <a:latin typeface="Arial"/>
            </a:endParaRPr>
          </a:p>
        </p:txBody>
      </p:sp>
      <p:grpSp>
        <p:nvGrpSpPr>
          <p:cNvPr id="671" name="Group 3"/>
          <p:cNvGrpSpPr/>
          <p:nvPr/>
        </p:nvGrpSpPr>
        <p:grpSpPr>
          <a:xfrm>
            <a:off x="3563280" y="3845520"/>
            <a:ext cx="1323360" cy="366840"/>
            <a:chOff x="3563280" y="3845520"/>
            <a:chExt cx="1323360" cy="366840"/>
          </a:xfrm>
        </p:grpSpPr>
        <p:sp>
          <p:nvSpPr>
            <p:cNvPr id="672" name="CustomShape 4"/>
            <p:cNvSpPr/>
            <p:nvPr/>
          </p:nvSpPr>
          <p:spPr>
            <a:xfrm>
              <a:off x="3563280" y="3845520"/>
              <a:ext cx="1323360" cy="366840"/>
            </a:xfrm>
            <a:prstGeom prst="rect">
              <a:avLst/>
            </a:prstGeom>
            <a:solidFill>
              <a:srgbClr val="ddd9c3"/>
            </a:solidFill>
            <a:ln>
              <a:solidFill>
                <a:srgbClr val="0070c0"/>
              </a:solidFill>
            </a:ln>
          </p:spPr>
          <p:style>
            <a:lnRef idx="0"/>
            <a:fillRef idx="0"/>
            <a:effectRef idx="0"/>
            <a:fontRef idx="minor"/>
          </p:style>
        </p:sp>
        <p:grpSp>
          <p:nvGrpSpPr>
            <p:cNvPr id="673" name="Group 5"/>
            <p:cNvGrpSpPr/>
            <p:nvPr/>
          </p:nvGrpSpPr>
          <p:grpSpPr>
            <a:xfrm>
              <a:off x="3874320" y="3917520"/>
              <a:ext cx="619200" cy="193680"/>
              <a:chOff x="3874320" y="3917520"/>
              <a:chExt cx="619200" cy="193680"/>
            </a:xfrm>
          </p:grpSpPr>
          <p:sp>
            <p:nvSpPr>
              <p:cNvPr id="674" name="Line 6"/>
              <p:cNvSpPr/>
              <p:nvPr/>
            </p:nvSpPr>
            <p:spPr>
              <a:xfrm>
                <a:off x="4474440" y="3917520"/>
                <a:ext cx="360" cy="193680"/>
              </a:xfrm>
              <a:prstGeom prst="line">
                <a:avLst/>
              </a:prstGeom>
              <a:ln w="57240">
                <a:solidFill>
                  <a:srgbClr val="595959"/>
                </a:solidFill>
                <a:round/>
              </a:ln>
            </p:spPr>
            <p:style>
              <a:lnRef idx="0"/>
              <a:fillRef idx="0"/>
              <a:effectRef idx="0"/>
              <a:fontRef idx="minor"/>
            </p:style>
          </p:sp>
          <p:sp>
            <p:nvSpPr>
              <p:cNvPr id="675" name="CustomShape 7"/>
              <p:cNvSpPr/>
              <p:nvPr/>
            </p:nvSpPr>
            <p:spPr>
              <a:xfrm flipH="1">
                <a:off x="3874320" y="4084560"/>
                <a:ext cx="619200" cy="360"/>
              </a:xfrm>
              <a:custGeom>
                <a:avLst/>
                <a:gdLst/>
                <a:ahLst/>
                <a:rect l="l" t="t" r="r" b="b"/>
                <a:pathLst>
                  <a:path w="21600" h="21600">
                    <a:moveTo>
                      <a:pt x="0" y="0"/>
                    </a:moveTo>
                    <a:lnTo>
                      <a:pt x="21600" y="21600"/>
                    </a:lnTo>
                  </a:path>
                </a:pathLst>
              </a:custGeom>
              <a:noFill/>
              <a:ln w="57240">
                <a:solidFill>
                  <a:srgbClr val="595959"/>
                </a:solidFill>
                <a:round/>
                <a:tailEnd len="med" type="triangle" w="med"/>
              </a:ln>
            </p:spPr>
            <p:style>
              <a:lnRef idx="0"/>
              <a:fillRef idx="0"/>
              <a:effectRef idx="0"/>
              <a:fontRef idx="minor"/>
            </p:style>
          </p:sp>
        </p:grpSp>
      </p:grpSp>
    </p:spTree>
  </p:cSld>
  <p:timing>
    <p:tnLst>
      <p:par>
        <p:cTn id="223" dur="indefinite" restart="never" nodeType="tmRoot">
          <p:childTnLst>
            <p:seq>
              <p:cTn id="224"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CustomShape 1"/>
          <p:cNvSpPr/>
          <p:nvPr/>
        </p:nvSpPr>
        <p:spPr>
          <a:xfrm>
            <a:off x="393480" y="1010160"/>
            <a:ext cx="8354520" cy="5558760"/>
          </a:xfrm>
          <a:prstGeom prst="rect">
            <a:avLst/>
          </a:prstGeom>
          <a:noFill/>
          <a:ln>
            <a:noFill/>
          </a:ln>
        </p:spPr>
        <p:style>
          <a:lnRef idx="0"/>
          <a:fillRef idx="0"/>
          <a:effectRef idx="0"/>
          <a:fontRef idx="minor"/>
        </p:style>
        <p:txBody>
          <a:bodyPr lIns="0" rIns="0" tIns="0" bIns="0"/>
          <a:p>
            <a:pPr>
              <a:lnSpc>
                <a:spcPct val="100000"/>
              </a:lnSpc>
              <a:spcBef>
                <a:spcPts val="400"/>
              </a:spcBef>
            </a:pPr>
            <a:r>
              <a:rPr b="1" lang="en-US" sz="2000" spc="-1" strike="noStrike">
                <a:solidFill>
                  <a:srgbClr val="262626"/>
                </a:solidFill>
                <a:latin typeface="Calibri"/>
                <a:ea typeface="DejaVu Sans"/>
              </a:rPr>
              <a:t>Type the following at the command prompt:</a:t>
            </a:r>
            <a:endParaRPr b="0" lang="en-US" sz="2000" spc="-1" strike="noStrike">
              <a:latin typeface="Arial"/>
            </a:endParaRPr>
          </a:p>
          <a:p>
            <a:pPr>
              <a:lnSpc>
                <a:spcPct val="100000"/>
              </a:lnSpc>
              <a:spcBef>
                <a:spcPts val="1199"/>
              </a:spcBef>
            </a:pPr>
            <a:r>
              <a:rPr b="0" lang="en-US" sz="2000" spc="-1" strike="noStrike">
                <a:solidFill>
                  <a:srgbClr val="262626"/>
                </a:solidFill>
                <a:latin typeface="Calibri"/>
                <a:ea typeface="DejaVu Sans"/>
              </a:rPr>
              <a:t>Simple calculations</a:t>
            </a:r>
            <a:endParaRPr b="0" lang="en-US" sz="2000" spc="-1" strike="noStrike">
              <a:latin typeface="Arial"/>
            </a:endParaRPr>
          </a:p>
          <a:p>
            <a:pPr>
              <a:lnSpc>
                <a:spcPct val="100000"/>
              </a:lnSpc>
              <a:spcBef>
                <a:spcPts val="360"/>
              </a:spcBef>
            </a:pPr>
            <a:r>
              <a:rPr b="0" lang="en-US" sz="1800" spc="-1" strike="noStrike">
                <a:solidFill>
                  <a:srgbClr val="4e81bd"/>
                </a:solidFill>
                <a:latin typeface="Lucida Console"/>
                <a:ea typeface="Cambria Math"/>
              </a:rPr>
              <a:t>&gt; 1 + 1</a:t>
            </a:r>
            <a:r>
              <a:rPr b="0" lang="en-US" sz="1800" spc="-1" strike="noStrike">
                <a:solidFill>
                  <a:srgbClr val="4e81bd"/>
                </a:solidFill>
                <a:latin typeface="Lucida Console"/>
                <a:ea typeface="Cambria Math"/>
              </a:rPr>
              <a:t>	</a:t>
            </a:r>
            <a:r>
              <a:rPr b="0" lang="en-US" sz="1800" spc="-1" strike="noStrike">
                <a:solidFill>
                  <a:srgbClr val="4e81bd"/>
                </a:solidFill>
                <a:latin typeface="Lucida Console"/>
                <a:ea typeface="Cambria Math"/>
              </a:rPr>
              <a:t>	</a:t>
            </a:r>
            <a:endParaRPr b="0" lang="en-US" sz="1800" spc="-1" strike="noStrike">
              <a:latin typeface="Arial"/>
            </a:endParaRPr>
          </a:p>
          <a:p>
            <a:pPr>
              <a:lnSpc>
                <a:spcPct val="100000"/>
              </a:lnSpc>
              <a:spcBef>
                <a:spcPts val="1199"/>
              </a:spcBef>
            </a:pPr>
            <a:r>
              <a:rPr b="0" lang="en-US" sz="2000" spc="-1" strike="noStrike">
                <a:solidFill>
                  <a:srgbClr val="262626"/>
                </a:solidFill>
                <a:latin typeface="Calibri"/>
                <a:ea typeface="Cambria Math"/>
              </a:rPr>
              <a:t>Pre-defined functions</a:t>
            </a:r>
            <a:endParaRPr b="0" lang="en-US" sz="2000" spc="-1" strike="noStrike">
              <a:latin typeface="Arial"/>
            </a:endParaRPr>
          </a:p>
          <a:p>
            <a:pPr>
              <a:lnSpc>
                <a:spcPct val="100000"/>
              </a:lnSpc>
              <a:spcBef>
                <a:spcPts val="360"/>
              </a:spcBef>
            </a:pPr>
            <a:r>
              <a:rPr b="0" lang="en-US" sz="1800" spc="-1" strike="noStrike">
                <a:solidFill>
                  <a:srgbClr val="4e81bd"/>
                </a:solidFill>
                <a:latin typeface="Lucida Console"/>
                <a:ea typeface="Cambria Math"/>
              </a:rPr>
              <a:t>&gt; abs(-11)</a:t>
            </a:r>
            <a:endParaRPr b="0" lang="en-US" sz="1800" spc="-1" strike="noStrike">
              <a:latin typeface="Arial"/>
            </a:endParaRPr>
          </a:p>
          <a:p>
            <a:pPr>
              <a:lnSpc>
                <a:spcPct val="100000"/>
              </a:lnSpc>
              <a:spcBef>
                <a:spcPts val="1199"/>
              </a:spcBef>
            </a:pPr>
            <a:r>
              <a:rPr b="0" lang="en-US" sz="2000" spc="-1" strike="noStrike">
                <a:solidFill>
                  <a:srgbClr val="262626"/>
                </a:solidFill>
                <a:latin typeface="Calibri"/>
                <a:ea typeface="Cambria Math"/>
              </a:rPr>
              <a:t>Assign a value to a variable name</a:t>
            </a:r>
            <a:endParaRPr b="0" lang="en-US" sz="2000" spc="-1" strike="noStrike">
              <a:latin typeface="Arial"/>
            </a:endParaRPr>
          </a:p>
          <a:p>
            <a:pPr>
              <a:lnSpc>
                <a:spcPct val="100000"/>
              </a:lnSpc>
              <a:spcBef>
                <a:spcPts val="360"/>
              </a:spcBef>
            </a:pPr>
            <a:r>
              <a:rPr b="0" lang="en-US" sz="1800" spc="-1" strike="noStrike">
                <a:solidFill>
                  <a:srgbClr val="4e81bd"/>
                </a:solidFill>
                <a:latin typeface="Lucida Console"/>
                <a:ea typeface="Droid Sans Mono Slashed"/>
              </a:rPr>
              <a:t>&gt; x &lt;- 128.5</a:t>
            </a:r>
            <a:endParaRPr b="0" lang="en-US" sz="1800" spc="-1" strike="noStrike">
              <a:latin typeface="Arial"/>
            </a:endParaRPr>
          </a:p>
          <a:p>
            <a:pPr>
              <a:lnSpc>
                <a:spcPct val="100000"/>
              </a:lnSpc>
              <a:spcBef>
                <a:spcPts val="1199"/>
              </a:spcBef>
            </a:pPr>
            <a:r>
              <a:rPr b="0" lang="en-US" sz="2000" spc="-1" strike="noStrike">
                <a:solidFill>
                  <a:srgbClr val="262626"/>
                </a:solidFill>
                <a:latin typeface="Calibri"/>
                <a:ea typeface="Droid Sans Mono Slashed"/>
              </a:rPr>
              <a:t>Display content of variables</a:t>
            </a:r>
            <a:endParaRPr b="0" lang="en-US" sz="2000" spc="-1" strike="noStrike">
              <a:latin typeface="Arial"/>
            </a:endParaRPr>
          </a:p>
          <a:p>
            <a:pPr>
              <a:lnSpc>
                <a:spcPct val="100000"/>
              </a:lnSpc>
              <a:spcBef>
                <a:spcPts val="400"/>
              </a:spcBef>
            </a:pPr>
            <a:r>
              <a:rPr b="0" lang="en-US" sz="2000" spc="-1" strike="noStrike">
                <a:solidFill>
                  <a:srgbClr val="4e81bd"/>
                </a:solidFill>
                <a:latin typeface="Lucida Console"/>
                <a:ea typeface="Droid Sans Mono Slashed"/>
              </a:rPr>
              <a:t>&gt; x</a:t>
            </a:r>
            <a:endParaRPr b="0" lang="en-US" sz="2000" spc="-1" strike="noStrike">
              <a:latin typeface="Arial"/>
            </a:endParaRPr>
          </a:p>
          <a:p>
            <a:pPr>
              <a:lnSpc>
                <a:spcPct val="100000"/>
              </a:lnSpc>
              <a:spcBef>
                <a:spcPts val="479"/>
              </a:spcBef>
            </a:pPr>
            <a:endParaRPr b="0" lang="en-US" sz="2000" spc="-1" strike="noStrike">
              <a:latin typeface="Arial"/>
            </a:endParaRPr>
          </a:p>
        </p:txBody>
      </p:sp>
      <p:sp>
        <p:nvSpPr>
          <p:cNvPr id="677" name="CustomShape 2"/>
          <p:cNvSpPr/>
          <p:nvPr/>
        </p:nvSpPr>
        <p:spPr>
          <a:xfrm>
            <a:off x="258480" y="344520"/>
            <a:ext cx="792684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Try it out...</a:t>
            </a:r>
            <a:endParaRPr b="0" lang="en-US" sz="2800" spc="-1" strike="noStrike">
              <a:latin typeface="Arial"/>
            </a:endParaRPr>
          </a:p>
        </p:txBody>
      </p:sp>
      <p:sp>
        <p:nvSpPr>
          <p:cNvPr id="678" name="CustomShape 3"/>
          <p:cNvSpPr/>
          <p:nvPr/>
        </p:nvSpPr>
        <p:spPr>
          <a:xfrm>
            <a:off x="6169320" y="2575440"/>
            <a:ext cx="2265120" cy="1459080"/>
          </a:xfrm>
          <a:prstGeom prst="rect">
            <a:avLst/>
          </a:prstGeom>
          <a:solidFill>
            <a:srgbClr val="ffffff"/>
          </a:solidFill>
          <a:ln w="25560">
            <a:solidFill>
              <a:srgbClr val="4f81bd"/>
            </a:solidFill>
            <a:round/>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Calibri"/>
                <a:ea typeface="DejaVu Sans"/>
              </a:rPr>
              <a:t>After each command, hit the return key.</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grpSp>
        <p:nvGrpSpPr>
          <p:cNvPr id="679" name="Group 4"/>
          <p:cNvGrpSpPr/>
          <p:nvPr/>
        </p:nvGrpSpPr>
        <p:grpSpPr>
          <a:xfrm>
            <a:off x="6944760" y="3593880"/>
            <a:ext cx="713880" cy="243360"/>
            <a:chOff x="6944760" y="3593880"/>
            <a:chExt cx="713880" cy="243360"/>
          </a:xfrm>
        </p:grpSpPr>
        <p:sp>
          <p:nvSpPr>
            <p:cNvPr id="680" name="CustomShape 5"/>
            <p:cNvSpPr/>
            <p:nvPr/>
          </p:nvSpPr>
          <p:spPr>
            <a:xfrm>
              <a:off x="6944760" y="3593880"/>
              <a:ext cx="713880" cy="243360"/>
            </a:xfrm>
            <a:prstGeom prst="rect">
              <a:avLst/>
            </a:prstGeom>
            <a:solidFill>
              <a:srgbClr val="ddd9c3"/>
            </a:solidFill>
            <a:ln>
              <a:solidFill>
                <a:srgbClr val="0070c0"/>
              </a:solidFill>
            </a:ln>
          </p:spPr>
          <p:style>
            <a:lnRef idx="0"/>
            <a:fillRef idx="0"/>
            <a:effectRef idx="0"/>
            <a:fontRef idx="minor"/>
          </p:style>
        </p:sp>
        <p:grpSp>
          <p:nvGrpSpPr>
            <p:cNvPr id="681" name="Group 6"/>
            <p:cNvGrpSpPr/>
            <p:nvPr/>
          </p:nvGrpSpPr>
          <p:grpSpPr>
            <a:xfrm>
              <a:off x="7111800" y="3641760"/>
              <a:ext cx="333360" cy="129240"/>
              <a:chOff x="7111800" y="3641760"/>
              <a:chExt cx="333360" cy="129240"/>
            </a:xfrm>
          </p:grpSpPr>
          <p:sp>
            <p:nvSpPr>
              <p:cNvPr id="682" name="Line 7"/>
              <p:cNvSpPr/>
              <p:nvPr/>
            </p:nvSpPr>
            <p:spPr>
              <a:xfrm>
                <a:off x="7436880" y="3641760"/>
                <a:ext cx="360" cy="129240"/>
              </a:xfrm>
              <a:prstGeom prst="line">
                <a:avLst/>
              </a:prstGeom>
              <a:ln w="57240">
                <a:solidFill>
                  <a:srgbClr val="595959"/>
                </a:solidFill>
                <a:round/>
              </a:ln>
            </p:spPr>
            <p:style>
              <a:lnRef idx="0"/>
              <a:fillRef idx="0"/>
              <a:effectRef idx="0"/>
              <a:fontRef idx="minor"/>
            </p:style>
          </p:sp>
          <p:sp>
            <p:nvSpPr>
              <p:cNvPr id="683" name="CustomShape 8"/>
              <p:cNvSpPr/>
              <p:nvPr/>
            </p:nvSpPr>
            <p:spPr>
              <a:xfrm flipH="1">
                <a:off x="7111800" y="3753000"/>
                <a:ext cx="333360" cy="360"/>
              </a:xfrm>
              <a:custGeom>
                <a:avLst/>
                <a:gdLst/>
                <a:ahLst/>
                <a:rect l="l" t="t" r="r" b="b"/>
                <a:pathLst>
                  <a:path w="21600" h="21600">
                    <a:moveTo>
                      <a:pt x="0" y="0"/>
                    </a:moveTo>
                    <a:lnTo>
                      <a:pt x="21600" y="21600"/>
                    </a:lnTo>
                  </a:path>
                </a:pathLst>
              </a:custGeom>
              <a:noFill/>
              <a:ln w="57240">
                <a:solidFill>
                  <a:srgbClr val="595959"/>
                </a:solidFill>
                <a:round/>
                <a:tailEnd len="med" type="triangle" w="med"/>
              </a:ln>
            </p:spPr>
            <p:style>
              <a:lnRef idx="0"/>
              <a:fillRef idx="0"/>
              <a:effectRef idx="0"/>
              <a:fontRef idx="minor"/>
            </p:style>
          </p:sp>
        </p:grpSp>
      </p:grpSp>
    </p:spTree>
  </p:cSld>
  <p:timing>
    <p:tnLst>
      <p:par>
        <p:cTn id="225" dur="indefinite" restart="never" nodeType="tmRoot">
          <p:childTnLst>
            <p:seq>
              <p:cTn id="226"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CustomShape 1"/>
          <p:cNvSpPr/>
          <p:nvPr/>
        </p:nvSpPr>
        <p:spPr>
          <a:xfrm>
            <a:off x="406080" y="844920"/>
            <a:ext cx="8477280" cy="5643720"/>
          </a:xfrm>
          <a:prstGeom prst="rect">
            <a:avLst/>
          </a:prstGeom>
          <a:noFill/>
          <a:ln>
            <a:noFill/>
          </a:ln>
        </p:spPr>
        <p:style>
          <a:lnRef idx="0"/>
          <a:fillRef idx="0"/>
          <a:effectRef idx="0"/>
          <a:fontRef idx="minor"/>
        </p:style>
        <p:txBody>
          <a:bodyPr lIns="0" rIns="0" tIns="0" bIns="0"/>
          <a:p>
            <a:pPr>
              <a:lnSpc>
                <a:spcPct val="100000"/>
              </a:lnSpc>
            </a:pPr>
            <a:endParaRPr b="0" lang="en-US" sz="1800" spc="-1" strike="noStrike">
              <a:latin typeface="Arial"/>
            </a:endParaRPr>
          </a:p>
          <a:p>
            <a:pPr>
              <a:lnSpc>
                <a:spcPct val="100000"/>
              </a:lnSpc>
            </a:pPr>
            <a:r>
              <a:rPr b="0" lang="en-US" sz="2800" spc="-1" strike="noStrike">
                <a:solidFill>
                  <a:srgbClr val="262626"/>
                </a:solidFill>
                <a:latin typeface="Calibri"/>
                <a:ea typeface="DejaVu Sans"/>
              </a:rPr>
              <a:t>Schedule: </a:t>
            </a:r>
            <a:endParaRPr b="0" lang="en-US" sz="2800" spc="-1" strike="noStrike">
              <a:latin typeface="Arial"/>
            </a:endParaRPr>
          </a:p>
          <a:p>
            <a:pPr>
              <a:lnSpc>
                <a:spcPct val="100000"/>
              </a:lnSpc>
            </a:pPr>
            <a:r>
              <a:rPr b="0" lang="en-US" sz="2200" spc="-1" strike="noStrike">
                <a:solidFill>
                  <a:srgbClr val="262626"/>
                </a:solidFill>
                <a:latin typeface="Calibri"/>
                <a:ea typeface="DejaVu Sans"/>
              </a:rPr>
              <a:t>	</a:t>
            </a:r>
            <a:r>
              <a:rPr b="0" lang="en-US" sz="2200" spc="-1" strike="noStrike">
                <a:solidFill>
                  <a:srgbClr val="262626"/>
                </a:solidFill>
                <a:latin typeface="Calibri"/>
                <a:ea typeface="DejaVu Sans"/>
              </a:rPr>
              <a:t>09:00 – 17:00</a:t>
            </a:r>
            <a:endParaRPr b="0" lang="en-US" sz="2200" spc="-1" strike="noStrike">
              <a:latin typeface="Arial"/>
            </a:endParaRPr>
          </a:p>
          <a:p>
            <a:pPr>
              <a:lnSpc>
                <a:spcPct val="100000"/>
              </a:lnSpc>
              <a:spcBef>
                <a:spcPts val="561"/>
              </a:spcBef>
            </a:pPr>
            <a:r>
              <a:rPr b="1" lang="en-US" sz="2200" spc="-1" strike="noStrike">
                <a:solidFill>
                  <a:srgbClr val="262626"/>
                </a:solidFill>
                <a:latin typeface="Calibri"/>
                <a:ea typeface="DejaVu Sans"/>
              </a:rPr>
              <a:t>	</a:t>
            </a:r>
            <a:r>
              <a:rPr b="1" lang="en-US" sz="2200" spc="-1" strike="noStrike">
                <a:solidFill>
                  <a:srgbClr val="262626"/>
                </a:solidFill>
                <a:latin typeface="Calibri"/>
                <a:ea typeface="DejaVu Sans"/>
              </a:rPr>
              <a:t>coffee-breaks : </a:t>
            </a:r>
            <a:r>
              <a:rPr b="0" lang="en-US" sz="2200" spc="-1" strike="noStrike">
                <a:solidFill>
                  <a:srgbClr val="262626"/>
                </a:solidFill>
                <a:latin typeface="Calibri"/>
                <a:ea typeface="DejaVu Sans"/>
              </a:rPr>
              <a:t>~10:15 &amp;  </a:t>
            </a:r>
            <a:r>
              <a:rPr b="0" lang="en-US" sz="2200" spc="-1" strike="noStrike">
                <a:solidFill>
                  <a:srgbClr val="262626"/>
                </a:solidFill>
                <a:latin typeface="Calibri"/>
                <a:ea typeface="DejaVu Sans"/>
              </a:rPr>
              <a:t>~15:15</a:t>
            </a:r>
            <a:endParaRPr b="0" lang="en-US" sz="2200" spc="-1" strike="noStrike">
              <a:latin typeface="Arial"/>
            </a:endParaRPr>
          </a:p>
          <a:p>
            <a:pPr>
              <a:lnSpc>
                <a:spcPct val="100000"/>
              </a:lnSpc>
              <a:spcBef>
                <a:spcPts val="561"/>
              </a:spcBef>
            </a:pPr>
            <a:r>
              <a:rPr b="1" lang="en-US" sz="2200" spc="-1" strike="noStrike">
                <a:solidFill>
                  <a:srgbClr val="262626"/>
                </a:solidFill>
                <a:latin typeface="Calibri"/>
                <a:ea typeface="DejaVu Sans"/>
              </a:rPr>
              <a:t>	</a:t>
            </a:r>
            <a:r>
              <a:rPr b="1" lang="en-US" sz="2200" spc="-1" strike="noStrike">
                <a:solidFill>
                  <a:srgbClr val="262626"/>
                </a:solidFill>
                <a:latin typeface="Calibri"/>
                <a:ea typeface="DejaVu Sans"/>
              </a:rPr>
              <a:t>lunch break :</a:t>
            </a:r>
            <a:r>
              <a:rPr b="0" lang="en-US" sz="2200" spc="-1" strike="noStrike">
                <a:solidFill>
                  <a:srgbClr val="262626"/>
                </a:solidFill>
                <a:latin typeface="Calibri"/>
                <a:ea typeface="DejaVu Sans"/>
              </a:rPr>
              <a:t> 12:00 – 13:00</a:t>
            </a:r>
            <a:endParaRPr b="0" lang="en-US" sz="2200" spc="-1" strike="noStrike">
              <a:latin typeface="Arial"/>
            </a:endParaRPr>
          </a:p>
          <a:p>
            <a:pPr>
              <a:lnSpc>
                <a:spcPct val="100000"/>
              </a:lnSpc>
              <a:spcBef>
                <a:spcPts val="561"/>
              </a:spcBef>
            </a:pPr>
            <a:endParaRPr b="0" lang="en-US" sz="2200" spc="-1" strike="noStrike">
              <a:latin typeface="Arial"/>
            </a:endParaRPr>
          </a:p>
          <a:p>
            <a:pPr>
              <a:lnSpc>
                <a:spcPct val="100000"/>
              </a:lnSpc>
              <a:spcBef>
                <a:spcPts val="561"/>
              </a:spcBef>
            </a:pPr>
            <a:endParaRPr b="0" lang="en-US" sz="2200" spc="-1" strike="noStrike">
              <a:latin typeface="Arial"/>
            </a:endParaRPr>
          </a:p>
          <a:p>
            <a:pPr>
              <a:lnSpc>
                <a:spcPct val="100000"/>
              </a:lnSpc>
              <a:spcBef>
                <a:spcPts val="561"/>
              </a:spcBef>
            </a:pPr>
            <a:r>
              <a:rPr b="0" lang="en-US" sz="2400" spc="-1" strike="noStrike">
                <a:solidFill>
                  <a:srgbClr val="262626"/>
                </a:solidFill>
                <a:latin typeface="Calibri"/>
                <a:ea typeface="DejaVu Sans"/>
              </a:rPr>
              <a:t>Course Material (Slides, Data Sets, Exercises) available  </a:t>
            </a:r>
            <a:r>
              <a:rPr b="0" lang="en-US" sz="2400" spc="-1" strike="noStrike">
                <a:solidFill>
                  <a:srgbClr val="262626"/>
                </a:solidFill>
                <a:latin typeface="Calibri"/>
                <a:ea typeface="DejaVu Sans"/>
              </a:rPr>
              <a:t>on github.</a:t>
            </a:r>
            <a:endParaRPr b="0" lang="en-US" sz="2400" spc="-1" strike="noStrike">
              <a:latin typeface="Arial"/>
            </a:endParaRPr>
          </a:p>
          <a:p>
            <a:pPr>
              <a:lnSpc>
                <a:spcPct val="100000"/>
              </a:lnSpc>
              <a:spcBef>
                <a:spcPts val="561"/>
              </a:spcBef>
            </a:pPr>
            <a:br/>
            <a:r>
              <a:rPr b="0" lang="en-US" sz="2400" spc="-1" strike="noStrike">
                <a:solidFill>
                  <a:srgbClr val="262626"/>
                </a:solidFill>
                <a:latin typeface="Calibri"/>
                <a:ea typeface="DejaVu Sans"/>
              </a:rPr>
              <a:t> </a:t>
            </a:r>
            <a:endParaRPr b="0" lang="en-US" sz="2400" spc="-1" strike="noStrike">
              <a:latin typeface="Arial"/>
            </a:endParaRPr>
          </a:p>
          <a:p>
            <a:pPr marL="3960">
              <a:lnSpc>
                <a:spcPct val="100000"/>
              </a:lnSpc>
              <a:spcBef>
                <a:spcPts val="561"/>
              </a:spcBef>
            </a:pPr>
            <a:r>
              <a:rPr b="0" lang="en-US" sz="2800" spc="-1" strike="noStrike">
                <a:solidFill>
                  <a:srgbClr val="262626"/>
                </a:solidFill>
                <a:latin typeface="Calibri"/>
                <a:ea typeface="DejaVu Sans"/>
              </a:rPr>
              <a:t>Optional exam, 0.5 ECTS value</a:t>
            </a:r>
            <a:endParaRPr b="0" lang="en-US" sz="2800" spc="-1" strike="noStrike">
              <a:latin typeface="Arial"/>
            </a:endParaRPr>
          </a:p>
        </p:txBody>
      </p:sp>
      <p:sp>
        <p:nvSpPr>
          <p:cNvPr id="566" name="CustomShape 2"/>
          <p:cNvSpPr/>
          <p:nvPr/>
        </p:nvSpPr>
        <p:spPr>
          <a:xfrm>
            <a:off x="258480" y="122760"/>
            <a:ext cx="7936560" cy="60300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f81bd"/>
                </a:solidFill>
                <a:latin typeface="Calibri"/>
                <a:ea typeface="DejaVu Sans"/>
              </a:rPr>
              <a:t>General info</a:t>
            </a:r>
            <a:endParaRPr b="0" lang="en-US" sz="4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CustomShape 1"/>
          <p:cNvSpPr/>
          <p:nvPr/>
        </p:nvSpPr>
        <p:spPr>
          <a:xfrm>
            <a:off x="393480" y="866160"/>
            <a:ext cx="8354520" cy="5608440"/>
          </a:xfrm>
          <a:prstGeom prst="rect">
            <a:avLst/>
          </a:prstGeom>
          <a:noFill/>
          <a:ln>
            <a:noFill/>
          </a:ln>
        </p:spPr>
        <p:style>
          <a:lnRef idx="0"/>
          <a:fillRef idx="0"/>
          <a:effectRef idx="0"/>
          <a:fontRef idx="minor"/>
        </p:style>
        <p:txBody>
          <a:bodyPr lIns="0" rIns="0" tIns="0" bIns="0"/>
          <a:p>
            <a:pPr marL="266760" indent="-264240">
              <a:lnSpc>
                <a:spcPct val="100000"/>
              </a:lnSpc>
              <a:spcBef>
                <a:spcPts val="400"/>
              </a:spcBef>
              <a:buClr>
                <a:srgbClr val="262626"/>
              </a:buClr>
              <a:buFont typeface="Arial"/>
              <a:buChar char="•"/>
            </a:pPr>
            <a:r>
              <a:rPr b="1" lang="en-US" sz="2000" spc="-1" strike="noStrike">
                <a:solidFill>
                  <a:srgbClr val="262626"/>
                </a:solidFill>
                <a:latin typeface="Calibri"/>
                <a:ea typeface="DejaVu Sans"/>
              </a:rPr>
              <a:t>Variable</a:t>
            </a:r>
            <a:r>
              <a:rPr b="0" lang="en-US" sz="2000" spc="-1" strike="noStrike">
                <a:solidFill>
                  <a:srgbClr val="262626"/>
                </a:solidFill>
                <a:latin typeface="Calibri"/>
                <a:ea typeface="DejaVu Sans"/>
              </a:rPr>
              <a:t>: </a:t>
            </a:r>
            <a:r>
              <a:rPr b="0" lang="en-US" sz="2000" spc="-1" strike="noStrike">
                <a:solidFill>
                  <a:srgbClr val="4f81bd"/>
                </a:solidFill>
                <a:latin typeface="Calibri"/>
                <a:ea typeface="DejaVu Sans"/>
              </a:rPr>
              <a:t>A storage space in memory </a:t>
            </a:r>
            <a:r>
              <a:rPr b="0" lang="en-US" sz="2000" spc="-1" strike="noStrike">
                <a:solidFill>
                  <a:srgbClr val="000000"/>
                </a:solidFill>
                <a:latin typeface="Calibri"/>
                <a:ea typeface="DejaVu Sans"/>
              </a:rPr>
              <a:t>that has a </a:t>
            </a:r>
            <a:r>
              <a:rPr b="0" lang="en-US" sz="2000" spc="-1" strike="noStrike">
                <a:solidFill>
                  <a:srgbClr val="4f81bd"/>
                </a:solidFill>
                <a:latin typeface="Calibri"/>
                <a:ea typeface="DejaVu Sans"/>
              </a:rPr>
              <a:t>name </a:t>
            </a:r>
            <a:r>
              <a:rPr b="0" lang="en-US" sz="2000" spc="-1" strike="noStrike">
                <a:solidFill>
                  <a:srgbClr val="000000"/>
                </a:solidFill>
                <a:latin typeface="Calibri"/>
                <a:ea typeface="DejaVu Sans"/>
              </a:rPr>
              <a:t>and can hold data.</a:t>
            </a:r>
            <a:endParaRPr b="0" lang="en-US" sz="2000" spc="-1" strike="noStrike">
              <a:latin typeface="Arial"/>
            </a:endParaRPr>
          </a:p>
          <a:p>
            <a:pPr marL="266760">
              <a:lnSpc>
                <a:spcPct val="100000"/>
              </a:lnSpc>
              <a:spcBef>
                <a:spcPts val="400"/>
              </a:spcBef>
            </a:pPr>
            <a:r>
              <a:rPr b="0" lang="en-US" sz="2000" spc="-1" strike="noStrike">
                <a:solidFill>
                  <a:srgbClr val="4f81bd"/>
                </a:solidFill>
                <a:latin typeface="Calibri"/>
                <a:ea typeface="DejaVu Sans"/>
              </a:rPr>
              <a:t>     </a:t>
            </a:r>
            <a:r>
              <a:rPr b="0" lang="en-US" sz="1800" spc="-1" strike="noStrike">
                <a:solidFill>
                  <a:srgbClr val="4f81bd"/>
                </a:solidFill>
                <a:latin typeface="Lucida Console"/>
                <a:ea typeface="DejaVu Sans"/>
              </a:rPr>
              <a:t>x &lt;- 12.5 </a:t>
            </a:r>
            <a:r>
              <a:rPr b="0" lang="en-US" sz="1800" spc="-1" strike="noStrike">
                <a:solidFill>
                  <a:srgbClr val="262626"/>
                </a:solidFill>
                <a:latin typeface="Calibri"/>
                <a:ea typeface="DejaVu Sans"/>
              </a:rPr>
              <a:t># x is a variable. We use &lt;- to </a:t>
            </a:r>
            <a:r>
              <a:rPr b="0" lang="en-US" sz="1800" spc="-1" strike="noStrike">
                <a:solidFill>
                  <a:srgbClr val="4e81bd"/>
                </a:solidFill>
                <a:latin typeface="Calibri"/>
                <a:ea typeface="DejaVu Sans"/>
              </a:rPr>
              <a:t>assign a value </a:t>
            </a:r>
            <a:r>
              <a:rPr b="0" lang="en-US" sz="1800" spc="-1" strike="noStrike">
                <a:solidFill>
                  <a:srgbClr val="262626"/>
                </a:solidFill>
                <a:latin typeface="Calibri"/>
                <a:ea typeface="DejaVu Sans"/>
              </a:rPr>
              <a:t>to it. </a:t>
            </a:r>
            <a:endParaRPr b="0" lang="en-US" sz="1800" spc="-1" strike="noStrike">
              <a:latin typeface="Arial"/>
            </a:endParaRPr>
          </a:p>
          <a:p>
            <a:pPr marL="26676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	</a:t>
            </a:r>
            <a:endParaRPr b="0" lang="en-US" sz="2000" spc="-1" strike="noStrike">
              <a:latin typeface="Arial"/>
            </a:endParaRPr>
          </a:p>
          <a:p>
            <a:pPr marL="266760" indent="-26424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 </a:t>
            </a:r>
            <a:r>
              <a:rPr b="1" lang="en-US" sz="2000" spc="-1" strike="noStrike">
                <a:solidFill>
                  <a:srgbClr val="262626"/>
                </a:solidFill>
                <a:latin typeface="Calibri"/>
                <a:ea typeface="DejaVu Sans"/>
              </a:rPr>
              <a:t>Function</a:t>
            </a:r>
            <a:r>
              <a:rPr b="0" lang="en-US" sz="2000" spc="-1" strike="noStrike">
                <a:solidFill>
                  <a:srgbClr val="262626"/>
                </a:solidFill>
                <a:latin typeface="Calibri"/>
                <a:ea typeface="DejaVu Sans"/>
              </a:rPr>
              <a:t>: </a:t>
            </a:r>
            <a:r>
              <a:rPr b="0" lang="en-US" sz="2000" spc="-1" strike="noStrike">
                <a:solidFill>
                  <a:srgbClr val="4f81bd"/>
                </a:solidFill>
                <a:latin typeface="Calibri"/>
                <a:ea typeface="DejaVu Sans"/>
              </a:rPr>
              <a:t>pre-written </a:t>
            </a:r>
            <a:r>
              <a:rPr b="0" lang="en-US" sz="2000" spc="-1" strike="noStrike">
                <a:solidFill>
                  <a:srgbClr val="262626"/>
                </a:solidFill>
                <a:latin typeface="Calibri"/>
                <a:ea typeface="DejaVu Sans"/>
              </a:rPr>
              <a:t>code that performs a specific task and can be executed by "calling" the function.</a:t>
            </a:r>
            <a:endParaRPr b="0" lang="en-US" sz="2000" spc="-1" strike="noStrike">
              <a:latin typeface="Arial"/>
            </a:endParaRPr>
          </a:p>
          <a:p>
            <a:pPr marL="266760">
              <a:lnSpc>
                <a:spcPct val="100000"/>
              </a:lnSpc>
              <a:spcBef>
                <a:spcPts val="360"/>
              </a:spcBef>
            </a:pPr>
            <a:r>
              <a:rPr b="0" lang="en-US" sz="1600" spc="-1" strike="noStrike">
                <a:solidFill>
                  <a:srgbClr val="262626"/>
                </a:solidFill>
                <a:latin typeface="Calibri"/>
                <a:ea typeface="DejaVu Sans"/>
              </a:rPr>
              <a:t>Write the function's name, followed by parentheses. Inside the parenthesis, pass variables or literal values to the function code (function arguments).</a:t>
            </a:r>
            <a:endParaRPr b="0" lang="en-US" sz="1600" spc="-1" strike="noStrike">
              <a:latin typeface="Arial"/>
            </a:endParaRPr>
          </a:p>
          <a:p>
            <a:pPr marL="266760">
              <a:lnSpc>
                <a:spcPct val="100000"/>
              </a:lnSpc>
              <a:spcBef>
                <a:spcPts val="360"/>
              </a:spcBef>
            </a:pPr>
            <a:r>
              <a:rPr b="0" lang="en-US" sz="1800" spc="-1" strike="noStrike">
                <a:solidFill>
                  <a:srgbClr val="4f81bd"/>
                </a:solidFill>
                <a:latin typeface="Calibri"/>
                <a:ea typeface="DejaVu Sans"/>
              </a:rPr>
              <a:t>  </a:t>
            </a:r>
            <a:r>
              <a:rPr b="0" lang="en-US" sz="1800" spc="-1" strike="noStrike">
                <a:solidFill>
                  <a:srgbClr val="4f81bd"/>
                </a:solidFill>
                <a:latin typeface="Calibri"/>
                <a:ea typeface="DejaVu Sans"/>
              </a:rPr>
              <a:t>	</a:t>
            </a:r>
            <a:r>
              <a:rPr b="0" lang="en-US" sz="1800" spc="-1" strike="noStrike">
                <a:solidFill>
                  <a:srgbClr val="4f81bd"/>
                </a:solidFill>
                <a:latin typeface="Lucida Console"/>
                <a:ea typeface="DejaVu Sans"/>
              </a:rPr>
              <a:t>abs(x)</a:t>
            </a:r>
            <a:r>
              <a:rPr b="0" lang="en-US" sz="1800" spc="-1" strike="noStrike">
                <a:solidFill>
                  <a:srgbClr val="262626"/>
                </a:solidFill>
                <a:latin typeface="Consolas"/>
                <a:ea typeface="DejaVu Sans"/>
              </a:rPr>
              <a:t>: </a:t>
            </a:r>
            <a:r>
              <a:rPr b="0" lang="en-US" sz="1800" spc="-1" strike="noStrike">
                <a:solidFill>
                  <a:srgbClr val="262626"/>
                </a:solidFill>
                <a:latin typeface="Calibri"/>
                <a:ea typeface="DejaVu Sans"/>
              </a:rPr>
              <a:t>the absolute value of x</a:t>
            </a:r>
            <a:endParaRPr b="0" lang="en-US" sz="1800" spc="-1" strike="noStrike">
              <a:latin typeface="Arial"/>
            </a:endParaRPr>
          </a:p>
          <a:p>
            <a:pPr marL="266760">
              <a:lnSpc>
                <a:spcPct val="100000"/>
              </a:lnSpc>
              <a:spcBef>
                <a:spcPts val="360"/>
              </a:spcBef>
            </a:pPr>
            <a:r>
              <a:rPr b="0" lang="en-US" sz="1800" spc="-1" strike="noStrike">
                <a:solidFill>
                  <a:srgbClr val="4f81bd"/>
                </a:solidFill>
                <a:latin typeface="Calibri"/>
                <a:ea typeface="DejaVu Sans"/>
              </a:rPr>
              <a:t>	</a:t>
            </a:r>
            <a:r>
              <a:rPr b="0" lang="en-US" sz="1800" spc="-1" strike="noStrike">
                <a:solidFill>
                  <a:srgbClr val="4f81bd"/>
                </a:solidFill>
                <a:latin typeface="Consolas"/>
                <a:ea typeface="DejaVu Sans"/>
              </a:rPr>
              <a:t>log2(x)</a:t>
            </a:r>
            <a:r>
              <a:rPr b="0" lang="en-US" sz="1800" spc="-1" strike="noStrike">
                <a:solidFill>
                  <a:srgbClr val="000000"/>
                </a:solidFill>
                <a:latin typeface="Consolas"/>
                <a:ea typeface="DejaVu Sans"/>
              </a:rPr>
              <a:t>:</a:t>
            </a:r>
            <a:r>
              <a:rPr b="0" lang="en-US" sz="1800" spc="-1" strike="noStrike">
                <a:solidFill>
                  <a:srgbClr val="4f81bd"/>
                </a:solidFill>
                <a:latin typeface="Consolas"/>
                <a:ea typeface="DejaVu Sans"/>
              </a:rPr>
              <a:t> </a:t>
            </a:r>
            <a:r>
              <a:rPr b="0" lang="en-US" sz="1800" spc="-1" strike="noStrike">
                <a:solidFill>
                  <a:srgbClr val="262626"/>
                </a:solidFill>
                <a:latin typeface="Calibri"/>
                <a:ea typeface="DejaVu Sans"/>
              </a:rPr>
              <a:t>the base 2-logarithm of x</a:t>
            </a:r>
            <a:endParaRPr b="0" lang="en-US" sz="1800" spc="-1" strike="noStrike">
              <a:latin typeface="Arial"/>
            </a:endParaRPr>
          </a:p>
          <a:p>
            <a:pPr marL="266760">
              <a:lnSpc>
                <a:spcPct val="100000"/>
              </a:lnSpc>
              <a:spcBef>
                <a:spcPts val="360"/>
              </a:spcBef>
            </a:pPr>
            <a:r>
              <a:rPr b="0" lang="en-US" sz="1800" spc="-1" strike="noStrike">
                <a:solidFill>
                  <a:srgbClr val="4e81bd"/>
                </a:solidFill>
                <a:latin typeface="Calibri"/>
                <a:ea typeface="DejaVu Sans"/>
              </a:rPr>
              <a:t>	</a:t>
            </a:r>
            <a:r>
              <a:rPr b="0" lang="en-US" sz="1800" spc="-1" strike="noStrike">
                <a:solidFill>
                  <a:srgbClr val="4e81bd"/>
                </a:solidFill>
                <a:latin typeface="Calibri"/>
                <a:ea typeface="DejaVu Sans"/>
              </a:rPr>
              <a:t>q():</a:t>
            </a:r>
            <a:r>
              <a:rPr b="0" lang="en-US" sz="1800" spc="-1" strike="noStrike">
                <a:solidFill>
                  <a:srgbClr val="4e81bd"/>
                </a:solidFill>
                <a:latin typeface="Calibri"/>
                <a:ea typeface="DejaVu Sans"/>
              </a:rPr>
              <a:t>	</a:t>
            </a:r>
            <a:r>
              <a:rPr b="0" lang="en-US" sz="1800" spc="-1" strike="noStrike">
                <a:solidFill>
                  <a:srgbClr val="4e81bd"/>
                </a:solidFill>
                <a:latin typeface="Calibri"/>
                <a:ea typeface="DejaVu Sans"/>
              </a:rPr>
              <a:t>    </a:t>
            </a:r>
            <a:r>
              <a:rPr b="0" lang="en-US" sz="1800" spc="-1" strike="noStrike">
                <a:solidFill>
                  <a:srgbClr val="262626"/>
                </a:solidFill>
                <a:latin typeface="Calibri"/>
                <a:ea typeface="DejaVu Sans"/>
              </a:rPr>
              <a:t>to quit R</a:t>
            </a:r>
            <a:endParaRPr b="0" lang="en-US" sz="1800" spc="-1" strike="noStrike">
              <a:latin typeface="Arial"/>
            </a:endParaRPr>
          </a:p>
          <a:p>
            <a:pPr marL="266760">
              <a:lnSpc>
                <a:spcPct val="100000"/>
              </a:lnSpc>
              <a:spcBef>
                <a:spcPts val="400"/>
              </a:spcBef>
            </a:pPr>
            <a:endParaRPr b="0" lang="en-US" sz="1800" spc="-1" strike="noStrike">
              <a:latin typeface="Arial"/>
            </a:endParaRPr>
          </a:p>
          <a:p>
            <a:pPr marL="343080" indent="-340560">
              <a:lnSpc>
                <a:spcPct val="100000"/>
              </a:lnSpc>
              <a:spcBef>
                <a:spcPts val="400"/>
              </a:spcBef>
              <a:buClr>
                <a:srgbClr val="262626"/>
              </a:buClr>
              <a:buFont typeface="Arial"/>
              <a:buChar char="•"/>
            </a:pPr>
            <a:r>
              <a:rPr b="1" lang="en-US" sz="2000" spc="-1" strike="noStrike">
                <a:solidFill>
                  <a:srgbClr val="262626"/>
                </a:solidFill>
                <a:latin typeface="Calibri"/>
                <a:ea typeface="DejaVu Sans"/>
              </a:rPr>
              <a:t>Operator: </a:t>
            </a:r>
            <a:r>
              <a:rPr b="0" lang="en-US" sz="2000" spc="-1" strike="noStrike">
                <a:solidFill>
                  <a:srgbClr val="262626"/>
                </a:solidFill>
                <a:latin typeface="Calibri"/>
                <a:ea typeface="DejaVu Sans"/>
              </a:rPr>
              <a:t>a special function for arithmetic, logical or other operations. eg</a:t>
            </a:r>
            <a:r>
              <a:rPr b="0" lang="en-US" sz="2400" spc="-1" strike="noStrike">
                <a:solidFill>
                  <a:srgbClr val="262626"/>
                </a:solidFill>
                <a:latin typeface="Calibri"/>
                <a:ea typeface="DejaVu Sans"/>
              </a:rPr>
              <a:t> </a:t>
            </a:r>
            <a:r>
              <a:rPr b="0" lang="en-US" sz="2000" spc="-1" strike="noStrike">
                <a:solidFill>
                  <a:srgbClr val="262626"/>
                </a:solidFill>
                <a:latin typeface="Calibri"/>
                <a:ea typeface="DejaVu Sans"/>
              </a:rPr>
              <a:t>:  </a:t>
            </a:r>
            <a:r>
              <a:rPr b="0" lang="en-US" sz="1800" spc="-1" strike="noStrike">
                <a:solidFill>
                  <a:srgbClr val="4e81bd"/>
                </a:solidFill>
                <a:latin typeface="Lucida Console"/>
                <a:ea typeface="DejaVu Sans"/>
              </a:rPr>
              <a:t>+</a:t>
            </a:r>
            <a:r>
              <a:rPr b="0" lang="en-US" sz="1800" spc="-1" strike="noStrike">
                <a:solidFill>
                  <a:srgbClr val="262626"/>
                </a:solidFill>
                <a:latin typeface="Lucida Console"/>
                <a:ea typeface="DejaVu Sans"/>
              </a:rPr>
              <a:t>, -, *, </a:t>
            </a:r>
            <a:r>
              <a:rPr b="0" lang="en-US" sz="1800" spc="-1" strike="noStrike">
                <a:solidFill>
                  <a:srgbClr val="4e81bd"/>
                </a:solidFill>
                <a:latin typeface="Lucida Console"/>
                <a:ea typeface="DejaVu Sans"/>
              </a:rPr>
              <a:t>/</a:t>
            </a:r>
            <a:r>
              <a:rPr b="0" lang="en-US" sz="1800" spc="-1" strike="noStrike">
                <a:solidFill>
                  <a:srgbClr val="262626"/>
                </a:solidFill>
                <a:latin typeface="Lucida Console"/>
                <a:ea typeface="DejaVu Sans"/>
              </a:rPr>
              <a:t>, ^, …</a:t>
            </a:r>
            <a:endParaRPr b="0" lang="en-US" sz="1800" spc="-1" strike="noStrike">
              <a:latin typeface="Arial"/>
            </a:endParaRPr>
          </a:p>
          <a:p>
            <a:pPr marL="216000" indent="-213840">
              <a:lnSpc>
                <a:spcPct val="100000"/>
              </a:lnSpc>
              <a:spcBef>
                <a:spcPts val="1417"/>
              </a:spcBef>
              <a:buClr>
                <a:srgbClr val="000000"/>
              </a:buClr>
              <a:buSzPct val="45000"/>
              <a:buFont typeface="Wingdings" charset="2"/>
              <a:buChar char=""/>
            </a:pPr>
            <a:r>
              <a:rPr b="1" lang="en-US" sz="2000" spc="-1" strike="noStrike">
                <a:solidFill>
                  <a:srgbClr val="262626"/>
                </a:solidFill>
                <a:latin typeface="Calibri"/>
                <a:ea typeface="DejaVu Sans"/>
              </a:rPr>
              <a:t>Numeric constant: </a:t>
            </a:r>
            <a:r>
              <a:rPr b="0" lang="en-US" sz="2000" spc="-1" strike="noStrike">
                <a:solidFill>
                  <a:srgbClr val="262626"/>
                </a:solidFill>
                <a:latin typeface="Calibri"/>
                <a:ea typeface="DejaVu Sans"/>
              </a:rPr>
              <a:t>a number, such as 128.5</a:t>
            </a:r>
            <a:endParaRPr b="0" lang="en-US" sz="2000" spc="-1" strike="noStrike">
              <a:latin typeface="Arial"/>
            </a:endParaRPr>
          </a:p>
          <a:p>
            <a:pPr marL="216000" indent="-213840">
              <a:lnSpc>
                <a:spcPct val="100000"/>
              </a:lnSpc>
              <a:spcBef>
                <a:spcPts val="1417"/>
              </a:spcBef>
              <a:buClr>
                <a:srgbClr val="000000"/>
              </a:buClr>
              <a:buSzPct val="45000"/>
              <a:buFont typeface="Wingdings" charset="2"/>
              <a:buChar char=""/>
            </a:pPr>
            <a:r>
              <a:rPr b="1" lang="en-US" sz="2000" spc="-1" strike="noStrike">
                <a:solidFill>
                  <a:srgbClr val="262626"/>
                </a:solidFill>
                <a:latin typeface="Calibri"/>
                <a:ea typeface="DejaVu Sans"/>
              </a:rPr>
              <a:t>Character constant: </a:t>
            </a:r>
            <a:r>
              <a:rPr b="0" lang="en-US" sz="2000" spc="-1" strike="noStrike">
                <a:solidFill>
                  <a:srgbClr val="262626"/>
                </a:solidFill>
                <a:latin typeface="Calibri"/>
                <a:ea typeface="DejaVu Sans"/>
              </a:rPr>
              <a:t>a text sequence, such a "Hello" </a:t>
            </a:r>
            <a:r>
              <a:rPr b="0" lang="en-US" sz="2000" spc="-1" strike="noStrike">
                <a:solidFill>
                  <a:srgbClr val="4f81bd"/>
                </a:solidFill>
                <a:latin typeface="Calibri"/>
                <a:ea typeface="DejaVu Sans"/>
              </a:rPr>
              <a:t>(enclosed in quotes)</a:t>
            </a:r>
            <a:endParaRPr b="0" lang="en-US" sz="2000" spc="-1" strike="noStrike">
              <a:latin typeface="Arial"/>
            </a:endParaRPr>
          </a:p>
          <a:p>
            <a:pPr>
              <a:lnSpc>
                <a:spcPct val="100000"/>
              </a:lnSpc>
              <a:spcBef>
                <a:spcPts val="479"/>
              </a:spcBef>
            </a:pPr>
            <a:endParaRPr b="0" lang="en-US" sz="2000" spc="-1" strike="noStrike">
              <a:latin typeface="Arial"/>
            </a:endParaRPr>
          </a:p>
        </p:txBody>
      </p:sp>
      <p:sp>
        <p:nvSpPr>
          <p:cNvPr id="685" name="CustomShape 2"/>
          <p:cNvSpPr/>
          <p:nvPr/>
        </p:nvSpPr>
        <p:spPr>
          <a:xfrm>
            <a:off x="392040" y="261720"/>
            <a:ext cx="3816720" cy="49608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 Key</a:t>
            </a:r>
            <a:r>
              <a:rPr b="0" lang="en-US" sz="3600" spc="-1" strike="noStrike">
                <a:solidFill>
                  <a:srgbClr val="4f81bd"/>
                </a:solidFill>
                <a:latin typeface="Calibri"/>
                <a:ea typeface="DejaVu Sans"/>
              </a:rPr>
              <a:t> </a:t>
            </a:r>
            <a:r>
              <a:rPr b="0" lang="en-US" sz="2800" spc="-1" strike="noStrike">
                <a:solidFill>
                  <a:srgbClr val="4f81bd"/>
                </a:solidFill>
                <a:latin typeface="Calibri"/>
                <a:ea typeface="DejaVu Sans"/>
              </a:rPr>
              <a:t>Concepts</a:t>
            </a:r>
            <a:endParaRPr b="0" lang="en-US" sz="2800" spc="-1" strike="noStrike">
              <a:latin typeface="Arial"/>
            </a:endParaRPr>
          </a:p>
        </p:txBody>
      </p:sp>
    </p:spTree>
  </p:cSld>
  <p:timing>
    <p:tnLst>
      <p:par>
        <p:cTn id="227" dur="indefinite" restart="never" nodeType="tmRoot">
          <p:childTnLst>
            <p:seq>
              <p:cTn id="228" dur="indefinite" nodeType="mainSeq">
                <p:childTnLst>
                  <p:par>
                    <p:cTn id="229" fill="hold">
                      <p:stCondLst>
                        <p:cond delay="indefinite"/>
                      </p:stCondLst>
                      <p:childTnLst>
                        <p:par>
                          <p:cTn id="230" fill="hold">
                            <p:stCondLst>
                              <p:cond delay="0"/>
                            </p:stCondLst>
                            <p:childTnLst>
                              <p:par>
                                <p:cTn id="231" nodeType="clickEffect" fill="hold" presetClass="entr" presetID="1">
                                  <p:stCondLst>
                                    <p:cond delay="0"/>
                                  </p:stCondLst>
                                  <p:childTnLst>
                                    <p:set>
                                      <p:cBhvr>
                                        <p:cTn id="232" dur="1" fill="hold">
                                          <p:stCondLst>
                                            <p:cond delay="0"/>
                                          </p:stCondLst>
                                        </p:cTn>
                                        <p:tgtEl>
                                          <p:spTgt spid="684">
                                            <p:txEl>
                                              <p:pRg st="0" end="0"/>
                                            </p:txEl>
                                          </p:spTgt>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nodeType="clickEffect" fill="hold" presetClass="entr" presetID="1">
                                  <p:stCondLst>
                                    <p:cond delay="0"/>
                                  </p:stCondLst>
                                  <p:childTnLst>
                                    <p:set>
                                      <p:cBhvr>
                                        <p:cTn id="236" dur="1" fill="hold">
                                          <p:stCondLst>
                                            <p:cond delay="0"/>
                                          </p:stCondLst>
                                        </p:cTn>
                                        <p:tgtEl>
                                          <p:spTgt spid="684">
                                            <p:txEl>
                                              <p:pRg st="1" end="1"/>
                                            </p:txEl>
                                          </p:spTgt>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nodeType="clickEffect" fill="hold" presetClass="entr" presetID="1">
                                  <p:stCondLst>
                                    <p:cond delay="0"/>
                                  </p:stCondLst>
                                  <p:childTnLst>
                                    <p:set>
                                      <p:cBhvr>
                                        <p:cTn id="240" dur="1" fill="hold">
                                          <p:stCondLst>
                                            <p:cond delay="0"/>
                                          </p:stCondLst>
                                        </p:cTn>
                                        <p:tgtEl>
                                          <p:spTgt spid="684">
                                            <p:txEl>
                                              <p:pRg st="2" end="2"/>
                                            </p:txEl>
                                          </p:spTgt>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nodeType="clickEffect" fill="hold" presetClass="entr" presetID="1">
                                  <p:stCondLst>
                                    <p:cond delay="0"/>
                                  </p:stCondLst>
                                  <p:childTnLst>
                                    <p:set>
                                      <p:cBhvr>
                                        <p:cTn id="244" dur="1" fill="hold">
                                          <p:stCondLst>
                                            <p:cond delay="0"/>
                                          </p:stCondLst>
                                        </p:cTn>
                                        <p:tgtEl>
                                          <p:spTgt spid="684">
                                            <p:txEl>
                                              <p:pRg st="3" end="3"/>
                                            </p:txEl>
                                          </p:spTgt>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nodeType="clickEffect" fill="hold" presetClass="entr" presetID="1">
                                  <p:stCondLst>
                                    <p:cond delay="0"/>
                                  </p:stCondLst>
                                  <p:childTnLst>
                                    <p:set>
                                      <p:cBhvr>
                                        <p:cTn id="248" dur="1" fill="hold">
                                          <p:stCondLst>
                                            <p:cond delay="0"/>
                                          </p:stCondLst>
                                        </p:cTn>
                                        <p:tgtEl>
                                          <p:spTgt spid="684">
                                            <p:txEl>
                                              <p:pRg st="4" end="4"/>
                                            </p:txEl>
                                          </p:spTgt>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nodeType="clickEffect" fill="hold" presetClass="entr" presetID="1">
                                  <p:stCondLst>
                                    <p:cond delay="0"/>
                                  </p:stCondLst>
                                  <p:childTnLst>
                                    <p:set>
                                      <p:cBhvr>
                                        <p:cTn id="252" dur="1" fill="hold">
                                          <p:stCondLst>
                                            <p:cond delay="0"/>
                                          </p:stCondLst>
                                        </p:cTn>
                                        <p:tgtEl>
                                          <p:spTgt spid="684">
                                            <p:txEl>
                                              <p:pRg st="5" end="5"/>
                                            </p:txEl>
                                          </p:spTgt>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nodeType="clickEffect" fill="hold" presetClass="entr" presetID="1">
                                  <p:stCondLst>
                                    <p:cond delay="0"/>
                                  </p:stCondLst>
                                  <p:childTnLst>
                                    <p:set>
                                      <p:cBhvr>
                                        <p:cTn id="256" dur="1" fill="hold">
                                          <p:stCondLst>
                                            <p:cond delay="0"/>
                                          </p:stCondLst>
                                        </p:cTn>
                                        <p:tgtEl>
                                          <p:spTgt spid="684">
                                            <p:txEl>
                                              <p:pRg st="6" end="6"/>
                                            </p:txEl>
                                          </p:spTgt>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nodeType="clickEffect" fill="hold" presetClass="entr" presetID="1">
                                  <p:stCondLst>
                                    <p:cond delay="0"/>
                                  </p:stCondLst>
                                  <p:childTnLst>
                                    <p:set>
                                      <p:cBhvr>
                                        <p:cTn id="260" dur="1" fill="hold">
                                          <p:stCondLst>
                                            <p:cond delay="0"/>
                                          </p:stCondLst>
                                        </p:cTn>
                                        <p:tgtEl>
                                          <p:spTgt spid="684">
                                            <p:txEl>
                                              <p:pRg st="7" end="7"/>
                                            </p:txEl>
                                          </p:spTgt>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nodeType="clickEffect" fill="hold" presetClass="entr" presetID="1">
                                  <p:stCondLst>
                                    <p:cond delay="0"/>
                                  </p:stCondLst>
                                  <p:childTnLst>
                                    <p:set>
                                      <p:cBhvr>
                                        <p:cTn id="264" dur="1" fill="hold">
                                          <p:stCondLst>
                                            <p:cond delay="0"/>
                                          </p:stCondLst>
                                        </p:cTn>
                                        <p:tgtEl>
                                          <p:spTgt spid="684">
                                            <p:txEl>
                                              <p:pRg st="9" end="9"/>
                                            </p:txEl>
                                          </p:spTgt>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nodeType="clickEffect" fill="hold" presetClass="entr" presetID="1">
                                  <p:stCondLst>
                                    <p:cond delay="0"/>
                                  </p:stCondLst>
                                  <p:childTnLst>
                                    <p:set>
                                      <p:cBhvr>
                                        <p:cTn id="268" dur="1" fill="hold">
                                          <p:stCondLst>
                                            <p:cond delay="0"/>
                                          </p:stCondLst>
                                        </p:cTn>
                                        <p:tgtEl>
                                          <p:spTgt spid="684">
                                            <p:txEl>
                                              <p:pRg st="10" end="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CustomShape 1"/>
          <p:cNvSpPr/>
          <p:nvPr/>
        </p:nvSpPr>
        <p:spPr>
          <a:xfrm>
            <a:off x="393480" y="1010160"/>
            <a:ext cx="8456040" cy="5311800"/>
          </a:xfrm>
          <a:prstGeom prst="rect">
            <a:avLst/>
          </a:prstGeom>
          <a:noFill/>
          <a:ln>
            <a:noFill/>
          </a:ln>
        </p:spPr>
        <p:style>
          <a:lnRef idx="0"/>
          <a:fillRef idx="0"/>
          <a:effectRef idx="0"/>
          <a:fontRef idx="minor"/>
        </p:style>
        <p:txBody>
          <a:bodyPr lIns="0" rIns="0" tIns="0" bIns="0"/>
          <a:p>
            <a:pPr>
              <a:lnSpc>
                <a:spcPct val="100000"/>
              </a:lnSpc>
              <a:spcBef>
                <a:spcPts val="479"/>
              </a:spcBef>
            </a:pPr>
            <a:r>
              <a:rPr b="0" lang="en-US" sz="2400" spc="-1" strike="noStrike">
                <a:solidFill>
                  <a:srgbClr val="262626"/>
                </a:solidFill>
                <a:latin typeface="Calibri"/>
                <a:ea typeface="DejaVu Sans"/>
              </a:rPr>
              <a:t>R can read and write files. The </a:t>
            </a:r>
            <a:r>
              <a:rPr b="0" lang="en-US" sz="2400" spc="-1" strike="noStrike">
                <a:solidFill>
                  <a:srgbClr val="4f81bd"/>
                </a:solidFill>
                <a:latin typeface="Calibri"/>
                <a:ea typeface="DejaVu Sans"/>
              </a:rPr>
              <a:t>working directory </a:t>
            </a:r>
            <a:r>
              <a:rPr b="0" lang="en-US" sz="2400" spc="-1" strike="noStrike">
                <a:solidFill>
                  <a:srgbClr val="262626"/>
                </a:solidFill>
                <a:latin typeface="Calibri"/>
                <a:ea typeface="DejaVu Sans"/>
              </a:rPr>
              <a:t>is the folder on your computer where it will look for files.</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r>
              <a:rPr b="0" lang="en-US" sz="2400" spc="-1" strike="noStrike">
                <a:solidFill>
                  <a:srgbClr val="4e81bd"/>
                </a:solidFill>
                <a:latin typeface="Calibri"/>
                <a:ea typeface="DejaVu Sans"/>
              </a:rPr>
              <a:t>See</a:t>
            </a:r>
            <a:r>
              <a:rPr b="0" lang="en-US" sz="2400" spc="-1" strike="noStrike">
                <a:solidFill>
                  <a:srgbClr val="262626"/>
                </a:solidFill>
                <a:latin typeface="Calibri"/>
                <a:ea typeface="DejaVu Sans"/>
              </a:rPr>
              <a:t> the current working directory:</a:t>
            </a:r>
            <a:endParaRPr b="0" lang="en-US" sz="2400" spc="-1" strike="noStrike">
              <a:latin typeface="Arial"/>
            </a:endParaRPr>
          </a:p>
          <a:p>
            <a:pPr>
              <a:lnSpc>
                <a:spcPct val="100000"/>
              </a:lnSpc>
              <a:spcBef>
                <a:spcPts val="360"/>
              </a:spcBef>
            </a:pPr>
            <a:r>
              <a:rPr b="0" lang="en-US" sz="1800" spc="-1" strike="noStrike">
                <a:solidFill>
                  <a:srgbClr val="4f81bd"/>
                </a:solidFill>
                <a:latin typeface="Consolas"/>
                <a:ea typeface="DejaVu Sans"/>
              </a:rPr>
              <a:t>&gt; getwd()</a:t>
            </a: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r>
              <a:rPr b="0" lang="en-US" sz="2400" spc="-1" strike="noStrike">
                <a:solidFill>
                  <a:srgbClr val="4e81bd"/>
                </a:solidFill>
                <a:latin typeface="Calibri"/>
                <a:ea typeface="DejaVu Sans"/>
              </a:rPr>
              <a:t>Change</a:t>
            </a:r>
            <a:r>
              <a:rPr b="0" lang="en-US" sz="2400" spc="-1" strike="noStrike">
                <a:solidFill>
                  <a:srgbClr val="262626"/>
                </a:solidFill>
                <a:latin typeface="Calibri"/>
                <a:ea typeface="DejaVu Sans"/>
              </a:rPr>
              <a:t> the working directory to any </a:t>
            </a:r>
            <a:r>
              <a:rPr b="0" lang="en-US" sz="2400" spc="-1" strike="noStrike">
                <a:solidFill>
                  <a:srgbClr val="4e81bd"/>
                </a:solidFill>
                <a:latin typeface="Calibri"/>
                <a:ea typeface="DejaVu Sans"/>
              </a:rPr>
              <a:t>existing folder </a:t>
            </a:r>
            <a:r>
              <a:rPr b="0" lang="en-US" sz="2400" spc="-1" strike="noStrike">
                <a:solidFill>
                  <a:srgbClr val="262626"/>
                </a:solidFill>
                <a:latin typeface="Calibri"/>
                <a:ea typeface="DejaVu Sans"/>
              </a:rPr>
              <a:t>on your hard drive or system using setwd() and the file path, e.g.</a:t>
            </a:r>
            <a:endParaRPr b="0" lang="en-US" sz="2400" spc="-1" strike="noStrike">
              <a:latin typeface="Arial"/>
            </a:endParaRPr>
          </a:p>
          <a:p>
            <a:pPr>
              <a:lnSpc>
                <a:spcPct val="100000"/>
              </a:lnSpc>
              <a:spcBef>
                <a:spcPts val="360"/>
              </a:spcBef>
            </a:pPr>
            <a:r>
              <a:rPr b="0" lang="en-US" sz="1800" spc="-1" strike="noStrike">
                <a:solidFill>
                  <a:srgbClr val="4f81bd"/>
                </a:solidFill>
                <a:latin typeface="Consolas"/>
                <a:ea typeface="DejaVu Sans"/>
              </a:rPr>
              <a:t>&gt; setwd("D:/R_exercises/")</a:t>
            </a: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endParaRPr b="0" lang="en-US" sz="1800" spc="-1" strike="noStrike">
              <a:latin typeface="Arial"/>
            </a:endParaRPr>
          </a:p>
        </p:txBody>
      </p:sp>
      <p:sp>
        <p:nvSpPr>
          <p:cNvPr id="687" name="CustomShape 2"/>
          <p:cNvSpPr/>
          <p:nvPr/>
        </p:nvSpPr>
        <p:spPr>
          <a:xfrm>
            <a:off x="258480" y="344520"/>
            <a:ext cx="792684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Working directory </a:t>
            </a:r>
            <a:r>
              <a:rPr b="1" lang="en-US" sz="2800" spc="-1" strike="noStrike">
                <a:solidFill>
                  <a:srgbClr val="ed1c24"/>
                </a:solidFill>
                <a:latin typeface="Calibri"/>
                <a:ea typeface="DejaVu Sans"/>
              </a:rPr>
              <a:t>- P5S</a:t>
            </a:r>
            <a:endParaRPr b="0" lang="en-US" sz="2800" spc="-1" strike="noStrike">
              <a:latin typeface="Arial"/>
            </a:endParaRPr>
          </a:p>
        </p:txBody>
      </p:sp>
    </p:spTree>
  </p:cSld>
  <p:timing>
    <p:tnLst>
      <p:par>
        <p:cTn id="269" dur="indefinite" restart="never" nodeType="tmRoot">
          <p:childTnLst>
            <p:seq>
              <p:cTn id="270"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CustomShape 1"/>
          <p:cNvSpPr/>
          <p:nvPr/>
        </p:nvSpPr>
        <p:spPr>
          <a:xfrm>
            <a:off x="393480" y="1010160"/>
            <a:ext cx="8354520" cy="4991040"/>
          </a:xfrm>
          <a:prstGeom prst="rect">
            <a:avLst/>
          </a:prstGeom>
          <a:noFill/>
          <a:ln>
            <a:noFill/>
          </a:ln>
        </p:spPr>
        <p:style>
          <a:lnRef idx="0"/>
          <a:fillRef idx="0"/>
          <a:effectRef idx="0"/>
          <a:fontRef idx="minor"/>
        </p:style>
        <p:txBody>
          <a:bodyPr lIns="0" rIns="0" tIns="0" bIns="0"/>
          <a:p>
            <a:pPr>
              <a:lnSpc>
                <a:spcPct val="100000"/>
              </a:lnSpc>
              <a:spcBef>
                <a:spcPts val="479"/>
              </a:spcBef>
            </a:pPr>
            <a:r>
              <a:rPr b="0" lang="en-US" sz="2400" spc="-1" strike="noStrike">
                <a:solidFill>
                  <a:srgbClr val="262626"/>
                </a:solidFill>
                <a:latin typeface="Calibri"/>
                <a:ea typeface="DejaVu Sans"/>
              </a:rPr>
              <a:t>A script is a file that contains commands to be executed in succession. Write your code into a script and save it</a:t>
            </a:r>
            <a:endParaRPr b="0" lang="en-US" sz="2400" spc="-1" strike="noStrike">
              <a:latin typeface="Arial"/>
            </a:endParaRPr>
          </a:p>
          <a:p>
            <a:pPr>
              <a:lnSpc>
                <a:spcPct val="100000"/>
              </a:lnSpc>
              <a:spcBef>
                <a:spcPts val="479"/>
              </a:spcBef>
            </a:pPr>
            <a:endParaRPr b="0" lang="en-US" sz="2400" spc="-1" strike="noStrike">
              <a:latin typeface="Arial"/>
            </a:endParaRPr>
          </a:p>
          <a:p>
            <a:pPr marL="457200" indent="-4546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to have documentation later of what you did</a:t>
            </a:r>
            <a:endParaRPr b="0" lang="en-US" sz="2400" spc="-1" strike="noStrike">
              <a:latin typeface="Arial"/>
            </a:endParaRPr>
          </a:p>
          <a:p>
            <a:pPr marL="457200" indent="-4546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to be able to re-use the code and create variations</a:t>
            </a:r>
            <a:endParaRPr b="0" lang="en-US" sz="2400" spc="-1" strike="noStrike">
              <a:latin typeface="Arial"/>
            </a:endParaRPr>
          </a:p>
          <a:p>
            <a:pPr marL="457200" indent="-4546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for easy execution</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689" name="CustomShape 2"/>
          <p:cNvSpPr/>
          <p:nvPr/>
        </p:nvSpPr>
        <p:spPr>
          <a:xfrm>
            <a:off x="258480" y="344520"/>
            <a:ext cx="792684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 scripts</a:t>
            </a:r>
            <a:endParaRPr b="0" lang="en-US" sz="2800" spc="-1" strike="noStrike">
              <a:latin typeface="Arial"/>
            </a:endParaRPr>
          </a:p>
        </p:txBody>
      </p:sp>
    </p:spTree>
  </p:cSld>
  <p:timing>
    <p:tnLst>
      <p:par>
        <p:cTn id="271" dur="indefinite" restart="never" nodeType="tmRoot">
          <p:childTnLst>
            <p:seq>
              <p:cTn id="272"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CustomShape 1"/>
          <p:cNvSpPr/>
          <p:nvPr/>
        </p:nvSpPr>
        <p:spPr>
          <a:xfrm>
            <a:off x="402480" y="1056240"/>
            <a:ext cx="8354520" cy="1959840"/>
          </a:xfrm>
          <a:prstGeom prst="rect">
            <a:avLst/>
          </a:prstGeom>
          <a:noFill/>
          <a:ln>
            <a:noFill/>
          </a:ln>
        </p:spPr>
        <p:style>
          <a:lnRef idx="0"/>
          <a:fillRef idx="0"/>
          <a:effectRef idx="0"/>
          <a:fontRef idx="minor"/>
        </p:style>
        <p:txBody>
          <a:bodyPr lIns="0" rIns="0" tIns="0" bIns="0"/>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Create a new script using  </a:t>
            </a:r>
            <a:r>
              <a:rPr b="0" lang="en-US" sz="2400" spc="-1" strike="noStrike">
                <a:solidFill>
                  <a:srgbClr val="4f81bd"/>
                </a:solidFill>
                <a:latin typeface="Calibri"/>
                <a:ea typeface="DejaVu Sans"/>
              </a:rPr>
              <a:t>File </a:t>
            </a:r>
            <a:r>
              <a:rPr b="0" lang="en-US" sz="2400" spc="-1" strike="noStrike">
                <a:solidFill>
                  <a:srgbClr val="4f81bd"/>
                </a:solidFill>
                <a:latin typeface="Wingdings"/>
                <a:ea typeface="DejaVu Sans"/>
              </a:rPr>
              <a:t>&gt;</a:t>
            </a:r>
            <a:r>
              <a:rPr b="0" lang="en-US" sz="2400" spc="-1" strike="noStrike">
                <a:solidFill>
                  <a:srgbClr val="4f81bd"/>
                </a:solidFill>
                <a:latin typeface="Calibri"/>
                <a:ea typeface="DejaVu Sans"/>
              </a:rPr>
              <a:t> New File </a:t>
            </a:r>
            <a:r>
              <a:rPr b="0" lang="en-US" sz="2400" spc="-1" strike="noStrike">
                <a:solidFill>
                  <a:srgbClr val="4f81bd"/>
                </a:solidFill>
                <a:latin typeface="Wingdings"/>
                <a:ea typeface="DejaVu Sans"/>
              </a:rPr>
              <a:t>&gt; </a:t>
            </a:r>
            <a:r>
              <a:rPr b="0" lang="en-US" sz="2400" spc="-1" strike="noStrike">
                <a:solidFill>
                  <a:srgbClr val="4f81bd"/>
                </a:solidFill>
                <a:latin typeface="Calibri"/>
                <a:ea typeface="DejaVu Sans"/>
              </a:rPr>
              <a:t>R script</a:t>
            </a:r>
            <a:r>
              <a:rPr b="0" lang="en-US" sz="2400" spc="-1" strike="noStrike">
                <a:solidFill>
                  <a:srgbClr val="262626"/>
                </a:solidFill>
                <a:latin typeface="Calibri"/>
                <a:ea typeface="DejaVu Sans"/>
              </a:rPr>
              <a:t>. </a:t>
            </a:r>
            <a:r>
              <a:rPr b="1" lang="en-US" sz="2400" spc="-1" strike="noStrike">
                <a:solidFill>
                  <a:srgbClr val="262626"/>
                </a:solidFill>
                <a:latin typeface="Calibri"/>
                <a:ea typeface="DejaVu Sans"/>
              </a:rPr>
              <a:t>Don't forget to save your script often.</a:t>
            </a:r>
            <a:endParaRPr b="0" lang="en-US" sz="2400" spc="-1" strike="noStrike">
              <a:latin typeface="Arial"/>
            </a:endParaRPr>
          </a:p>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By default, scripts are saved into the working directory.</a:t>
            </a:r>
            <a:endParaRPr b="0" lang="en-US" sz="2400" spc="-1" strike="noStrike">
              <a:latin typeface="Arial"/>
            </a:endParaRPr>
          </a:p>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Files can be saved to other locations </a:t>
            </a:r>
            <a:r>
              <a:rPr b="0" lang="en-US" sz="2400" spc="-1" strike="noStrike">
                <a:solidFill>
                  <a:srgbClr val="4f81bd"/>
                </a:solidFill>
                <a:latin typeface="Calibri"/>
                <a:ea typeface="DejaVu Sans"/>
              </a:rPr>
              <a:t>(File -&gt; Save As…)</a:t>
            </a:r>
            <a:r>
              <a:rPr b="0" lang="en-US" sz="2400" spc="-1" strike="noStrike">
                <a:solidFill>
                  <a:srgbClr val="262626"/>
                </a:solidFill>
                <a:latin typeface="Calibri"/>
                <a:ea typeface="DejaVu Sans"/>
              </a:rPr>
              <a:t> </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691"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Writing scripts (.R file)</a:t>
            </a:r>
            <a:endParaRPr b="0" lang="en-US" sz="2800" spc="-1" strike="noStrike">
              <a:latin typeface="Arial"/>
            </a:endParaRPr>
          </a:p>
        </p:txBody>
      </p:sp>
    </p:spTree>
  </p:cSld>
  <p:timing>
    <p:tnLst>
      <p:par>
        <p:cTn id="273" dur="indefinite" restart="never" nodeType="tmRoot">
          <p:childTnLst>
            <p:seq>
              <p:cTn id="274" dur="indefinite" nodeType="mainSeq">
                <p:childTnLst>
                  <p:par>
                    <p:cTn id="275" fill="hold">
                      <p:stCondLst>
                        <p:cond delay="indefinite"/>
                      </p:stCondLst>
                      <p:childTnLst>
                        <p:par>
                          <p:cTn id="276" fill="hold">
                            <p:stCondLst>
                              <p:cond delay="0"/>
                            </p:stCondLst>
                            <p:childTnLst>
                              <p:par>
                                <p:cTn id="277" nodeType="clickEffect" fill="hold" presetClass="entr" presetID="1">
                                  <p:stCondLst>
                                    <p:cond delay="0"/>
                                  </p:stCondLst>
                                  <p:childTnLst>
                                    <p:set>
                                      <p:cBhvr>
                                        <p:cTn id="278" dur="1" fill="hold">
                                          <p:stCondLst>
                                            <p:cond delay="0"/>
                                          </p:stCondLst>
                                        </p:cTn>
                                        <p:tgtEl>
                                          <p:spTgt spid="690">
                                            <p:txEl>
                                              <p:pRg st="0" end="0"/>
                                            </p:txEl>
                                          </p:spTgt>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nodeType="clickEffect" fill="hold" presetClass="entr" presetID="1">
                                  <p:stCondLst>
                                    <p:cond delay="0"/>
                                  </p:stCondLst>
                                  <p:childTnLst>
                                    <p:set>
                                      <p:cBhvr>
                                        <p:cTn id="282" dur="1" fill="hold">
                                          <p:stCondLst>
                                            <p:cond delay="0"/>
                                          </p:stCondLst>
                                        </p:cTn>
                                        <p:tgtEl>
                                          <p:spTgt spid="690">
                                            <p:txEl>
                                              <p:pRg st="1" end="1"/>
                                            </p:txEl>
                                          </p:spTgt>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nodeType="clickEffect" fill="hold" presetClass="entr" presetID="1">
                                  <p:stCondLst>
                                    <p:cond delay="0"/>
                                  </p:stCondLst>
                                  <p:childTnLst>
                                    <p:set>
                                      <p:cBhvr>
                                        <p:cTn id="286" dur="1" fill="hold">
                                          <p:stCondLst>
                                            <p:cond delay="0"/>
                                          </p:stCondLst>
                                        </p:cTn>
                                        <p:tgtEl>
                                          <p:spTgt spid="690">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CustomShape 1"/>
          <p:cNvSpPr/>
          <p:nvPr/>
        </p:nvSpPr>
        <p:spPr>
          <a:xfrm>
            <a:off x="393480" y="1010160"/>
            <a:ext cx="8354520" cy="4991040"/>
          </a:xfrm>
          <a:prstGeom prst="rect">
            <a:avLst/>
          </a:prstGeom>
          <a:noFill/>
          <a:ln>
            <a:noFill/>
          </a:ln>
        </p:spPr>
        <p:style>
          <a:lnRef idx="0"/>
          <a:fillRef idx="0"/>
          <a:effectRef idx="0"/>
          <a:fontRef idx="minor"/>
        </p:style>
        <p:txBody>
          <a:bodyPr lIns="0" rIns="0" tIns="0" bIns="0"/>
          <a:p>
            <a:pPr>
              <a:lnSpc>
                <a:spcPct val="100000"/>
              </a:lnSpc>
              <a:spcBef>
                <a:spcPts val="479"/>
              </a:spcBef>
            </a:pPr>
            <a:r>
              <a:rPr b="0" lang="en-US" sz="2400" spc="-1" strike="noStrike">
                <a:solidFill>
                  <a:srgbClr val="262626"/>
                </a:solidFill>
                <a:latin typeface="Calibri"/>
                <a:ea typeface="DejaVu Sans"/>
              </a:rPr>
              <a:t>Run </a:t>
            </a:r>
            <a:r>
              <a:rPr b="0" lang="en-US" sz="2400" spc="-1" strike="noStrike">
                <a:solidFill>
                  <a:srgbClr val="4e81bd"/>
                </a:solidFill>
                <a:latin typeface="Calibri"/>
                <a:ea typeface="DejaVu Sans"/>
              </a:rPr>
              <a:t>individual lines</a:t>
            </a:r>
            <a:r>
              <a:rPr b="0" lang="en-US" sz="2400" spc="-1" strike="noStrike">
                <a:solidFill>
                  <a:srgbClr val="262626"/>
                </a:solidFill>
                <a:latin typeface="Calibri"/>
                <a:ea typeface="DejaVu Sans"/>
              </a:rPr>
              <a:t>, one by one:</a:t>
            </a:r>
            <a:endParaRPr b="0" lang="en-US" sz="2400" spc="-1" strike="noStrike">
              <a:latin typeface="Arial"/>
            </a:endParaRPr>
          </a:p>
          <a:p>
            <a:pPr lvl="1" marL="609480" indent="-340560">
              <a:lnSpc>
                <a:spcPct val="100000"/>
              </a:lnSpc>
              <a:spcBef>
                <a:spcPts val="400"/>
              </a:spcBef>
              <a:buClr>
                <a:srgbClr val="262626"/>
              </a:buClr>
              <a:buFont typeface="Arial"/>
              <a:buChar char="•"/>
            </a:pPr>
            <a:r>
              <a:rPr b="0" lang="en-US" sz="2000" spc="-1" strike="noStrike">
                <a:solidFill>
                  <a:srgbClr val="000000"/>
                </a:solidFill>
                <a:latin typeface="Calibri"/>
                <a:ea typeface="DejaVu Sans"/>
              </a:rPr>
              <a:t>In RStudio: put the cursor anywhere in a line, hit </a:t>
            </a:r>
            <a:endParaRPr b="0" lang="en-US" sz="2000" spc="-1" strike="noStrike">
              <a:latin typeface="Arial"/>
            </a:endParaRPr>
          </a:p>
          <a:p>
            <a:pPr>
              <a:lnSpc>
                <a:spcPct val="100000"/>
              </a:lnSpc>
            </a:pPr>
            <a:endParaRPr b="0" lang="en-US" sz="2000" spc="-1" strike="noStrike">
              <a:latin typeface="Arial"/>
            </a:endParaRPr>
          </a:p>
          <a:p>
            <a:pPr marL="26676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	</a:t>
            </a:r>
            <a:r>
              <a:rPr b="0" lang="en-US" sz="2000" spc="-1" strike="noStrike">
                <a:solidFill>
                  <a:srgbClr val="4e81bd"/>
                </a:solidFill>
                <a:latin typeface="Calibri"/>
                <a:ea typeface="DejaVu Sans"/>
              </a:rPr>
              <a:t>Ctrl + enter (Windows) </a:t>
            </a:r>
            <a:endParaRPr b="0" lang="en-US" sz="2000" spc="-1" strike="noStrike">
              <a:latin typeface="Arial"/>
            </a:endParaRPr>
          </a:p>
          <a:p>
            <a:pPr marL="266760">
              <a:lnSpc>
                <a:spcPct val="100000"/>
              </a:lnSpc>
              <a:spcBef>
                <a:spcPts val="400"/>
              </a:spcBef>
            </a:pPr>
            <a:r>
              <a:rPr b="0" lang="en-US" sz="2000" spc="-1" strike="noStrike">
                <a:solidFill>
                  <a:srgbClr val="4e81bd"/>
                </a:solidFill>
                <a:latin typeface="Calibri"/>
                <a:ea typeface="DejaVu Sans"/>
              </a:rPr>
              <a:t>	</a:t>
            </a:r>
            <a:r>
              <a:rPr b="0" lang="en-US" sz="2000" spc="-1" strike="noStrike">
                <a:solidFill>
                  <a:srgbClr val="4e81bd"/>
                </a:solidFill>
                <a:latin typeface="Calibri"/>
                <a:ea typeface="DejaVu Sans"/>
              </a:rPr>
              <a:t>	</a:t>
            </a:r>
            <a:r>
              <a:rPr b="0" lang="en-US" sz="2000" spc="-1" strike="noStrike">
                <a:solidFill>
                  <a:srgbClr val="4e81bd"/>
                </a:solidFill>
                <a:latin typeface="Calibri"/>
                <a:ea typeface="DejaVu Sans"/>
              </a:rPr>
              <a:t>Cmd + return (Mac)</a:t>
            </a: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spcBef>
                <a:spcPts val="400"/>
              </a:spcBef>
            </a:pPr>
            <a:r>
              <a:rPr b="0" lang="en-US" sz="2000" spc="-1" strike="noStrike">
                <a:solidFill>
                  <a:srgbClr val="000000"/>
                </a:solidFill>
                <a:latin typeface="Calibri"/>
                <a:ea typeface="DejaVu Sans"/>
              </a:rPr>
              <a:t>	</a:t>
            </a:r>
            <a:r>
              <a:rPr b="1" lang="en-US" sz="2000" spc="-1" strike="noStrike">
                <a:solidFill>
                  <a:srgbClr val="000000"/>
                </a:solidFill>
                <a:latin typeface="Calibri"/>
                <a:ea typeface="DejaVu Sans"/>
              </a:rPr>
              <a:t>or</a:t>
            </a:r>
            <a:r>
              <a:rPr b="0" lang="en-US" sz="2000" spc="-1" strike="noStrike">
                <a:solidFill>
                  <a:srgbClr val="000000"/>
                </a:solidFill>
                <a:latin typeface="Calibri"/>
                <a:ea typeface="DejaVu Sans"/>
              </a:rPr>
              <a:t> click the </a:t>
            </a:r>
            <a:r>
              <a:rPr b="0" lang="en-US" sz="2000" spc="-1" strike="noStrike">
                <a:solidFill>
                  <a:srgbClr val="4e81bd"/>
                </a:solidFill>
                <a:latin typeface="Calibri"/>
                <a:ea typeface="DejaVu Sans"/>
              </a:rPr>
              <a:t>"Run" button</a:t>
            </a: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spcBef>
                <a:spcPts val="400"/>
              </a:spcBef>
            </a:pPr>
            <a:r>
              <a:rPr b="0" lang="en-US" sz="2000" spc="-1" strike="noStrike">
                <a:solidFill>
                  <a:srgbClr val="000000"/>
                </a:solidFill>
                <a:latin typeface="Calibri"/>
                <a:ea typeface="DejaVu Sans"/>
              </a:rPr>
              <a:t>Tip: You can also run a </a:t>
            </a:r>
            <a:r>
              <a:rPr b="0" lang="en-US" sz="2000" spc="-1" strike="noStrike">
                <a:solidFill>
                  <a:srgbClr val="4e81bd"/>
                </a:solidFill>
                <a:latin typeface="Calibri"/>
                <a:ea typeface="DejaVu Sans"/>
              </a:rPr>
              <a:t>part of a line </a:t>
            </a:r>
            <a:r>
              <a:rPr b="0" lang="en-US" sz="2000" spc="-1" strike="noStrike">
                <a:solidFill>
                  <a:srgbClr val="000000"/>
                </a:solidFill>
                <a:latin typeface="Calibri"/>
                <a:ea typeface="DejaVu Sans"/>
              </a:rPr>
              <a:t>or </a:t>
            </a:r>
            <a:r>
              <a:rPr b="0" lang="en-US" sz="2000" spc="-1" strike="noStrike">
                <a:solidFill>
                  <a:srgbClr val="4e81bd"/>
                </a:solidFill>
                <a:latin typeface="Calibri"/>
                <a:ea typeface="DejaVu Sans"/>
              </a:rPr>
              <a:t>multiple lines</a:t>
            </a:r>
            <a:r>
              <a:rPr b="0" lang="en-US" sz="2000" spc="-1" strike="noStrike">
                <a:solidFill>
                  <a:srgbClr val="000000"/>
                </a:solidFill>
                <a:latin typeface="Calibri"/>
                <a:ea typeface="DejaVu Sans"/>
              </a:rPr>
              <a:t>: </a:t>
            </a:r>
            <a:r>
              <a:rPr b="0" lang="en-US" sz="2000" spc="-1" strike="noStrike">
                <a:solidFill>
                  <a:srgbClr val="4e81bd"/>
                </a:solidFill>
                <a:latin typeface="Calibri"/>
                <a:ea typeface="DejaVu Sans"/>
              </a:rPr>
              <a:t>Highlight</a:t>
            </a:r>
            <a:r>
              <a:rPr b="0" lang="en-US" sz="2000" spc="-1" strike="noStrike">
                <a:solidFill>
                  <a:srgbClr val="000000"/>
                </a:solidFill>
                <a:latin typeface="Calibri"/>
                <a:ea typeface="DejaVu Sans"/>
              </a:rPr>
              <a:t> the code, then proceed as above</a:t>
            </a: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spcBef>
                <a:spcPts val="479"/>
              </a:spcBef>
            </a:pP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spcBef>
                <a:spcPts val="400"/>
              </a:spcBef>
            </a:pPr>
            <a:endParaRPr b="0" lang="en-US" sz="2000" spc="-1" strike="noStrike">
              <a:latin typeface="Arial"/>
            </a:endParaRPr>
          </a:p>
        </p:txBody>
      </p:sp>
      <p:sp>
        <p:nvSpPr>
          <p:cNvPr id="693" name="CustomShape 2"/>
          <p:cNvSpPr/>
          <p:nvPr/>
        </p:nvSpPr>
        <p:spPr>
          <a:xfrm>
            <a:off x="258480" y="344520"/>
            <a:ext cx="792684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Send code from a script to the console</a:t>
            </a:r>
            <a:endParaRPr b="0" lang="en-US" sz="2800" spc="-1" strike="noStrike">
              <a:latin typeface="Arial"/>
            </a:endParaRPr>
          </a:p>
        </p:txBody>
      </p:sp>
    </p:spTree>
  </p:cSld>
  <p:timing>
    <p:tnLst>
      <p:par>
        <p:cTn id="287" dur="indefinite" restart="never" nodeType="tmRoot">
          <p:childTnLst>
            <p:seq>
              <p:cTn id="28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CustomShape 1"/>
          <p:cNvSpPr/>
          <p:nvPr/>
        </p:nvSpPr>
        <p:spPr>
          <a:xfrm>
            <a:off x="258480" y="216720"/>
            <a:ext cx="8634240" cy="6375960"/>
          </a:xfrm>
          <a:prstGeom prst="rect">
            <a:avLst/>
          </a:prstGeom>
          <a:noFill/>
          <a:ln w="25560">
            <a:noFill/>
          </a:ln>
        </p:spPr>
        <p:style>
          <a:lnRef idx="0"/>
          <a:fillRef idx="0"/>
          <a:effectRef idx="0"/>
          <a:fontRef idx="minor"/>
        </p:style>
      </p:sp>
      <p:sp>
        <p:nvSpPr>
          <p:cNvPr id="695" name="CustomShape 2"/>
          <p:cNvSpPr/>
          <p:nvPr/>
        </p:nvSpPr>
        <p:spPr>
          <a:xfrm>
            <a:off x="258480" y="216720"/>
            <a:ext cx="7936920" cy="60336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Let’s practice – 2 </a:t>
            </a:r>
            <a:endParaRPr b="0" lang="en-US" sz="4000" spc="-1" strike="noStrike">
              <a:latin typeface="Arial"/>
            </a:endParaRPr>
          </a:p>
        </p:txBody>
      </p:sp>
      <p:sp>
        <p:nvSpPr>
          <p:cNvPr id="696" name="CustomShape 3"/>
          <p:cNvSpPr/>
          <p:nvPr/>
        </p:nvSpPr>
        <p:spPr>
          <a:xfrm>
            <a:off x="583560" y="4323960"/>
            <a:ext cx="3372840" cy="20084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Consolas"/>
                <a:ea typeface="DejaVu Sans"/>
              </a:rPr>
              <a:t>#ex1.R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4f81bd"/>
                </a:solidFill>
                <a:latin typeface="Consolas"/>
                <a:ea typeface="DejaVu Sans"/>
              </a:rPr>
              <a:t># First Steps, ex 1</a:t>
            </a:r>
            <a:endParaRPr b="0" lang="en-US" sz="1800" spc="-1" strike="noStrike">
              <a:latin typeface="Arial"/>
            </a:endParaRPr>
          </a:p>
          <a:p>
            <a:pPr>
              <a:lnSpc>
                <a:spcPct val="100000"/>
              </a:lnSpc>
            </a:pPr>
            <a:r>
              <a:rPr b="0" lang="en-US" sz="1800" spc="-1" strike="noStrike">
                <a:solidFill>
                  <a:srgbClr val="4f81bd"/>
                </a:solidFill>
                <a:latin typeface="Consolas"/>
                <a:ea typeface="DejaVu Sans"/>
              </a:rPr>
              <a:t>w &lt;- 3</a:t>
            </a:r>
            <a:endParaRPr b="0" lang="en-US" sz="1800" spc="-1" strike="noStrike">
              <a:latin typeface="Arial"/>
            </a:endParaRPr>
          </a:p>
          <a:p>
            <a:pPr>
              <a:lnSpc>
                <a:spcPct val="100000"/>
              </a:lnSpc>
            </a:pPr>
            <a:r>
              <a:rPr b="0" lang="en-US" sz="1800" spc="-1" strike="noStrike">
                <a:solidFill>
                  <a:srgbClr val="4f81bd"/>
                </a:solidFill>
                <a:latin typeface="Consolas"/>
                <a:ea typeface="DejaVu Sans"/>
              </a:rPr>
              <a:t>h &lt;- 0.5</a:t>
            </a:r>
            <a:endParaRPr b="0" lang="en-US" sz="1800" spc="-1" strike="noStrike">
              <a:latin typeface="Arial"/>
            </a:endParaRPr>
          </a:p>
          <a:p>
            <a:pPr>
              <a:lnSpc>
                <a:spcPct val="100000"/>
              </a:lnSpc>
            </a:pPr>
            <a:r>
              <a:rPr b="0" lang="en-US" sz="1800" spc="-1" strike="noStrike">
                <a:solidFill>
                  <a:srgbClr val="4f81bd"/>
                </a:solidFill>
                <a:latin typeface="Consolas"/>
                <a:ea typeface="DejaVu Sans"/>
              </a:rPr>
              <a:t>area &lt;- w * h</a:t>
            </a:r>
            <a:endParaRPr b="0" lang="en-US" sz="1800" spc="-1" strike="noStrike">
              <a:latin typeface="Arial"/>
            </a:endParaRPr>
          </a:p>
          <a:p>
            <a:pPr>
              <a:lnSpc>
                <a:spcPct val="100000"/>
              </a:lnSpc>
            </a:pPr>
            <a:r>
              <a:rPr b="0" lang="en-US" sz="1800" spc="-1" strike="noStrike">
                <a:solidFill>
                  <a:srgbClr val="4f81bd"/>
                </a:solidFill>
                <a:latin typeface="Consolas"/>
                <a:ea typeface="DejaVu Sans"/>
              </a:rPr>
              <a:t>area</a:t>
            </a:r>
            <a:endParaRPr b="0" lang="en-US" sz="1800" spc="-1" strike="noStrike">
              <a:latin typeface="Arial"/>
            </a:endParaRPr>
          </a:p>
        </p:txBody>
      </p:sp>
      <p:sp>
        <p:nvSpPr>
          <p:cNvPr id="697" name="CustomShape 4"/>
          <p:cNvSpPr/>
          <p:nvPr/>
        </p:nvSpPr>
        <p:spPr>
          <a:xfrm>
            <a:off x="365760" y="821880"/>
            <a:ext cx="8526960" cy="3469320"/>
          </a:xfrm>
          <a:prstGeom prst="rect">
            <a:avLst/>
          </a:prstGeom>
          <a:noFill/>
          <a:ln>
            <a:noFill/>
          </a:ln>
        </p:spPr>
        <p:style>
          <a:lnRef idx="0"/>
          <a:fillRef idx="0"/>
          <a:effectRef idx="0"/>
          <a:fontRef idx="minor"/>
        </p:style>
        <p:txBody>
          <a:bodyPr lIns="90000" rIns="90000" tIns="45000" bIns="45000"/>
          <a:p>
            <a:pPr marL="216000" indent="-214200">
              <a:lnSpc>
                <a:spcPct val="100000"/>
              </a:lnSpc>
              <a:buClr>
                <a:srgbClr val="000000"/>
              </a:buClr>
              <a:buFont typeface="StarSymbol"/>
              <a:buAutoNum type="arabicParenR"/>
            </a:pPr>
            <a:r>
              <a:rPr b="0" lang="en-US" sz="2200" spc="-1" strike="noStrike">
                <a:solidFill>
                  <a:srgbClr val="000000"/>
                </a:solidFill>
                <a:latin typeface="Arial"/>
                <a:ea typeface="DejaVu Sans"/>
              </a:rPr>
              <a:t> </a:t>
            </a:r>
            <a:r>
              <a:rPr b="0" lang="en-US" sz="2200" spc="-1" strike="noStrike">
                <a:solidFill>
                  <a:srgbClr val="000000"/>
                </a:solidFill>
                <a:latin typeface="Arial"/>
                <a:ea typeface="Noto Sans CJK SC"/>
              </a:rPr>
              <a:t>Get familiar with the different windows of Rstudio</a:t>
            </a:r>
            <a:endParaRPr b="0" lang="en-US" sz="2200" spc="-1" strike="noStrike">
              <a:latin typeface="Arial"/>
            </a:endParaRPr>
          </a:p>
          <a:p>
            <a:pPr lvl="1" marL="432000" indent="-214200">
              <a:lnSpc>
                <a:spcPct val="100000"/>
              </a:lnSpc>
              <a:buClr>
                <a:srgbClr val="000000"/>
              </a:buClr>
              <a:buSzPct val="45000"/>
              <a:buFont typeface="Wingdings" charset="2"/>
              <a:buChar char=""/>
            </a:pPr>
            <a:r>
              <a:rPr b="0" lang="en-US" sz="2200" spc="-1" strike="noStrike">
                <a:solidFill>
                  <a:srgbClr val="000000"/>
                </a:solidFill>
                <a:latin typeface="Arial"/>
                <a:ea typeface="Noto Sans CJK SC"/>
              </a:rPr>
              <a:t>Console </a:t>
            </a:r>
            <a:endParaRPr b="0" lang="en-US" sz="2200" spc="-1" strike="noStrike">
              <a:latin typeface="Arial"/>
            </a:endParaRPr>
          </a:p>
          <a:p>
            <a:pPr lvl="1" marL="432000" indent="-214200">
              <a:lnSpc>
                <a:spcPct val="100000"/>
              </a:lnSpc>
              <a:buClr>
                <a:srgbClr val="000000"/>
              </a:buClr>
              <a:buSzPct val="45000"/>
              <a:buFont typeface="Wingdings" charset="2"/>
              <a:buChar char=""/>
            </a:pPr>
            <a:r>
              <a:rPr b="0" lang="en-US" sz="2200" spc="-1" strike="noStrike">
                <a:solidFill>
                  <a:srgbClr val="000000"/>
                </a:solidFill>
                <a:latin typeface="Arial"/>
                <a:ea typeface="Noto Sans CJK SC"/>
              </a:rPr>
              <a:t>Environment / history</a:t>
            </a:r>
            <a:endParaRPr b="0" lang="en-US" sz="2200" spc="-1" strike="noStrike">
              <a:latin typeface="Arial"/>
            </a:endParaRPr>
          </a:p>
          <a:p>
            <a:pPr lvl="1" marL="432000" indent="-214200">
              <a:lnSpc>
                <a:spcPct val="100000"/>
              </a:lnSpc>
              <a:buClr>
                <a:srgbClr val="000000"/>
              </a:buClr>
              <a:buSzPct val="45000"/>
              <a:buFont typeface="Wingdings" charset="2"/>
              <a:buChar char=""/>
            </a:pPr>
            <a:r>
              <a:rPr b="0" lang="en-US" sz="2200" spc="-1" strike="noStrike">
                <a:solidFill>
                  <a:srgbClr val="000000"/>
                </a:solidFill>
                <a:latin typeface="Arial"/>
                <a:ea typeface="Noto Sans CJK SC"/>
              </a:rPr>
              <a:t>Script</a:t>
            </a:r>
            <a:endParaRPr b="0" lang="en-US" sz="2200" spc="-1" strike="noStrike">
              <a:latin typeface="Arial"/>
            </a:endParaRPr>
          </a:p>
          <a:p>
            <a:pPr lvl="1" marL="432000" indent="-214200">
              <a:lnSpc>
                <a:spcPct val="100000"/>
              </a:lnSpc>
              <a:buClr>
                <a:srgbClr val="000000"/>
              </a:buClr>
              <a:buSzPct val="45000"/>
              <a:buFont typeface="Wingdings" charset="2"/>
              <a:buChar char=""/>
            </a:pPr>
            <a:r>
              <a:rPr b="0" lang="en-US" sz="2200" spc="-1" strike="noStrike">
                <a:solidFill>
                  <a:srgbClr val="000000"/>
                </a:solidFill>
                <a:latin typeface="Arial"/>
                <a:ea typeface="Noto Sans CJK SC"/>
              </a:rPr>
              <a:t>Files / Help</a:t>
            </a:r>
            <a:endParaRPr b="0" lang="en-US" sz="2200" spc="-1" strike="noStrike">
              <a:latin typeface="Arial"/>
            </a:endParaRPr>
          </a:p>
          <a:p>
            <a:pPr marL="216000" indent="-214200">
              <a:lnSpc>
                <a:spcPct val="100000"/>
              </a:lnSpc>
              <a:buClr>
                <a:srgbClr val="000000"/>
              </a:buClr>
              <a:buFont typeface="StarSymbol"/>
              <a:buAutoNum type="arabicParenR"/>
            </a:pPr>
            <a:r>
              <a:rPr b="0" lang="en-US" sz="2200" spc="-1" strike="noStrike">
                <a:solidFill>
                  <a:srgbClr val="000000"/>
                </a:solidFill>
                <a:latin typeface="Arial"/>
                <a:ea typeface="Noto Sans CJK SC"/>
              </a:rPr>
              <a:t> </a:t>
            </a:r>
            <a:r>
              <a:rPr b="0" lang="en-US" sz="2200" spc="-1" strike="noStrike">
                <a:solidFill>
                  <a:srgbClr val="000000"/>
                </a:solidFill>
                <a:latin typeface="Arial"/>
                <a:ea typeface="Noto Sans CJK SC"/>
              </a:rPr>
              <a:t>Prepare your first script</a:t>
            </a:r>
            <a:endParaRPr b="0" lang="en-US" sz="2200" spc="-1" strike="noStrike">
              <a:latin typeface="Arial"/>
            </a:endParaRPr>
          </a:p>
          <a:p>
            <a:pPr lvl="1" marL="432000" indent="-214200">
              <a:lnSpc>
                <a:spcPct val="100000"/>
              </a:lnSpc>
              <a:buClr>
                <a:srgbClr val="000000"/>
              </a:buClr>
              <a:buSzPct val="45000"/>
              <a:buFont typeface="Wingdings" charset="2"/>
              <a:buChar char=""/>
            </a:pPr>
            <a:r>
              <a:rPr b="0" lang="en-US" sz="2200" spc="-1" strike="noStrike">
                <a:solidFill>
                  <a:srgbClr val="000000"/>
                </a:solidFill>
                <a:latin typeface="Arial"/>
                <a:ea typeface="Noto Sans CJK SC"/>
              </a:rPr>
              <a:t>Open a new script file </a:t>
            </a:r>
            <a:endParaRPr b="0" lang="en-US" sz="2200" spc="-1" strike="noStrike">
              <a:latin typeface="Arial"/>
            </a:endParaRPr>
          </a:p>
          <a:p>
            <a:pPr lvl="1" marL="432000" indent="-214200">
              <a:lnSpc>
                <a:spcPct val="100000"/>
              </a:lnSpc>
              <a:buClr>
                <a:srgbClr val="000000"/>
              </a:buClr>
              <a:buSzPct val="45000"/>
              <a:buFont typeface="Wingdings" charset="2"/>
              <a:buChar char=""/>
            </a:pPr>
            <a:r>
              <a:rPr b="0" lang="en-US" sz="2200" spc="-1" strike="noStrike">
                <a:solidFill>
                  <a:srgbClr val="000000"/>
                </a:solidFill>
                <a:latin typeface="Arial"/>
                <a:ea typeface="Noto Sans CJK SC"/>
              </a:rPr>
              <a:t>Save it as ex1.R</a:t>
            </a:r>
            <a:endParaRPr b="0" lang="en-US" sz="2200" spc="-1" strike="noStrike">
              <a:latin typeface="Arial"/>
            </a:endParaRPr>
          </a:p>
          <a:p>
            <a:pPr lvl="1" marL="432000" indent="-214200">
              <a:lnSpc>
                <a:spcPct val="100000"/>
              </a:lnSpc>
              <a:buClr>
                <a:srgbClr val="000000"/>
              </a:buClr>
              <a:buSzPct val="45000"/>
              <a:buFont typeface="Wingdings" charset="2"/>
              <a:buChar char=""/>
            </a:pPr>
            <a:r>
              <a:rPr b="0" lang="en-US" sz="2200" spc="-1" strike="noStrike">
                <a:solidFill>
                  <a:srgbClr val="000000"/>
                </a:solidFill>
                <a:latin typeface="Arial"/>
                <a:ea typeface="Noto Sans CJK SC"/>
              </a:rPr>
              <a:t>Paste the following code, and use Ctrl+enter </a:t>
            </a:r>
            <a:endParaRPr b="0" lang="en-US" sz="2200" spc="-1" strike="noStrike">
              <a:latin typeface="Arial"/>
            </a:endParaRPr>
          </a:p>
          <a:p>
            <a:pPr lvl="1" marL="432000" indent="-214200">
              <a:lnSpc>
                <a:spcPct val="100000"/>
              </a:lnSpc>
              <a:buClr>
                <a:srgbClr val="000000"/>
              </a:buClr>
              <a:buSzPct val="45000"/>
              <a:buFont typeface="Wingdings" charset="2"/>
              <a:buChar char=""/>
            </a:pPr>
            <a:r>
              <a:rPr b="0" lang="en-US" sz="2200" spc="-1" strike="noStrike">
                <a:solidFill>
                  <a:srgbClr val="000000"/>
                </a:solidFill>
                <a:latin typeface="Arial"/>
                <a:ea typeface="Noto Sans CJK SC"/>
              </a:rPr>
              <a:t>(cmd+enter on Mac) to execute each line</a:t>
            </a:r>
            <a:endParaRPr b="0" lang="en-US" sz="2200" spc="-1" strike="noStrike">
              <a:latin typeface="Arial"/>
            </a:endParaRPr>
          </a:p>
          <a:p>
            <a:pPr>
              <a:lnSpc>
                <a:spcPct val="100000"/>
              </a:lnSpc>
            </a:pPr>
            <a:endParaRPr b="0" lang="en-US" sz="2200" spc="-1" strike="noStrike">
              <a:latin typeface="Arial"/>
            </a:endParaRPr>
          </a:p>
        </p:txBody>
      </p:sp>
    </p:spTree>
  </p:cSld>
  <p:timing>
    <p:tnLst>
      <p:par>
        <p:cTn id="289" dur="indefinite" restart="never" nodeType="tmRoot">
          <p:childTnLst>
            <p:seq>
              <p:cTn id="29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8" name="CustomShape 1"/>
          <p:cNvSpPr/>
          <p:nvPr/>
        </p:nvSpPr>
        <p:spPr>
          <a:xfrm>
            <a:off x="393480" y="1010160"/>
            <a:ext cx="8354520" cy="4991040"/>
          </a:xfrm>
          <a:prstGeom prst="rect">
            <a:avLst/>
          </a:prstGeom>
          <a:noFill/>
          <a:ln>
            <a:noFill/>
          </a:ln>
        </p:spPr>
        <p:style>
          <a:lnRef idx="0"/>
          <a:fillRef idx="0"/>
          <a:effectRef idx="0"/>
          <a:fontRef idx="minor"/>
        </p:style>
        <p:txBody>
          <a:bodyPr lIns="0" rIns="0" tIns="0" bIns="0"/>
          <a:p>
            <a:pPr>
              <a:lnSpc>
                <a:spcPct val="100000"/>
              </a:lnSpc>
              <a:spcBef>
                <a:spcPts val="400"/>
              </a:spcBef>
            </a:pP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endParaRPr b="0" lang="en-US" sz="1800" spc="-1" strike="noStrike">
              <a:latin typeface="Arial"/>
            </a:endParaRPr>
          </a:p>
        </p:txBody>
      </p:sp>
      <p:sp>
        <p:nvSpPr>
          <p:cNvPr id="699" name="CustomShape 2"/>
          <p:cNvSpPr/>
          <p:nvPr/>
        </p:nvSpPr>
        <p:spPr>
          <a:xfrm>
            <a:off x="258480" y="344520"/>
            <a:ext cx="792684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 scripts</a:t>
            </a:r>
            <a:endParaRPr b="0" lang="en-US" sz="2800" spc="-1" strike="noStrike">
              <a:latin typeface="Arial"/>
            </a:endParaRPr>
          </a:p>
        </p:txBody>
      </p:sp>
      <p:sp>
        <p:nvSpPr>
          <p:cNvPr id="700" name="CustomShape 3"/>
          <p:cNvSpPr/>
          <p:nvPr/>
        </p:nvSpPr>
        <p:spPr>
          <a:xfrm>
            <a:off x="572040" y="2098080"/>
            <a:ext cx="8273160" cy="3608640"/>
          </a:xfrm>
          <a:prstGeom prst="rect">
            <a:avLst/>
          </a:prstGeom>
          <a:solidFill>
            <a:srgbClr val="1f497d"/>
          </a:solidFill>
          <a:ln>
            <a:noFill/>
          </a:ln>
        </p:spPr>
        <p:style>
          <a:lnRef idx="0"/>
          <a:fillRef idx="0"/>
          <a:effectRef idx="0"/>
          <a:fontRef idx="minor"/>
        </p:style>
        <p:txBody>
          <a:bodyPr lIns="182880" rIns="182880" tIns="91440" bIns="91440"/>
          <a:p>
            <a:pPr>
              <a:lnSpc>
                <a:spcPct val="100000"/>
              </a:lnSpc>
              <a:spcBef>
                <a:spcPts val="479"/>
              </a:spcBef>
            </a:pPr>
            <a:r>
              <a:rPr b="1" lang="en-US" sz="2400" spc="-1" strike="noStrike">
                <a:solidFill>
                  <a:srgbClr val="f6f6f6"/>
                </a:solidFill>
                <a:latin typeface="Comic Sans MS"/>
                <a:ea typeface="DejaVu Sans"/>
              </a:rPr>
              <a:t>Tips: </a:t>
            </a:r>
            <a:endParaRPr b="0" lang="en-US" sz="2400" spc="-1" strike="noStrike">
              <a:latin typeface="Arial"/>
            </a:endParaRPr>
          </a:p>
          <a:p>
            <a:pPr marL="266760" indent="-264240">
              <a:lnSpc>
                <a:spcPct val="100000"/>
              </a:lnSpc>
              <a:spcBef>
                <a:spcPts val="479"/>
              </a:spcBef>
              <a:buClr>
                <a:srgbClr val="ffffff"/>
              </a:buClr>
              <a:buFont typeface="Arial"/>
              <a:buChar char="•"/>
            </a:pPr>
            <a:r>
              <a:rPr b="1" lang="en-US" sz="2400" spc="-1" strike="noStrike">
                <a:solidFill>
                  <a:srgbClr val="f6f6f6"/>
                </a:solidFill>
                <a:latin typeface="Comic Sans MS"/>
                <a:ea typeface="DejaVu Sans"/>
              </a:rPr>
              <a:t>Most of your code should be saved in scripts. </a:t>
            </a:r>
            <a:endParaRPr b="0" lang="en-US" sz="2400" spc="-1" strike="noStrike">
              <a:latin typeface="Arial"/>
            </a:endParaRPr>
          </a:p>
          <a:p>
            <a:pPr>
              <a:lnSpc>
                <a:spcPct val="100000"/>
              </a:lnSpc>
              <a:spcBef>
                <a:spcPts val="479"/>
              </a:spcBef>
            </a:pPr>
            <a:endParaRPr b="0" lang="en-US" sz="2400" spc="-1" strike="noStrike">
              <a:latin typeface="Arial"/>
            </a:endParaRPr>
          </a:p>
          <a:p>
            <a:pPr lvl="1" marL="449280" indent="-180000">
              <a:lnSpc>
                <a:spcPct val="100000"/>
              </a:lnSpc>
              <a:spcBef>
                <a:spcPts val="400"/>
              </a:spcBef>
              <a:buClr>
                <a:srgbClr val="ffffff"/>
              </a:buClr>
              <a:buFont typeface="Arial"/>
              <a:buChar char="•"/>
            </a:pPr>
            <a:r>
              <a:rPr b="1" lang="en-US" sz="2000" spc="-1" strike="noStrike">
                <a:solidFill>
                  <a:srgbClr val="f6f6f6"/>
                </a:solidFill>
                <a:latin typeface="Comic Sans MS"/>
                <a:ea typeface="DejaVu Sans"/>
              </a:rPr>
              <a:t>You will often want to execute individual lines of code interactively while you are writing it.</a:t>
            </a:r>
            <a:endParaRPr b="0" lang="en-US" sz="2000" spc="-1" strike="noStrike">
              <a:latin typeface="Arial"/>
            </a:endParaRPr>
          </a:p>
          <a:p>
            <a:pPr lvl="1" marL="449280" indent="-180000">
              <a:lnSpc>
                <a:spcPct val="100000"/>
              </a:lnSpc>
              <a:spcBef>
                <a:spcPts val="400"/>
              </a:spcBef>
              <a:buClr>
                <a:srgbClr val="ffffff"/>
              </a:buClr>
              <a:buFont typeface="Arial"/>
              <a:buChar char="•"/>
            </a:pPr>
            <a:r>
              <a:rPr b="1" lang="en-US" sz="2000" spc="-1" strike="noStrike">
                <a:solidFill>
                  <a:srgbClr val="f6f6f6"/>
                </a:solidFill>
                <a:latin typeface="Comic Sans MS"/>
                <a:ea typeface="DejaVu Sans"/>
              </a:rPr>
              <a:t>You will often want to run the entire script after it is finished and debugged.</a:t>
            </a:r>
            <a:endParaRPr b="0" lang="en-US" sz="2000" spc="-1" strike="noStrike">
              <a:latin typeface="Arial"/>
            </a:endParaRPr>
          </a:p>
        </p:txBody>
      </p:sp>
    </p:spTree>
  </p:cSld>
  <p:timing>
    <p:tnLst>
      <p:par>
        <p:cTn id="291" dur="indefinite" restart="never" nodeType="tmRoot">
          <p:childTnLst>
            <p:seq>
              <p:cTn id="292" dur="indefinite" nodeType="mainSeq">
                <p:childTnLst>
                  <p:par>
                    <p:cTn id="293" fill="hold">
                      <p:stCondLst>
                        <p:cond delay="indefinite"/>
                      </p:stCondLst>
                      <p:childTnLst>
                        <p:par>
                          <p:cTn id="294" fill="hold">
                            <p:stCondLst>
                              <p:cond delay="0"/>
                            </p:stCondLst>
                            <p:childTnLst>
                              <p:par>
                                <p:cTn id="295" nodeType="clickEffect" fill="hold" presetClass="entr" presetID="10">
                                  <p:stCondLst>
                                    <p:cond delay="0"/>
                                  </p:stCondLst>
                                  <p:childTnLst>
                                    <p:set>
                                      <p:cBhvr>
                                        <p:cTn id="296" dur="1" fill="hold">
                                          <p:stCondLst>
                                            <p:cond delay="0"/>
                                          </p:stCondLst>
                                        </p:cTn>
                                        <p:tgtEl>
                                          <p:spTgt spid="700"/>
                                        </p:tgtEl>
                                        <p:attrNameLst>
                                          <p:attrName>style.visibility</p:attrName>
                                        </p:attrNameLst>
                                      </p:cBhvr>
                                      <p:to>
                                        <p:strVal val="visible"/>
                                      </p:to>
                                    </p:set>
                                    <p:animEffect filter="fade" transition="in">
                                      <p:cBhvr additive="repl">
                                        <p:cTn id="297" dur="500"/>
                                        <p:tgtEl>
                                          <p:spTgt spid="70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CustomShape 1"/>
          <p:cNvSpPr/>
          <p:nvPr/>
        </p:nvSpPr>
        <p:spPr>
          <a:xfrm>
            <a:off x="393480" y="1010160"/>
            <a:ext cx="8354520" cy="4991040"/>
          </a:xfrm>
          <a:prstGeom prst="rect">
            <a:avLst/>
          </a:prstGeom>
          <a:noFill/>
          <a:ln>
            <a:noFill/>
          </a:ln>
        </p:spPr>
        <p:style>
          <a:lnRef idx="0"/>
          <a:fillRef idx="0"/>
          <a:effectRef idx="0"/>
          <a:fontRef idx="minor"/>
        </p:style>
        <p:txBody>
          <a:bodyPr lIns="0" rIns="0" tIns="0" bIns="0"/>
          <a:p>
            <a:pPr marL="457200" indent="-4546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Close a project</a:t>
            </a:r>
            <a:r>
              <a:rPr b="0" lang="en-US" sz="2400" spc="-1" strike="noStrike">
                <a:solidFill>
                  <a:srgbClr val="000000"/>
                </a:solidFill>
                <a:latin typeface="Calibri"/>
                <a:ea typeface="DejaVu Sans"/>
              </a:rPr>
              <a:t>:</a:t>
            </a:r>
            <a:r>
              <a:rPr b="0" lang="en-US" sz="2400" spc="-1" strike="noStrike">
                <a:solidFill>
                  <a:srgbClr val="4f81bd"/>
                </a:solidFill>
                <a:latin typeface="Calibri"/>
                <a:ea typeface="DejaVu Sans"/>
              </a:rPr>
              <a:t>  </a:t>
            </a:r>
            <a:endParaRPr b="0" lang="en-US" sz="2400" spc="-1" strike="noStrike">
              <a:latin typeface="Arial"/>
            </a:endParaRPr>
          </a:p>
          <a:p>
            <a:pPr>
              <a:lnSpc>
                <a:spcPct val="100000"/>
              </a:lnSpc>
              <a:spcBef>
                <a:spcPts val="479"/>
              </a:spcBef>
            </a:pPr>
            <a:r>
              <a:rPr b="0" lang="en-US" sz="2400" spc="-1" strike="noStrike">
                <a:solidFill>
                  <a:srgbClr val="4f81bd"/>
                </a:solidFill>
                <a:latin typeface="Calibri"/>
                <a:ea typeface="DejaVu Sans"/>
              </a:rPr>
              <a:t>       </a:t>
            </a:r>
            <a:r>
              <a:rPr b="0" lang="en-US" sz="2400" spc="-1" strike="noStrike">
                <a:solidFill>
                  <a:srgbClr val="4e81bd"/>
                </a:solidFill>
                <a:latin typeface="Calibri"/>
                <a:ea typeface="DejaVu Sans"/>
              </a:rPr>
              <a:t>File -&gt; Close</a:t>
            </a:r>
            <a:endParaRPr b="0" lang="en-US" sz="2400" spc="-1" strike="noStrike">
              <a:latin typeface="Arial"/>
            </a:endParaRPr>
          </a:p>
          <a:p>
            <a:pPr>
              <a:lnSpc>
                <a:spcPct val="100000"/>
              </a:lnSpc>
              <a:spcBef>
                <a:spcPts val="479"/>
              </a:spcBef>
            </a:pPr>
            <a:endParaRPr b="0" lang="en-US" sz="2400" spc="-1" strike="noStrike">
              <a:latin typeface="Arial"/>
            </a:endParaRPr>
          </a:p>
          <a:p>
            <a:pPr marL="457200" indent="-45468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Switch to another project, which will close the current one: </a:t>
            </a:r>
            <a:endParaRPr b="0" lang="en-US" sz="2400" spc="-1" strike="noStrike">
              <a:latin typeface="Arial"/>
            </a:endParaRPr>
          </a:p>
          <a:p>
            <a:pPr>
              <a:lnSpc>
                <a:spcPct val="100000"/>
              </a:lnSpc>
              <a:spcBef>
                <a:spcPts val="479"/>
              </a:spcBef>
            </a:pPr>
            <a:r>
              <a:rPr b="0" lang="en-US" sz="2400" spc="-1" strike="noStrike">
                <a:solidFill>
                  <a:srgbClr val="4e81bd"/>
                </a:solidFill>
                <a:latin typeface="Calibri"/>
                <a:ea typeface="DejaVu Sans"/>
              </a:rPr>
              <a:t>        </a:t>
            </a:r>
            <a:r>
              <a:rPr b="0" lang="en-US" sz="2400" spc="-1" strike="noStrike">
                <a:solidFill>
                  <a:srgbClr val="4e81bd"/>
                </a:solidFill>
                <a:latin typeface="Calibri"/>
                <a:ea typeface="DejaVu Sans"/>
              </a:rPr>
              <a:t>File -&gt;  Open Project...</a:t>
            </a:r>
            <a:endParaRPr b="0" lang="en-US" sz="2400" spc="-1" strike="noStrike">
              <a:latin typeface="Arial"/>
            </a:endParaRPr>
          </a:p>
          <a:p>
            <a:pPr>
              <a:lnSpc>
                <a:spcPct val="100000"/>
              </a:lnSpc>
              <a:spcBef>
                <a:spcPts val="479"/>
              </a:spcBef>
            </a:pPr>
            <a:endParaRPr b="0" lang="en-US" sz="2400" spc="-1" strike="noStrike">
              <a:latin typeface="Arial"/>
            </a:endParaRPr>
          </a:p>
          <a:p>
            <a:pPr marL="343080" indent="-34056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Open another project and keep the current one open as well:</a:t>
            </a:r>
            <a:endParaRPr b="0" lang="en-US" sz="2400" spc="-1" strike="noStrike">
              <a:latin typeface="Arial"/>
            </a:endParaRPr>
          </a:p>
          <a:p>
            <a:pPr>
              <a:lnSpc>
                <a:spcPct val="100000"/>
              </a:lnSpc>
              <a:spcBef>
                <a:spcPts val="479"/>
              </a:spcBef>
            </a:pPr>
            <a:r>
              <a:rPr b="0" lang="en-US" sz="2400" spc="-1" strike="noStrike">
                <a:solidFill>
                  <a:srgbClr val="262626"/>
                </a:solidFill>
                <a:latin typeface="Calibri"/>
                <a:ea typeface="DejaVu Sans"/>
              </a:rPr>
              <a:t>      </a:t>
            </a:r>
            <a:r>
              <a:rPr b="0" lang="en-US" sz="2400" spc="-1" strike="noStrike">
                <a:solidFill>
                  <a:srgbClr val="4e81bd"/>
                </a:solidFill>
                <a:latin typeface="Calibri"/>
                <a:ea typeface="DejaVu Sans"/>
              </a:rPr>
              <a:t>File  -&gt;  Open Project in New Session...</a:t>
            </a: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702" name="CustomShape 2"/>
          <p:cNvSpPr/>
          <p:nvPr/>
        </p:nvSpPr>
        <p:spPr>
          <a:xfrm>
            <a:off x="258480" y="344520"/>
            <a:ext cx="792684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Closing or switching projects</a:t>
            </a:r>
            <a:endParaRPr b="0" lang="en-US" sz="2800" spc="-1" strike="noStrike">
              <a:latin typeface="Arial"/>
            </a:endParaRPr>
          </a:p>
        </p:txBody>
      </p:sp>
    </p:spTree>
  </p:cSld>
  <p:timing>
    <p:tnLst>
      <p:par>
        <p:cTn id="298" dur="indefinite" restart="never" nodeType="tmRoot">
          <p:childTnLst>
            <p:seq>
              <p:cTn id="299" dur="indefinite" nodeType="mainSeq">
                <p:childTnLst>
                  <p:par>
                    <p:cTn id="300" fill="hold">
                      <p:stCondLst>
                        <p:cond delay="indefinite"/>
                      </p:stCondLst>
                      <p:childTnLst>
                        <p:par>
                          <p:cTn id="301" fill="hold">
                            <p:stCondLst>
                              <p:cond delay="0"/>
                            </p:stCondLst>
                            <p:childTnLst>
                              <p:par>
                                <p:cTn id="302" nodeType="clickEffect" fill="hold" presetClass="entr" presetID="1">
                                  <p:stCondLst>
                                    <p:cond delay="0"/>
                                  </p:stCondLst>
                                  <p:childTnLst>
                                    <p:set>
                                      <p:cBhvr>
                                        <p:cTn id="303" dur="1" fill="hold">
                                          <p:stCondLst>
                                            <p:cond delay="0"/>
                                          </p:stCondLst>
                                        </p:cTn>
                                        <p:tgtEl>
                                          <p:spTgt spid="701">
                                            <p:txEl>
                                              <p:pRg st="0" end="0"/>
                                            </p:txEl>
                                          </p:spTgt>
                                        </p:tgtEl>
                                        <p:attrNameLst>
                                          <p:attrName>style.visibility</p:attrName>
                                        </p:attrNameLst>
                                      </p:cBhvr>
                                      <p:to>
                                        <p:strVal val="visible"/>
                                      </p:to>
                                    </p:set>
                                  </p:childTnLst>
                                </p:cTn>
                              </p:par>
                            </p:childTnLst>
                          </p:cTn>
                        </p:par>
                      </p:childTnLst>
                    </p:cTn>
                  </p:par>
                  <p:par>
                    <p:cTn id="304" fill="hold">
                      <p:stCondLst>
                        <p:cond delay="indefinite"/>
                      </p:stCondLst>
                      <p:childTnLst>
                        <p:par>
                          <p:cTn id="305" fill="hold">
                            <p:stCondLst>
                              <p:cond delay="0"/>
                            </p:stCondLst>
                            <p:childTnLst>
                              <p:par>
                                <p:cTn id="306" nodeType="clickEffect" fill="hold" presetClass="entr" presetID="1">
                                  <p:stCondLst>
                                    <p:cond delay="0"/>
                                  </p:stCondLst>
                                  <p:childTnLst>
                                    <p:set>
                                      <p:cBhvr>
                                        <p:cTn id="307" dur="1" fill="hold">
                                          <p:stCondLst>
                                            <p:cond delay="0"/>
                                          </p:stCondLst>
                                        </p:cTn>
                                        <p:tgtEl>
                                          <p:spTgt spid="701">
                                            <p:txEl>
                                              <p:pRg st="1" end="1"/>
                                            </p:txEl>
                                          </p:spTgt>
                                        </p:tgtEl>
                                        <p:attrNameLst>
                                          <p:attrName>style.visibility</p:attrName>
                                        </p:attrNameLst>
                                      </p:cBhvr>
                                      <p:to>
                                        <p:strVal val="visible"/>
                                      </p:to>
                                    </p:set>
                                  </p:childTnLst>
                                </p:cTn>
                              </p:par>
                            </p:childTnLst>
                          </p:cTn>
                        </p:par>
                      </p:childTnLst>
                    </p:cTn>
                  </p:par>
                  <p:par>
                    <p:cTn id="308" fill="hold">
                      <p:stCondLst>
                        <p:cond delay="indefinite"/>
                      </p:stCondLst>
                      <p:childTnLst>
                        <p:par>
                          <p:cTn id="309" fill="hold">
                            <p:stCondLst>
                              <p:cond delay="0"/>
                            </p:stCondLst>
                            <p:childTnLst>
                              <p:par>
                                <p:cTn id="310" nodeType="clickEffect" fill="hold" presetClass="entr" presetID="1">
                                  <p:stCondLst>
                                    <p:cond delay="0"/>
                                  </p:stCondLst>
                                  <p:childTnLst>
                                    <p:set>
                                      <p:cBhvr>
                                        <p:cTn id="311" dur="1" fill="hold">
                                          <p:stCondLst>
                                            <p:cond delay="0"/>
                                          </p:stCondLst>
                                        </p:cTn>
                                        <p:tgtEl>
                                          <p:spTgt spid="701">
                                            <p:txEl>
                                              <p:pRg st="3" end="3"/>
                                            </p:txEl>
                                          </p:spTgt>
                                        </p:tgtEl>
                                        <p:attrNameLst>
                                          <p:attrName>style.visibility</p:attrName>
                                        </p:attrNameLst>
                                      </p:cBhvr>
                                      <p:to>
                                        <p:strVal val="visible"/>
                                      </p:to>
                                    </p:set>
                                  </p:childTnLst>
                                </p:cTn>
                              </p:par>
                            </p:childTnLst>
                          </p:cTn>
                        </p:par>
                      </p:childTnLst>
                    </p:cTn>
                  </p:par>
                  <p:par>
                    <p:cTn id="312" fill="hold">
                      <p:stCondLst>
                        <p:cond delay="indefinite"/>
                      </p:stCondLst>
                      <p:childTnLst>
                        <p:par>
                          <p:cTn id="313" fill="hold">
                            <p:stCondLst>
                              <p:cond delay="0"/>
                            </p:stCondLst>
                            <p:childTnLst>
                              <p:par>
                                <p:cTn id="314" nodeType="clickEffect" fill="hold" presetClass="entr" presetID="1">
                                  <p:stCondLst>
                                    <p:cond delay="0"/>
                                  </p:stCondLst>
                                  <p:childTnLst>
                                    <p:set>
                                      <p:cBhvr>
                                        <p:cTn id="315" dur="1" fill="hold">
                                          <p:stCondLst>
                                            <p:cond delay="0"/>
                                          </p:stCondLst>
                                        </p:cTn>
                                        <p:tgtEl>
                                          <p:spTgt spid="701">
                                            <p:txEl>
                                              <p:pRg st="4" end="4"/>
                                            </p:txEl>
                                          </p:spTgt>
                                        </p:tgtEl>
                                        <p:attrNameLst>
                                          <p:attrName>style.visibility</p:attrName>
                                        </p:attrNameLst>
                                      </p:cBhvr>
                                      <p:to>
                                        <p:strVal val="visible"/>
                                      </p:to>
                                    </p:set>
                                  </p:childTnLst>
                                </p:cTn>
                              </p:par>
                            </p:childTnLst>
                          </p:cTn>
                        </p:par>
                      </p:childTnLst>
                    </p:cTn>
                  </p:par>
                  <p:par>
                    <p:cTn id="316" fill="hold">
                      <p:stCondLst>
                        <p:cond delay="indefinite"/>
                      </p:stCondLst>
                      <p:childTnLst>
                        <p:par>
                          <p:cTn id="317" fill="hold">
                            <p:stCondLst>
                              <p:cond delay="0"/>
                            </p:stCondLst>
                            <p:childTnLst>
                              <p:par>
                                <p:cTn id="318" nodeType="clickEffect" fill="hold" presetClass="entr" presetID="1">
                                  <p:stCondLst>
                                    <p:cond delay="0"/>
                                  </p:stCondLst>
                                  <p:childTnLst>
                                    <p:set>
                                      <p:cBhvr>
                                        <p:cTn id="319" dur="1" fill="hold">
                                          <p:stCondLst>
                                            <p:cond delay="0"/>
                                          </p:stCondLst>
                                        </p:cTn>
                                        <p:tgtEl>
                                          <p:spTgt spid="701">
                                            <p:txEl>
                                              <p:pRg st="6" end="6"/>
                                            </p:txEl>
                                          </p:spTgt>
                                        </p:tgtEl>
                                        <p:attrNameLst>
                                          <p:attrName>style.visibility</p:attrName>
                                        </p:attrNameLst>
                                      </p:cBhvr>
                                      <p:to>
                                        <p:strVal val="visible"/>
                                      </p:to>
                                    </p:set>
                                  </p:childTnLst>
                                </p:cTn>
                              </p:par>
                            </p:childTnLst>
                          </p:cTn>
                        </p:par>
                      </p:childTnLst>
                    </p:cTn>
                  </p:par>
                  <p:par>
                    <p:cTn id="320" fill="hold">
                      <p:stCondLst>
                        <p:cond delay="indefinite"/>
                      </p:stCondLst>
                      <p:childTnLst>
                        <p:par>
                          <p:cTn id="321" fill="hold">
                            <p:stCondLst>
                              <p:cond delay="0"/>
                            </p:stCondLst>
                            <p:childTnLst>
                              <p:par>
                                <p:cTn id="322" nodeType="clickEffect" fill="hold" presetClass="entr" presetID="1">
                                  <p:stCondLst>
                                    <p:cond delay="0"/>
                                  </p:stCondLst>
                                  <p:childTnLst>
                                    <p:set>
                                      <p:cBhvr>
                                        <p:cTn id="323" dur="1" fill="hold">
                                          <p:stCondLst>
                                            <p:cond delay="0"/>
                                          </p:stCondLst>
                                        </p:cTn>
                                        <p:tgtEl>
                                          <p:spTgt spid="701">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CustomShape 1"/>
          <p:cNvSpPr/>
          <p:nvPr/>
        </p:nvSpPr>
        <p:spPr>
          <a:xfrm>
            <a:off x="393480" y="1010160"/>
            <a:ext cx="8354520" cy="4991040"/>
          </a:xfrm>
          <a:prstGeom prst="rect">
            <a:avLst/>
          </a:prstGeom>
          <a:noFill/>
          <a:ln>
            <a:noFill/>
          </a:ln>
        </p:spPr>
        <p:style>
          <a:lnRef idx="0"/>
          <a:fillRef idx="0"/>
          <a:effectRef idx="0"/>
          <a:fontRef idx="minor"/>
        </p:style>
        <p:txBody>
          <a:bodyPr lIns="0" rIns="0" tIns="0" bIns="0"/>
          <a:p>
            <a:pPr>
              <a:lnSpc>
                <a:spcPct val="100000"/>
              </a:lnSpc>
              <a:spcBef>
                <a:spcPts val="479"/>
              </a:spcBef>
            </a:pPr>
            <a:r>
              <a:rPr b="0" lang="en-US" sz="2400" spc="-1" strike="noStrike">
                <a:solidFill>
                  <a:srgbClr val="262626"/>
                </a:solidFill>
                <a:latin typeface="Calibri"/>
                <a:ea typeface="DejaVu Sans"/>
              </a:rPr>
              <a:t>You can </a:t>
            </a:r>
            <a:r>
              <a:rPr b="0" lang="en-US" sz="2400" spc="-1" strike="noStrike">
                <a:solidFill>
                  <a:srgbClr val="4f81bd"/>
                </a:solidFill>
                <a:latin typeface="Calibri"/>
                <a:ea typeface="DejaVu Sans"/>
              </a:rPr>
              <a:t>access your R project directly from your hard drive </a:t>
            </a:r>
            <a:endParaRPr b="0" lang="en-US" sz="2400" spc="-1" strike="noStrike">
              <a:latin typeface="Arial"/>
            </a:endParaRPr>
          </a:p>
          <a:p>
            <a:pPr marL="266760" indent="-264240">
              <a:lnSpc>
                <a:spcPct val="100000"/>
              </a:lnSpc>
              <a:spcBef>
                <a:spcPts val="479"/>
              </a:spcBef>
              <a:buClr>
                <a:srgbClr val="262626"/>
              </a:buClr>
              <a:buFont typeface="Arial"/>
              <a:buChar char="•"/>
            </a:pPr>
            <a:r>
              <a:rPr b="0" lang="en-US" sz="2400" spc="-1" strike="noStrike">
                <a:solidFill>
                  <a:srgbClr val="000000"/>
                </a:solidFill>
                <a:latin typeface="Calibri"/>
                <a:ea typeface="DejaVu Sans"/>
              </a:rPr>
              <a:t>Find the </a:t>
            </a:r>
            <a:r>
              <a:rPr b="0" lang="en-US" sz="2400" spc="-1" strike="noStrike">
                <a:solidFill>
                  <a:srgbClr val="4f81bd"/>
                </a:solidFill>
                <a:latin typeface="Calibri"/>
                <a:ea typeface="DejaVu Sans"/>
              </a:rPr>
              <a:t>.Rproj </a:t>
            </a:r>
            <a:r>
              <a:rPr b="0" lang="en-US" sz="2400" spc="-1" strike="noStrike">
                <a:solidFill>
                  <a:srgbClr val="262626"/>
                </a:solidFill>
                <a:latin typeface="Calibri"/>
                <a:ea typeface="DejaVu Sans"/>
              </a:rPr>
              <a:t>file and open it (double click on many systems).</a:t>
            </a:r>
            <a:endParaRPr b="0" lang="en-US" sz="2400" spc="-1" strike="noStrike">
              <a:latin typeface="Arial"/>
            </a:endParaRPr>
          </a:p>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Rstudio will automatically start if it is not already running.</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704"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Reopening an R project from a file</a:t>
            </a:r>
            <a:endParaRPr b="0" lang="en-US" sz="2800" spc="-1" strike="noStrike">
              <a:latin typeface="Arial"/>
            </a:endParaRPr>
          </a:p>
        </p:txBody>
      </p:sp>
    </p:spTree>
  </p:cSld>
  <p:timing>
    <p:tnLst>
      <p:par>
        <p:cTn id="324" dur="indefinite" restart="never" nodeType="tmRoot">
          <p:childTnLst>
            <p:seq>
              <p:cTn id="325" dur="indefinite" nodeType="mainSeq">
                <p:childTnLst>
                  <p:par>
                    <p:cTn id="326" fill="hold">
                      <p:stCondLst>
                        <p:cond delay="indefinite"/>
                      </p:stCondLst>
                      <p:childTnLst>
                        <p:par>
                          <p:cTn id="327" fill="hold">
                            <p:stCondLst>
                              <p:cond delay="0"/>
                            </p:stCondLst>
                            <p:childTnLst>
                              <p:par>
                                <p:cTn id="328" nodeType="clickEffect" fill="hold" presetClass="entr" presetID="1">
                                  <p:stCondLst>
                                    <p:cond delay="0"/>
                                  </p:stCondLst>
                                  <p:childTnLst>
                                    <p:set>
                                      <p:cBhvr>
                                        <p:cTn id="329" dur="1" fill="hold">
                                          <p:stCondLst>
                                            <p:cond delay="0"/>
                                          </p:stCondLst>
                                        </p:cTn>
                                        <p:tgtEl>
                                          <p:spTgt spid="703">
                                            <p:txEl>
                                              <p:pRg st="0" end="0"/>
                                            </p:txEl>
                                          </p:spTgt>
                                        </p:tgtEl>
                                        <p:attrNameLst>
                                          <p:attrName>style.visibility</p:attrName>
                                        </p:attrNameLst>
                                      </p:cBhvr>
                                      <p:to>
                                        <p:strVal val="visible"/>
                                      </p:to>
                                    </p:set>
                                  </p:childTnLst>
                                </p:cTn>
                              </p:par>
                            </p:childTnLst>
                          </p:cTn>
                        </p:par>
                      </p:childTnLst>
                    </p:cTn>
                  </p:par>
                  <p:par>
                    <p:cTn id="330" fill="hold">
                      <p:stCondLst>
                        <p:cond delay="indefinite"/>
                      </p:stCondLst>
                      <p:childTnLst>
                        <p:par>
                          <p:cTn id="331" fill="hold">
                            <p:stCondLst>
                              <p:cond delay="0"/>
                            </p:stCondLst>
                            <p:childTnLst>
                              <p:par>
                                <p:cTn id="332" nodeType="clickEffect" fill="hold" presetClass="entr" presetID="1">
                                  <p:stCondLst>
                                    <p:cond delay="0"/>
                                  </p:stCondLst>
                                  <p:childTnLst>
                                    <p:set>
                                      <p:cBhvr>
                                        <p:cTn id="333" dur="1" fill="hold">
                                          <p:stCondLst>
                                            <p:cond delay="0"/>
                                          </p:stCondLst>
                                        </p:cTn>
                                        <p:tgtEl>
                                          <p:spTgt spid="703">
                                            <p:txEl>
                                              <p:pRg st="1" end="1"/>
                                            </p:txEl>
                                          </p:spTgt>
                                        </p:tgtEl>
                                        <p:attrNameLst>
                                          <p:attrName>style.visibility</p:attrName>
                                        </p:attrNameLst>
                                      </p:cBhvr>
                                      <p:to>
                                        <p:strVal val="visible"/>
                                      </p:to>
                                    </p:set>
                                  </p:childTnLst>
                                </p:cTn>
                              </p:par>
                            </p:childTnLst>
                          </p:cTn>
                        </p:par>
                      </p:childTnLst>
                    </p:cTn>
                  </p:par>
                  <p:par>
                    <p:cTn id="334" fill="hold">
                      <p:stCondLst>
                        <p:cond delay="indefinite"/>
                      </p:stCondLst>
                      <p:childTnLst>
                        <p:par>
                          <p:cTn id="335" fill="hold">
                            <p:stCondLst>
                              <p:cond delay="0"/>
                            </p:stCondLst>
                            <p:childTnLst>
                              <p:par>
                                <p:cTn id="336" nodeType="clickEffect" fill="hold" presetClass="entr" presetID="1">
                                  <p:stCondLst>
                                    <p:cond delay="0"/>
                                  </p:stCondLst>
                                  <p:childTnLst>
                                    <p:set>
                                      <p:cBhvr>
                                        <p:cTn id="337" dur="1" fill="hold">
                                          <p:stCondLst>
                                            <p:cond delay="0"/>
                                          </p:stCondLst>
                                        </p:cTn>
                                        <p:tgtEl>
                                          <p:spTgt spid="703">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CustomShape 1"/>
          <p:cNvSpPr/>
          <p:nvPr/>
        </p:nvSpPr>
        <p:spPr>
          <a:xfrm>
            <a:off x="393480" y="1010160"/>
            <a:ext cx="8354520" cy="4991040"/>
          </a:xfrm>
          <a:prstGeom prst="rect">
            <a:avLst/>
          </a:prstGeom>
          <a:noFill/>
          <a:ln>
            <a:noFill/>
          </a:ln>
        </p:spPr>
        <p:style>
          <a:lnRef idx="0"/>
          <a:fillRef idx="0"/>
          <a:effectRef idx="0"/>
          <a:fontRef idx="minor"/>
        </p:style>
        <p:txBody>
          <a:bodyPr lIns="0" rIns="0" tIns="0" bIns="0"/>
          <a:p>
            <a:pPr marL="343080" indent="-34056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When closing or switching projects, the workspace and the history are automatically cleared. </a:t>
            </a: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DejaVu Sans"/>
              </a:rPr>
              <a:t>   </a:t>
            </a:r>
            <a:endParaRPr b="0" lang="en-US" sz="2000" spc="-1" strike="noStrike">
              <a:latin typeface="Arial"/>
            </a:endParaRPr>
          </a:p>
        </p:txBody>
      </p:sp>
      <p:sp>
        <p:nvSpPr>
          <p:cNvPr id="706" name="CustomShape 2"/>
          <p:cNvSpPr/>
          <p:nvPr/>
        </p:nvSpPr>
        <p:spPr>
          <a:xfrm>
            <a:off x="258480" y="416520"/>
            <a:ext cx="792684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Workspace (.Rdata) and History (.Rhistory) Options</a:t>
            </a:r>
            <a:endParaRPr b="0" lang="en-US" sz="2800" spc="-1" strike="noStrike">
              <a:latin typeface="Arial"/>
            </a:endParaRPr>
          </a:p>
        </p:txBody>
      </p:sp>
      <p:sp>
        <p:nvSpPr>
          <p:cNvPr id="707" name="CustomShape 3"/>
          <p:cNvSpPr/>
          <p:nvPr/>
        </p:nvSpPr>
        <p:spPr>
          <a:xfrm>
            <a:off x="393480" y="1737360"/>
            <a:ext cx="8354520" cy="3232080"/>
          </a:xfrm>
          <a:prstGeom prst="rect">
            <a:avLst/>
          </a:prstGeom>
          <a:solidFill>
            <a:srgbClr val="1f497d"/>
          </a:solidFill>
          <a:ln>
            <a:noFill/>
          </a:ln>
        </p:spPr>
        <p:style>
          <a:lnRef idx="0"/>
          <a:fillRef idx="0"/>
          <a:effectRef idx="0"/>
          <a:fontRef idx="minor"/>
        </p:style>
        <p:txBody>
          <a:bodyPr lIns="182880" rIns="182880" tIns="182880" bIns="182880"/>
          <a:p>
            <a:pPr>
              <a:lnSpc>
                <a:spcPct val="100000"/>
              </a:lnSpc>
              <a:spcBef>
                <a:spcPts val="479"/>
              </a:spcBef>
              <a:spcAft>
                <a:spcPts val="1199"/>
              </a:spcAft>
            </a:pPr>
            <a:r>
              <a:rPr b="1" lang="en-US" sz="2400" spc="-1" strike="noStrike">
                <a:solidFill>
                  <a:srgbClr val="f6f6f6"/>
                </a:solidFill>
                <a:latin typeface="Comic Sans MS"/>
                <a:ea typeface="DejaVu Sans"/>
              </a:rPr>
              <a:t>Your RStudio project can be configured to </a:t>
            </a:r>
            <a:br/>
            <a:r>
              <a:rPr b="1" lang="en-US" sz="2400" spc="-1" strike="noStrike">
                <a:solidFill>
                  <a:srgbClr val="f6f6f6"/>
                </a:solidFill>
                <a:latin typeface="Comic Sans MS"/>
                <a:ea typeface="DejaVu Sans"/>
              </a:rPr>
              <a:t>save your workspace and history to a file upon closing a project - or not.</a:t>
            </a:r>
            <a:endParaRPr b="0" lang="en-US" sz="2400" spc="-1" strike="noStrike">
              <a:latin typeface="Arial"/>
            </a:endParaRPr>
          </a:p>
          <a:p>
            <a:pPr>
              <a:lnSpc>
                <a:spcPct val="100000"/>
              </a:lnSpc>
              <a:spcBef>
                <a:spcPts val="479"/>
              </a:spcBef>
            </a:pPr>
            <a:r>
              <a:rPr b="1" lang="en-US" sz="2400" spc="-1" strike="noStrike">
                <a:solidFill>
                  <a:srgbClr val="f6f6f6"/>
                </a:solidFill>
                <a:latin typeface="Comic Sans MS"/>
                <a:ea typeface="DejaVu Sans"/>
              </a:rPr>
              <a:t>Menu: </a:t>
            </a:r>
            <a:endParaRPr b="0" lang="en-US" sz="2400" spc="-1" strike="noStrike">
              <a:latin typeface="Arial"/>
            </a:endParaRPr>
          </a:p>
          <a:p>
            <a:pPr>
              <a:lnSpc>
                <a:spcPct val="100000"/>
              </a:lnSpc>
              <a:spcBef>
                <a:spcPts val="400"/>
              </a:spcBef>
            </a:pPr>
            <a:r>
              <a:rPr b="1" lang="en-US" sz="2000" spc="-1" strike="noStrike">
                <a:solidFill>
                  <a:srgbClr val="f6f6f6"/>
                </a:solidFill>
                <a:latin typeface="Comic Sans MS"/>
                <a:ea typeface="DejaVu Sans"/>
              </a:rPr>
              <a:t>Tools –&gt; Global Options –&gt; General (set default for all projects)</a:t>
            </a:r>
            <a:endParaRPr b="0" lang="en-US" sz="2000" spc="-1" strike="noStrike">
              <a:latin typeface="Arial"/>
            </a:endParaRPr>
          </a:p>
          <a:p>
            <a:pPr>
              <a:lnSpc>
                <a:spcPct val="100000"/>
              </a:lnSpc>
              <a:spcBef>
                <a:spcPts val="400"/>
              </a:spcBef>
            </a:pPr>
            <a:r>
              <a:rPr b="1" lang="en-US" sz="2000" spc="-1" strike="noStrike">
                <a:solidFill>
                  <a:srgbClr val="f6f6f6"/>
                </a:solidFill>
                <a:latin typeface="Comic Sans MS"/>
                <a:ea typeface="DejaVu Sans"/>
              </a:rPr>
              <a:t>Tools –&gt; Project Options –&gt; General (settings for one project)</a:t>
            </a:r>
            <a:endParaRPr b="0" lang="en-US" sz="2000" spc="-1" strike="noStrike">
              <a:latin typeface="Arial"/>
            </a:endParaRPr>
          </a:p>
          <a:p>
            <a:pPr algn="ctr">
              <a:lnSpc>
                <a:spcPct val="100000"/>
              </a:lnSpc>
              <a:spcBef>
                <a:spcPts val="479"/>
              </a:spcBef>
            </a:pPr>
            <a:endParaRPr b="0" lang="en-US" sz="2000" spc="-1" strike="noStrike">
              <a:latin typeface="Arial"/>
            </a:endParaRPr>
          </a:p>
        </p:txBody>
      </p:sp>
      <p:sp>
        <p:nvSpPr>
          <p:cNvPr id="708" name="CustomShape 4"/>
          <p:cNvSpPr/>
          <p:nvPr/>
        </p:nvSpPr>
        <p:spPr>
          <a:xfrm>
            <a:off x="393480" y="5227920"/>
            <a:ext cx="8354520" cy="1536480"/>
          </a:xfrm>
          <a:prstGeom prst="rect">
            <a:avLst/>
          </a:prstGeom>
          <a:solidFill>
            <a:srgbClr val="1f497d"/>
          </a:solidFill>
          <a:ln>
            <a:noFill/>
          </a:ln>
        </p:spPr>
        <p:style>
          <a:lnRef idx="0"/>
          <a:fillRef idx="0"/>
          <a:effectRef idx="0"/>
          <a:fontRef idx="minor"/>
        </p:style>
        <p:txBody>
          <a:bodyPr lIns="182880" rIns="182880" tIns="182880" bIns="182880"/>
          <a:p>
            <a:pPr>
              <a:lnSpc>
                <a:spcPct val="100000"/>
              </a:lnSpc>
              <a:spcBef>
                <a:spcPts val="479"/>
              </a:spcBef>
            </a:pPr>
            <a:r>
              <a:rPr b="1" lang="en-US" sz="2400" spc="-1" strike="noStrike">
                <a:solidFill>
                  <a:srgbClr val="f6f6f6"/>
                </a:solidFill>
                <a:latin typeface="Comic Sans MS"/>
                <a:ea typeface="DejaVu Sans"/>
              </a:rPr>
              <a:t>CAUTION: .Rdata files can be very large. </a:t>
            </a:r>
            <a:endParaRPr b="0" lang="en-US" sz="2400" spc="-1" strike="noStrike">
              <a:latin typeface="Arial"/>
            </a:endParaRPr>
          </a:p>
          <a:p>
            <a:pPr>
              <a:lnSpc>
                <a:spcPct val="100000"/>
              </a:lnSpc>
              <a:spcBef>
                <a:spcPts val="479"/>
              </a:spcBef>
            </a:pPr>
            <a:r>
              <a:rPr b="1" lang="en-US" sz="2400" spc="-1" strike="noStrike">
                <a:solidFill>
                  <a:srgbClr val="f6f6f6"/>
                </a:solidFill>
                <a:latin typeface="Comic Sans MS"/>
                <a:ea typeface="DejaVu Sans"/>
              </a:rPr>
              <a:t>Save only when you have space on your hard drive!</a:t>
            </a:r>
            <a:endParaRPr b="0" lang="en-US" sz="2400" spc="-1" strike="noStrike">
              <a:latin typeface="Arial"/>
            </a:endParaRPr>
          </a:p>
        </p:txBody>
      </p:sp>
    </p:spTree>
  </p:cSld>
  <p:timing>
    <p:tnLst>
      <p:par>
        <p:cTn id="338" dur="indefinite" restart="never" nodeType="tmRoot">
          <p:childTnLst>
            <p:seq>
              <p:cTn id="339" dur="indefinite" nodeType="mainSeq">
                <p:childTnLst>
                  <p:par>
                    <p:cTn id="340" fill="hold">
                      <p:stCondLst>
                        <p:cond delay="indefinite"/>
                      </p:stCondLst>
                      <p:childTnLst>
                        <p:par>
                          <p:cTn id="341" fill="hold">
                            <p:stCondLst>
                              <p:cond delay="0"/>
                            </p:stCondLst>
                            <p:childTnLst>
                              <p:par>
                                <p:cTn id="342" nodeType="clickEffect" fill="hold" presetClass="entr" presetID="1">
                                  <p:stCondLst>
                                    <p:cond delay="0"/>
                                  </p:stCondLst>
                                  <p:childTnLst>
                                    <p:set>
                                      <p:cBhvr>
                                        <p:cTn id="343" dur="1" fill="hold">
                                          <p:stCondLst>
                                            <p:cond delay="0"/>
                                          </p:stCondLst>
                                        </p:cTn>
                                        <p:tgtEl>
                                          <p:spTgt spid="705">
                                            <p:txEl>
                                              <p:pRg st="0" end="0"/>
                                            </p:txEl>
                                          </p:spTgt>
                                        </p:tgtEl>
                                        <p:attrNameLst>
                                          <p:attrName>style.visibility</p:attrName>
                                        </p:attrNameLst>
                                      </p:cBhvr>
                                      <p:to>
                                        <p:strVal val="visible"/>
                                      </p:to>
                                    </p:set>
                                  </p:childTnLst>
                                </p:cTn>
                              </p:par>
                            </p:childTnLst>
                          </p:cTn>
                        </p:par>
                      </p:childTnLst>
                    </p:cTn>
                  </p:par>
                  <p:par>
                    <p:cTn id="344" fill="hold">
                      <p:stCondLst>
                        <p:cond delay="indefinite"/>
                      </p:stCondLst>
                      <p:childTnLst>
                        <p:par>
                          <p:cTn id="345" fill="hold">
                            <p:stCondLst>
                              <p:cond delay="0"/>
                            </p:stCondLst>
                            <p:childTnLst>
                              <p:par>
                                <p:cTn id="346" nodeType="clickEffect" fill="hold" presetClass="entr" presetID="1">
                                  <p:stCondLst>
                                    <p:cond delay="0"/>
                                  </p:stCondLst>
                                  <p:childTnLst>
                                    <p:set>
                                      <p:cBhvr>
                                        <p:cTn id="347" dur="1" fill="hold">
                                          <p:stCondLst>
                                            <p:cond delay="0"/>
                                          </p:stCondLst>
                                        </p:cTn>
                                        <p:tgtEl>
                                          <p:spTgt spid="705">
                                            <p:txEl>
                                              <p:pRg st="1" end="1"/>
                                            </p:txEl>
                                          </p:spTgt>
                                        </p:tgtEl>
                                        <p:attrNameLst>
                                          <p:attrName>style.visibility</p:attrName>
                                        </p:attrNameLst>
                                      </p:cBhvr>
                                      <p:to>
                                        <p:strVal val="visible"/>
                                      </p:to>
                                    </p:set>
                                  </p:childTnLst>
                                </p:cTn>
                              </p:par>
                            </p:childTnLst>
                          </p:cTn>
                        </p:par>
                      </p:childTnLst>
                    </p:cTn>
                  </p:par>
                  <p:par>
                    <p:cTn id="348" fill="hold">
                      <p:stCondLst>
                        <p:cond delay="indefinite"/>
                      </p:stCondLst>
                      <p:childTnLst>
                        <p:par>
                          <p:cTn id="349" fill="hold">
                            <p:stCondLst>
                              <p:cond delay="0"/>
                            </p:stCondLst>
                            <p:childTnLst>
                              <p:par>
                                <p:cTn id="350" nodeType="clickEffect" fill="hold" presetClass="entr" presetID="10">
                                  <p:stCondLst>
                                    <p:cond delay="0"/>
                                  </p:stCondLst>
                                  <p:childTnLst>
                                    <p:set>
                                      <p:cBhvr>
                                        <p:cTn id="351" dur="1" fill="hold">
                                          <p:stCondLst>
                                            <p:cond delay="0"/>
                                          </p:stCondLst>
                                        </p:cTn>
                                        <p:tgtEl>
                                          <p:spTgt spid="707"/>
                                        </p:tgtEl>
                                        <p:attrNameLst>
                                          <p:attrName>style.visibility</p:attrName>
                                        </p:attrNameLst>
                                      </p:cBhvr>
                                      <p:to>
                                        <p:strVal val="visible"/>
                                      </p:to>
                                    </p:set>
                                    <p:animEffect filter="fade" transition="in">
                                      <p:cBhvr additive="repl">
                                        <p:cTn id="352" dur="500"/>
                                        <p:tgtEl>
                                          <p:spTgt spid="707"/>
                                        </p:tgtEl>
                                      </p:cBhvr>
                                    </p:animEffect>
                                  </p:childTnLst>
                                </p:cTn>
                              </p:par>
                            </p:childTnLst>
                          </p:cTn>
                        </p:par>
                      </p:childTnLst>
                    </p:cTn>
                  </p:par>
                  <p:par>
                    <p:cTn id="353" fill="hold">
                      <p:stCondLst>
                        <p:cond delay="indefinite"/>
                      </p:stCondLst>
                      <p:childTnLst>
                        <p:par>
                          <p:cTn id="354" fill="hold">
                            <p:stCondLst>
                              <p:cond delay="0"/>
                            </p:stCondLst>
                            <p:childTnLst>
                              <p:par>
                                <p:cTn id="355" nodeType="clickEffect" fill="hold" presetClass="entr" presetID="10">
                                  <p:stCondLst>
                                    <p:cond delay="0"/>
                                  </p:stCondLst>
                                  <p:childTnLst>
                                    <p:set>
                                      <p:cBhvr>
                                        <p:cTn id="356" dur="1" fill="hold">
                                          <p:stCondLst>
                                            <p:cond delay="0"/>
                                          </p:stCondLst>
                                        </p:cTn>
                                        <p:tgtEl>
                                          <p:spTgt spid="708"/>
                                        </p:tgtEl>
                                        <p:attrNameLst>
                                          <p:attrName>style.visibility</p:attrName>
                                        </p:attrNameLst>
                                      </p:cBhvr>
                                      <p:to>
                                        <p:strVal val="visible"/>
                                      </p:to>
                                    </p:set>
                                    <p:animEffect filter="fade" transition="in">
                                      <p:cBhvr additive="repl">
                                        <p:cTn id="357" dur="500"/>
                                        <p:tgtEl>
                                          <p:spTgt spid="70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CustomShape 1"/>
          <p:cNvSpPr/>
          <p:nvPr/>
        </p:nvSpPr>
        <p:spPr>
          <a:xfrm>
            <a:off x="258480" y="510120"/>
            <a:ext cx="8733960" cy="603000"/>
          </a:xfrm>
          <a:prstGeom prst="rect">
            <a:avLst/>
          </a:prstGeom>
          <a:noFill/>
          <a:ln>
            <a:noFill/>
          </a:ln>
        </p:spPr>
        <p:style>
          <a:lnRef idx="0"/>
          <a:fillRef idx="0"/>
          <a:effectRef idx="0"/>
          <a:fontRef idx="minor"/>
        </p:style>
        <p:txBody>
          <a:bodyPr lIns="144000" rIns="0" tIns="0" bIns="0" anchor="b"/>
          <a:p>
            <a:pPr>
              <a:lnSpc>
                <a:spcPct val="90000"/>
              </a:lnSpc>
            </a:pPr>
            <a:r>
              <a:rPr b="0" lang="en-US" sz="3600" spc="-1" strike="noStrike">
                <a:solidFill>
                  <a:srgbClr val="4f81bd"/>
                </a:solidFill>
                <a:latin typeface="Calibri"/>
                <a:ea typeface="DejaVu Sans"/>
              </a:rPr>
              <a:t>Zoom communication</a:t>
            </a:r>
            <a:endParaRPr b="0" lang="en-US" sz="3600" spc="-1" strike="noStrike">
              <a:latin typeface="Arial"/>
            </a:endParaRPr>
          </a:p>
        </p:txBody>
      </p:sp>
      <p:sp>
        <p:nvSpPr>
          <p:cNvPr id="568" name="CustomShape 2"/>
          <p:cNvSpPr/>
          <p:nvPr/>
        </p:nvSpPr>
        <p:spPr>
          <a:xfrm>
            <a:off x="6858000" y="2322000"/>
            <a:ext cx="186840" cy="415440"/>
          </a:xfrm>
          <a:prstGeom prst="upArrow">
            <a:avLst>
              <a:gd name="adj1" fmla="val 50000"/>
              <a:gd name="adj2" fmla="val 50000"/>
            </a:avLst>
          </a:prstGeom>
          <a:solidFill>
            <a:srgbClr val="4f81bd"/>
          </a:solidFill>
          <a:ln w="25560">
            <a:noFill/>
          </a:ln>
          <a:effectLst>
            <a:outerShdw dir="5400000" dist="38160">
              <a:srgbClr val="000000">
                <a:alpha val="40000"/>
              </a:srgbClr>
            </a:outerShdw>
          </a:effectLst>
        </p:spPr>
        <p:style>
          <a:lnRef idx="0"/>
          <a:fillRef idx="0"/>
          <a:effectRef idx="0"/>
          <a:fontRef idx="minor"/>
        </p:style>
      </p:sp>
      <p:pic>
        <p:nvPicPr>
          <p:cNvPr id="569" name="" descr=""/>
          <p:cNvPicPr/>
          <p:nvPr/>
        </p:nvPicPr>
        <p:blipFill>
          <a:blip r:embed="rId1"/>
          <a:stretch/>
        </p:blipFill>
        <p:spPr>
          <a:xfrm>
            <a:off x="436680" y="1533960"/>
            <a:ext cx="8067240" cy="752040"/>
          </a:xfrm>
          <a:prstGeom prst="rect">
            <a:avLst/>
          </a:prstGeom>
          <a:ln>
            <a:noFill/>
          </a:ln>
        </p:spPr>
      </p:pic>
      <p:sp>
        <p:nvSpPr>
          <p:cNvPr id="570" name="CustomShape 3"/>
          <p:cNvSpPr/>
          <p:nvPr/>
        </p:nvSpPr>
        <p:spPr>
          <a:xfrm>
            <a:off x="6492240" y="1737360"/>
            <a:ext cx="865800" cy="548640"/>
          </a:xfrm>
          <a:prstGeom prst="rect">
            <a:avLst/>
          </a:prstGeom>
          <a:noFill/>
          <a:ln w="57240">
            <a:solidFill>
              <a:srgbClr val="c3d69b"/>
            </a:solidFill>
            <a:round/>
          </a:ln>
        </p:spPr>
        <p:style>
          <a:lnRef idx="0"/>
          <a:fillRef idx="0"/>
          <a:effectRef idx="0"/>
          <a:fontRef idx="minor"/>
        </p:style>
      </p:sp>
      <p:sp>
        <p:nvSpPr>
          <p:cNvPr id="571" name="CustomShape 4"/>
          <p:cNvSpPr/>
          <p:nvPr/>
        </p:nvSpPr>
        <p:spPr>
          <a:xfrm>
            <a:off x="1812240" y="1737360"/>
            <a:ext cx="865800" cy="548640"/>
          </a:xfrm>
          <a:prstGeom prst="rect">
            <a:avLst/>
          </a:prstGeom>
          <a:noFill/>
          <a:ln w="57240">
            <a:solidFill>
              <a:srgbClr val="c3d69b"/>
            </a:solidFill>
            <a:round/>
          </a:ln>
        </p:spPr>
        <p:style>
          <a:lnRef idx="0"/>
          <a:fillRef idx="0"/>
          <a:effectRef idx="0"/>
          <a:fontRef idx="minor"/>
        </p:style>
      </p:sp>
      <p:sp>
        <p:nvSpPr>
          <p:cNvPr id="572" name="CustomShape 5"/>
          <p:cNvSpPr/>
          <p:nvPr/>
        </p:nvSpPr>
        <p:spPr>
          <a:xfrm>
            <a:off x="2178000" y="2341440"/>
            <a:ext cx="186840" cy="415440"/>
          </a:xfrm>
          <a:prstGeom prst="upArrow">
            <a:avLst>
              <a:gd name="adj1" fmla="val 50000"/>
              <a:gd name="adj2" fmla="val 50000"/>
            </a:avLst>
          </a:prstGeom>
          <a:solidFill>
            <a:srgbClr val="4f81bd"/>
          </a:solidFill>
          <a:ln w="25560">
            <a:noFill/>
          </a:ln>
          <a:effectLst>
            <a:outerShdw dir="5400000" dist="38160">
              <a:srgbClr val="000000">
                <a:alpha val="40000"/>
              </a:srgbClr>
            </a:outerShdw>
          </a:effectLst>
        </p:spPr>
        <p:style>
          <a:lnRef idx="0"/>
          <a:fillRef idx="0"/>
          <a:effectRef idx="0"/>
          <a:fontRef idx="minor"/>
        </p:style>
      </p:sp>
      <p:sp>
        <p:nvSpPr>
          <p:cNvPr id="573" name="TextShape 6"/>
          <p:cNvSpPr txBox="1"/>
          <p:nvPr/>
        </p:nvSpPr>
        <p:spPr>
          <a:xfrm>
            <a:off x="548640" y="3291840"/>
            <a:ext cx="7780680" cy="3796560"/>
          </a:xfrm>
          <a:prstGeom prst="rect">
            <a:avLst/>
          </a:prstGeom>
          <a:noFill/>
          <a:ln>
            <a:noFill/>
          </a:ln>
        </p:spPr>
        <p:txBody>
          <a:bodyPr lIns="90000" rIns="90000" tIns="45000" bIns="45000"/>
          <a:p>
            <a:r>
              <a:rPr b="0" lang="en-US" sz="2200" spc="-1" strike="noStrike">
                <a:latin typeface="Arial"/>
              </a:rPr>
              <a:t>Please rename yourself to “name surname”</a:t>
            </a:r>
            <a:endParaRPr b="0" lang="en-US" sz="2200" spc="-1" strike="noStrike">
              <a:latin typeface="Arial"/>
            </a:endParaRPr>
          </a:p>
          <a:p>
            <a:r>
              <a:rPr b="0" lang="en-US" sz="2200" spc="-1" strike="noStrike">
                <a:latin typeface="Arial"/>
                <a:ea typeface="Noto Sans CJK SC"/>
              </a:rPr>
              <a:t>Do not hesitate to ask questions in the chat </a:t>
            </a:r>
            <a:endParaRPr b="0" lang="en-US" sz="2200" spc="-1" strike="noStrike">
              <a:latin typeface="Arial"/>
            </a:endParaRPr>
          </a:p>
          <a:p>
            <a:r>
              <a:rPr b="0" lang="en-US" sz="1800" spc="-1" strike="noStrike">
                <a:latin typeface="Arial"/>
                <a:ea typeface="Noto Sans CJK SC"/>
              </a:rPr>
              <a:t>	</a:t>
            </a:r>
            <a:r>
              <a:rPr b="0" lang="en-US" sz="1800" spc="-1" strike="noStrike">
                <a:latin typeface="Arial"/>
                <a:ea typeface="Noto Sans CJK SC"/>
              </a:rPr>
              <a:t>	</a:t>
            </a:r>
            <a:r>
              <a:rPr b="0" lang="en-US" sz="1800" spc="-1" strike="noStrike">
                <a:latin typeface="Arial"/>
                <a:ea typeface="Noto Sans CJK SC"/>
              </a:rPr>
              <a:t>(</a:t>
            </a:r>
            <a:r>
              <a:rPr b="0" lang="en-US" sz="2000" spc="-1" strike="noStrike">
                <a:solidFill>
                  <a:srgbClr val="262626"/>
                </a:solidFill>
                <a:latin typeface="Calibri"/>
                <a:ea typeface="DejaVu Sans"/>
              </a:rPr>
              <a:t>Helpers are here to answer!</a:t>
            </a:r>
            <a:r>
              <a:rPr b="0" lang="en-US" sz="1800" spc="-1" strike="noStrike">
                <a:latin typeface="Arial"/>
              </a:rPr>
              <a:t>)</a:t>
            </a:r>
            <a:endParaRPr b="0" lang="en-US" sz="1800" spc="-1" strike="noStrike">
              <a:latin typeface="Arial"/>
            </a:endParaRPr>
          </a:p>
          <a:p>
            <a:endParaRPr b="0" lang="en-US" sz="1800" spc="-1" strike="noStrike">
              <a:latin typeface="Arial"/>
            </a:endParaRPr>
          </a:p>
          <a:p>
            <a:r>
              <a:rPr b="1" lang="en-US" sz="2200" spc="-1" strike="noStrike">
                <a:latin typeface="Arial"/>
              </a:rPr>
              <a:t>Lectures</a:t>
            </a:r>
            <a:r>
              <a:rPr b="0" lang="en-US" sz="2200" spc="-1" strike="noStrike">
                <a:latin typeface="Arial"/>
              </a:rPr>
              <a:t> : please mute yourselves (raise-hand for questions)</a:t>
            </a:r>
            <a:endParaRPr b="0" lang="en-US" sz="2200" spc="-1" strike="noStrike">
              <a:latin typeface="Arial"/>
            </a:endParaRPr>
          </a:p>
          <a:p>
            <a:endParaRPr b="0" lang="en-US" sz="2200" spc="-1" strike="noStrike">
              <a:latin typeface="Arial"/>
            </a:endParaRPr>
          </a:p>
          <a:p>
            <a:r>
              <a:rPr b="1" lang="en-US" sz="2200" spc="-1" strike="noStrike">
                <a:latin typeface="Arial"/>
              </a:rPr>
              <a:t>Exercise sessions</a:t>
            </a:r>
            <a:r>
              <a:rPr b="0" lang="en-US" sz="2200" spc="-1" strike="noStrike">
                <a:latin typeface="Arial"/>
              </a:rPr>
              <a:t> : </a:t>
            </a:r>
            <a:endParaRPr b="0" lang="en-US" sz="2200" spc="-1" strike="noStrike">
              <a:latin typeface="Arial"/>
            </a:endParaRPr>
          </a:p>
          <a:p>
            <a:r>
              <a:rPr b="0" lang="en-US" sz="2200" spc="-1" strike="noStrike">
                <a:latin typeface="Arial"/>
              </a:rPr>
              <a:t>	</a:t>
            </a:r>
            <a:r>
              <a:rPr b="0" lang="en-US" sz="2200" spc="-1" strike="noStrike">
                <a:latin typeface="Arial"/>
              </a:rPr>
              <a:t>do not hesitate to open your mic and webcam </a:t>
            </a:r>
            <a:endParaRPr b="0" lang="en-US" sz="2200" spc="-1" strike="noStrike">
              <a:latin typeface="Arial"/>
            </a:endParaRPr>
          </a:p>
          <a:p>
            <a:r>
              <a:rPr b="0" lang="en-US" sz="2200" spc="-1" strike="noStrike">
                <a:latin typeface="Arial"/>
              </a:rPr>
              <a:t>	</a:t>
            </a:r>
            <a:r>
              <a:rPr b="0" lang="en-US" sz="2200" spc="-1" strike="noStrike">
                <a:latin typeface="Arial"/>
              </a:rPr>
              <a:t>so we may communicate</a:t>
            </a:r>
            <a:endParaRPr b="0" lang="en-US" sz="2200" spc="-1" strike="noStrike">
              <a:latin typeface="Arial"/>
            </a:endParaRPr>
          </a:p>
          <a:p>
            <a:endParaRPr b="0" lang="en-US" sz="2200" spc="-1" strike="noStrike">
              <a:latin typeface="Arial"/>
            </a:endParaRPr>
          </a:p>
          <a:p>
            <a:endParaRPr b="0" lang="en-US" sz="2200" spc="-1" strike="noStrike">
              <a:latin typeface="Arial"/>
            </a:endParaRPr>
          </a:p>
          <a:p>
            <a:endParaRPr b="0" lang="en-US" sz="2200" spc="-1" strike="noStrike">
              <a:latin typeface="Arial"/>
            </a:endParaRPr>
          </a:p>
          <a:p>
            <a:endParaRPr b="0" lang="en-US" sz="22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09" name="CustomShape 1"/>
          <p:cNvSpPr/>
          <p:nvPr/>
        </p:nvSpPr>
        <p:spPr>
          <a:xfrm>
            <a:off x="258480" y="216720"/>
            <a:ext cx="8634240" cy="6375960"/>
          </a:xfrm>
          <a:prstGeom prst="rect">
            <a:avLst/>
          </a:prstGeom>
          <a:noFill/>
          <a:ln w="25560">
            <a:noFill/>
          </a:ln>
        </p:spPr>
        <p:style>
          <a:lnRef idx="0"/>
          <a:fillRef idx="0"/>
          <a:effectRef idx="0"/>
          <a:fontRef idx="minor"/>
        </p:style>
      </p:sp>
      <p:sp>
        <p:nvSpPr>
          <p:cNvPr id="710" name="CustomShape 2"/>
          <p:cNvSpPr/>
          <p:nvPr/>
        </p:nvSpPr>
        <p:spPr>
          <a:xfrm>
            <a:off x="393480" y="1366560"/>
            <a:ext cx="8467920" cy="5133240"/>
          </a:xfrm>
          <a:prstGeom prst="rect">
            <a:avLst/>
          </a:prstGeom>
          <a:noFill/>
          <a:ln>
            <a:noFill/>
          </a:ln>
        </p:spPr>
        <p:style>
          <a:lnRef idx="0"/>
          <a:fillRef idx="0"/>
          <a:effectRef idx="0"/>
          <a:fontRef idx="minor"/>
        </p:style>
        <p:txBody>
          <a:bodyPr lIns="0" rIns="0" tIns="0" bIns="0"/>
          <a:p>
            <a:pPr marL="457200" indent="-454680">
              <a:lnSpc>
                <a:spcPct val="100000"/>
              </a:lnSpc>
              <a:spcBef>
                <a:spcPts val="439"/>
              </a:spcBef>
              <a:buClr>
                <a:srgbClr val="262626"/>
              </a:buClr>
              <a:buFont typeface="StarSymbol"/>
              <a:buAutoNum type="arabicParenR" startAt="6"/>
            </a:pPr>
            <a:r>
              <a:rPr b="0" lang="en-US" sz="2000" spc="-1" strike="noStrike">
                <a:solidFill>
                  <a:srgbClr val="262626"/>
                </a:solidFill>
                <a:latin typeface="Calibri"/>
                <a:ea typeface="Noto Sans CJK SC"/>
              </a:rPr>
              <a:t>Look at the project and global options (</a:t>
            </a:r>
            <a:r>
              <a:rPr b="0" i="1" lang="en-US" sz="2000" spc="-1" strike="noStrike">
                <a:solidFill>
                  <a:srgbClr val="262626"/>
                </a:solidFill>
                <a:latin typeface="Calibri"/>
                <a:ea typeface="Noto Sans CJK SC"/>
              </a:rPr>
              <a:t>Tools</a:t>
            </a:r>
            <a:r>
              <a:rPr b="0" lang="en-US" sz="2000" spc="-1" strike="noStrike">
                <a:solidFill>
                  <a:srgbClr val="262626"/>
                </a:solidFill>
                <a:latin typeface="Calibri"/>
                <a:ea typeface="Noto Sans CJK SC"/>
              </a:rPr>
              <a:t> menu) and modify them if needed.</a:t>
            </a:r>
            <a:endParaRPr b="0" lang="en-US" sz="2000" spc="-1" strike="noStrike">
              <a:latin typeface="Arial"/>
            </a:endParaRPr>
          </a:p>
          <a:p>
            <a:pPr>
              <a:lnSpc>
                <a:spcPct val="100000"/>
              </a:lnSpc>
              <a:spcBef>
                <a:spcPts val="439"/>
              </a:spcBef>
            </a:pPr>
            <a:endParaRPr b="0" lang="en-US" sz="2000" spc="-1" strike="noStrike">
              <a:latin typeface="Arial"/>
            </a:endParaRPr>
          </a:p>
        </p:txBody>
      </p:sp>
      <p:sp>
        <p:nvSpPr>
          <p:cNvPr id="711" name="CustomShape 3"/>
          <p:cNvSpPr/>
          <p:nvPr/>
        </p:nvSpPr>
        <p:spPr>
          <a:xfrm>
            <a:off x="258480" y="216720"/>
            <a:ext cx="7936920" cy="60336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Let’s practice – 1c</a:t>
            </a:r>
            <a:endParaRPr b="0" lang="en-US" sz="4000" spc="-1" strike="noStrike">
              <a:latin typeface="Arial"/>
            </a:endParaRPr>
          </a:p>
        </p:txBody>
      </p:sp>
    </p:spTree>
  </p:cSld>
  <p:timing>
    <p:tnLst>
      <p:par>
        <p:cTn id="358" dur="indefinite" restart="never" nodeType="tmRoot">
          <p:childTnLst>
            <p:seq>
              <p:cTn id="359"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CustomShape 1"/>
          <p:cNvSpPr/>
          <p:nvPr/>
        </p:nvSpPr>
        <p:spPr>
          <a:xfrm>
            <a:off x="258480" y="919800"/>
            <a:ext cx="8354520" cy="5718240"/>
          </a:xfrm>
          <a:prstGeom prst="rect">
            <a:avLst/>
          </a:prstGeom>
          <a:noFill/>
          <a:ln>
            <a:noFill/>
          </a:ln>
        </p:spPr>
        <p:style>
          <a:lnRef idx="0"/>
          <a:fillRef idx="0"/>
          <a:effectRef idx="0"/>
          <a:fontRef idx="minor"/>
        </p:style>
        <p:txBody>
          <a:bodyPr lIns="0" rIns="0" tIns="0" bIns="0"/>
          <a:p>
            <a:pPr>
              <a:lnSpc>
                <a:spcPct val="100000"/>
              </a:lnSpc>
              <a:spcBef>
                <a:spcPts val="400"/>
              </a:spcBef>
            </a:pPr>
            <a:r>
              <a:rPr b="0" lang="en-US" sz="2000" spc="-1" strike="noStrike">
                <a:solidFill>
                  <a:srgbClr val="262626"/>
                </a:solidFill>
                <a:latin typeface="Calibri"/>
                <a:ea typeface="DejaVu Sans"/>
              </a:rPr>
              <a:t>The workspace is the internal memory where </a:t>
            </a:r>
            <a:r>
              <a:rPr b="0" lang="en-US" sz="2000" spc="-1" strike="noStrike">
                <a:solidFill>
                  <a:srgbClr val="4f81bd"/>
                </a:solidFill>
                <a:latin typeface="Calibri"/>
                <a:ea typeface="DejaVu Sans"/>
              </a:rPr>
              <a:t>R stores the objects </a:t>
            </a:r>
            <a:r>
              <a:rPr b="0" lang="en-US" sz="2000" spc="-1" strike="noStrike">
                <a:solidFill>
                  <a:srgbClr val="000000"/>
                </a:solidFill>
                <a:latin typeface="Calibri"/>
                <a:ea typeface="DejaVu Sans"/>
              </a:rPr>
              <a:t>you created during the session.</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spcAft>
                <a:spcPts val="601"/>
              </a:spcAft>
            </a:pPr>
            <a:r>
              <a:rPr b="1" lang="en-US" sz="2000" spc="-1" strike="noStrike">
                <a:solidFill>
                  <a:srgbClr val="000000"/>
                </a:solidFill>
                <a:latin typeface="Calibri"/>
                <a:ea typeface="DejaVu Sans"/>
              </a:rPr>
              <a:t>Explore your workspace using the command line:</a:t>
            </a:r>
            <a:endParaRPr b="0" lang="en-US" sz="2000" spc="-1" strike="noStrike">
              <a:latin typeface="Arial"/>
            </a:endParaRPr>
          </a:p>
          <a:p>
            <a:pPr marL="266760" indent="-264240">
              <a:lnSpc>
                <a:spcPct val="100000"/>
              </a:lnSpc>
              <a:spcBef>
                <a:spcPts val="400"/>
              </a:spcBef>
              <a:buClr>
                <a:srgbClr val="262626"/>
              </a:buClr>
              <a:buFont typeface="Arial"/>
              <a:buChar char="•"/>
            </a:pPr>
            <a:r>
              <a:rPr b="0" lang="en-US" sz="2000" spc="-1" strike="noStrike">
                <a:solidFill>
                  <a:srgbClr val="000000"/>
                </a:solidFill>
                <a:latin typeface="Calibri"/>
                <a:ea typeface="DejaVu Sans"/>
              </a:rPr>
              <a:t>To list what is in your workspace, type</a:t>
            </a:r>
            <a:endParaRPr b="0" lang="en-US" sz="2000" spc="-1" strike="noStrike">
              <a:latin typeface="Arial"/>
            </a:endParaRPr>
          </a:p>
          <a:p>
            <a:pPr>
              <a:lnSpc>
                <a:spcPct val="100000"/>
              </a:lnSpc>
              <a:spcBef>
                <a:spcPts val="360"/>
              </a:spcBef>
              <a:spcAft>
                <a:spcPts val="601"/>
              </a:spcAft>
            </a:pPr>
            <a:r>
              <a:rPr b="0" lang="en-US" sz="1800" spc="-1" strike="noStrike">
                <a:solidFill>
                  <a:srgbClr val="4f81bd"/>
                </a:solidFill>
                <a:latin typeface="Lucida Console"/>
                <a:ea typeface="Courier New"/>
              </a:rPr>
              <a:t>&gt; ls()</a:t>
            </a:r>
            <a:endParaRPr b="0" lang="en-US" sz="1800" spc="-1" strike="noStrike">
              <a:latin typeface="Arial"/>
            </a:endParaRPr>
          </a:p>
          <a:p>
            <a:pPr marL="266760" indent="-264240">
              <a:lnSpc>
                <a:spcPct val="100000"/>
              </a:lnSpc>
              <a:spcBef>
                <a:spcPts val="400"/>
              </a:spcBef>
              <a:buClr>
                <a:srgbClr val="262626"/>
              </a:buClr>
              <a:buFont typeface="Arial"/>
              <a:buChar char="•"/>
            </a:pPr>
            <a:r>
              <a:rPr b="0" lang="en-US" sz="2000" spc="-1" strike="noStrike">
                <a:solidFill>
                  <a:srgbClr val="262626"/>
                </a:solidFill>
                <a:latin typeface="Calibri"/>
                <a:ea typeface="Courier New"/>
              </a:rPr>
              <a:t>To remove (delete) all objects from the workspace, type</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rm(list=ls())</a:t>
            </a: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spcAft>
                <a:spcPts val="601"/>
              </a:spcAft>
            </a:pPr>
            <a:r>
              <a:rPr b="1" lang="en-US" sz="2000" spc="-1" strike="noStrike">
                <a:solidFill>
                  <a:srgbClr val="000000"/>
                </a:solidFill>
                <a:latin typeface="Calibri"/>
                <a:ea typeface="Courier New"/>
              </a:rPr>
              <a:t>Explore your workspace using Rstudio's GUI:</a:t>
            </a:r>
            <a:endParaRPr b="0" lang="en-US" sz="2000" spc="-1" strike="noStrike">
              <a:latin typeface="Arial"/>
            </a:endParaRPr>
          </a:p>
          <a:p>
            <a:pPr lvl="1" marL="343080" indent="-340560">
              <a:lnSpc>
                <a:spcPct val="100000"/>
              </a:lnSpc>
              <a:spcBef>
                <a:spcPts val="400"/>
              </a:spcBef>
              <a:spcAft>
                <a:spcPts val="601"/>
              </a:spcAft>
              <a:buClr>
                <a:srgbClr val="262626"/>
              </a:buClr>
              <a:buFont typeface="Arial"/>
              <a:buChar char="•"/>
            </a:pPr>
            <a:r>
              <a:rPr b="0" lang="en-US" sz="2000" spc="-1" strike="noStrike">
                <a:solidFill>
                  <a:srgbClr val="000000"/>
                </a:solidFill>
                <a:latin typeface="Calibri"/>
                <a:ea typeface="Courier New"/>
              </a:rPr>
              <a:t>See the upper right quadrant,  tab "Environment": all objects are listed</a:t>
            </a:r>
            <a:endParaRPr b="0" lang="en-US" sz="2000" spc="-1" strike="noStrike">
              <a:latin typeface="Arial"/>
            </a:endParaRPr>
          </a:p>
          <a:p>
            <a:pPr marL="266760" indent="-264240">
              <a:lnSpc>
                <a:spcPct val="100000"/>
              </a:lnSpc>
              <a:spcBef>
                <a:spcPts val="400"/>
              </a:spcBef>
              <a:spcAft>
                <a:spcPts val="601"/>
              </a:spcAft>
              <a:buClr>
                <a:srgbClr val="262626"/>
              </a:buClr>
              <a:buFont typeface="Arial"/>
              <a:buChar char="•"/>
            </a:pPr>
            <a:r>
              <a:rPr b="0" lang="en-US" sz="2000" spc="-1" strike="noStrike">
                <a:solidFill>
                  <a:srgbClr val="262626"/>
                </a:solidFill>
                <a:latin typeface="Calibri"/>
                <a:ea typeface="Courier New"/>
              </a:rPr>
              <a:t>To remove all objects form the workspace, click the broom icon.</a:t>
            </a:r>
            <a:endParaRPr b="0" lang="en-US" sz="2000" spc="-1" strike="noStrike">
              <a:latin typeface="Arial"/>
            </a:endParaRPr>
          </a:p>
          <a:p>
            <a:pPr>
              <a:lnSpc>
                <a:spcPct val="100000"/>
              </a:lnSpc>
              <a:spcBef>
                <a:spcPts val="479"/>
              </a:spcBef>
            </a:pPr>
            <a:endParaRPr b="0" lang="en-US" sz="2000" spc="-1" strike="noStrike">
              <a:latin typeface="Arial"/>
            </a:endParaRPr>
          </a:p>
        </p:txBody>
      </p:sp>
      <p:sp>
        <p:nvSpPr>
          <p:cNvPr id="713"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Workspace</a:t>
            </a:r>
            <a:endParaRPr b="0" lang="en-US" sz="2800" spc="-1" strike="noStrike">
              <a:latin typeface="Arial"/>
            </a:endParaRPr>
          </a:p>
        </p:txBody>
      </p:sp>
      <p:pic>
        <p:nvPicPr>
          <p:cNvPr id="714" name="Picture 3" descr=""/>
          <p:cNvPicPr/>
          <p:nvPr/>
        </p:nvPicPr>
        <p:blipFill>
          <a:blip r:embed="rId1"/>
          <a:stretch/>
        </p:blipFill>
        <p:spPr>
          <a:xfrm>
            <a:off x="1258200" y="5688000"/>
            <a:ext cx="477000" cy="527760"/>
          </a:xfrm>
          <a:prstGeom prst="rect">
            <a:avLst/>
          </a:prstGeom>
          <a:ln>
            <a:noFill/>
          </a:ln>
        </p:spPr>
      </p:pic>
    </p:spTree>
  </p:cSld>
  <p:timing>
    <p:tnLst>
      <p:par>
        <p:cTn id="360" dur="indefinite" restart="never" nodeType="tmRoot">
          <p:childTnLst>
            <p:seq>
              <p:cTn id="361" dur="indefinite" nodeType="mainSeq">
                <p:childTnLst>
                  <p:par>
                    <p:cTn id="362" fill="hold">
                      <p:stCondLst>
                        <p:cond delay="indefinite"/>
                      </p:stCondLst>
                      <p:childTnLst>
                        <p:par>
                          <p:cTn id="363" fill="hold">
                            <p:stCondLst>
                              <p:cond delay="0"/>
                            </p:stCondLst>
                            <p:childTnLst>
                              <p:par>
                                <p:cTn id="364" nodeType="clickEffect" fill="hold" presetClass="entr" presetID="1">
                                  <p:stCondLst>
                                    <p:cond delay="0"/>
                                  </p:stCondLst>
                                  <p:childTnLst>
                                    <p:set>
                                      <p:cBhvr>
                                        <p:cTn id="365" dur="1" fill="hold">
                                          <p:stCondLst>
                                            <p:cond delay="0"/>
                                          </p:stCondLst>
                                        </p:cTn>
                                        <p:tgtEl>
                                          <p:spTgt spid="712">
                                            <p:txEl>
                                              <p:pRg st="0" end="0"/>
                                            </p:txEl>
                                          </p:spTgt>
                                        </p:tgtEl>
                                        <p:attrNameLst>
                                          <p:attrName>style.visibility</p:attrName>
                                        </p:attrNameLst>
                                      </p:cBhvr>
                                      <p:to>
                                        <p:strVal val="visible"/>
                                      </p:to>
                                    </p:set>
                                  </p:childTnLst>
                                </p:cTn>
                              </p:par>
                            </p:childTnLst>
                          </p:cTn>
                        </p:par>
                      </p:childTnLst>
                    </p:cTn>
                  </p:par>
                  <p:par>
                    <p:cTn id="366" fill="hold">
                      <p:stCondLst>
                        <p:cond delay="indefinite"/>
                      </p:stCondLst>
                      <p:childTnLst>
                        <p:par>
                          <p:cTn id="367" fill="hold">
                            <p:stCondLst>
                              <p:cond delay="0"/>
                            </p:stCondLst>
                            <p:childTnLst>
                              <p:par>
                                <p:cTn id="368" nodeType="clickEffect" fill="hold" presetClass="entr" presetID="1">
                                  <p:stCondLst>
                                    <p:cond delay="0"/>
                                  </p:stCondLst>
                                  <p:childTnLst>
                                    <p:set>
                                      <p:cBhvr>
                                        <p:cTn id="369" dur="1" fill="hold">
                                          <p:stCondLst>
                                            <p:cond delay="0"/>
                                          </p:stCondLst>
                                        </p:cTn>
                                        <p:tgtEl>
                                          <p:spTgt spid="712">
                                            <p:txEl>
                                              <p:pRg st="2" end="2"/>
                                            </p:txEl>
                                          </p:spTgt>
                                        </p:tgtEl>
                                        <p:attrNameLst>
                                          <p:attrName>style.visibility</p:attrName>
                                        </p:attrNameLst>
                                      </p:cBhvr>
                                      <p:to>
                                        <p:strVal val="visible"/>
                                      </p:to>
                                    </p:set>
                                  </p:childTnLst>
                                </p:cTn>
                              </p:par>
                            </p:childTnLst>
                          </p:cTn>
                        </p:par>
                      </p:childTnLst>
                    </p:cTn>
                  </p:par>
                  <p:par>
                    <p:cTn id="370" fill="hold">
                      <p:stCondLst>
                        <p:cond delay="indefinite"/>
                      </p:stCondLst>
                      <p:childTnLst>
                        <p:par>
                          <p:cTn id="371" fill="hold">
                            <p:stCondLst>
                              <p:cond delay="0"/>
                            </p:stCondLst>
                            <p:childTnLst>
                              <p:par>
                                <p:cTn id="372" nodeType="clickEffect" fill="hold" presetClass="entr" presetID="1">
                                  <p:stCondLst>
                                    <p:cond delay="0"/>
                                  </p:stCondLst>
                                  <p:childTnLst>
                                    <p:set>
                                      <p:cBhvr>
                                        <p:cTn id="373" dur="1" fill="hold">
                                          <p:stCondLst>
                                            <p:cond delay="0"/>
                                          </p:stCondLst>
                                        </p:cTn>
                                        <p:tgtEl>
                                          <p:spTgt spid="712">
                                            <p:txEl>
                                              <p:pRg st="3" end="3"/>
                                            </p:txEl>
                                          </p:spTgt>
                                        </p:tgtEl>
                                        <p:attrNameLst>
                                          <p:attrName>style.visibility</p:attrName>
                                        </p:attrNameLst>
                                      </p:cBhvr>
                                      <p:to>
                                        <p:strVal val="visible"/>
                                      </p:to>
                                    </p:set>
                                  </p:childTnLst>
                                </p:cTn>
                              </p:par>
                              <p:par>
                                <p:cTn id="374" nodeType="withEffect" fill="hold" presetClass="entr" presetID="1">
                                  <p:stCondLst>
                                    <p:cond delay="0"/>
                                  </p:stCondLst>
                                  <p:childTnLst>
                                    <p:set>
                                      <p:cBhvr>
                                        <p:cTn id="375" dur="1" fill="hold">
                                          <p:stCondLst>
                                            <p:cond delay="0"/>
                                          </p:stCondLst>
                                        </p:cTn>
                                        <p:tgtEl>
                                          <p:spTgt spid="712">
                                            <p:txEl>
                                              <p:pRg st="4" end="4"/>
                                            </p:txEl>
                                          </p:spTgt>
                                        </p:tgtEl>
                                        <p:attrNameLst>
                                          <p:attrName>style.visibility</p:attrName>
                                        </p:attrNameLst>
                                      </p:cBhvr>
                                      <p:to>
                                        <p:strVal val="visible"/>
                                      </p:to>
                                    </p:set>
                                  </p:childTnLst>
                                </p:cTn>
                              </p:par>
                            </p:childTnLst>
                          </p:cTn>
                        </p:par>
                      </p:childTnLst>
                    </p:cTn>
                  </p:par>
                  <p:par>
                    <p:cTn id="376" fill="hold">
                      <p:stCondLst>
                        <p:cond delay="indefinite"/>
                      </p:stCondLst>
                      <p:childTnLst>
                        <p:par>
                          <p:cTn id="377" fill="hold">
                            <p:stCondLst>
                              <p:cond delay="0"/>
                            </p:stCondLst>
                            <p:childTnLst>
                              <p:par>
                                <p:cTn id="378" nodeType="clickEffect" fill="hold" presetClass="entr" presetID="1">
                                  <p:stCondLst>
                                    <p:cond delay="0"/>
                                  </p:stCondLst>
                                  <p:childTnLst>
                                    <p:set>
                                      <p:cBhvr>
                                        <p:cTn id="379" dur="1" fill="hold">
                                          <p:stCondLst>
                                            <p:cond delay="0"/>
                                          </p:stCondLst>
                                        </p:cTn>
                                        <p:tgtEl>
                                          <p:spTgt spid="712">
                                            <p:txEl>
                                              <p:pRg st="5" end="5"/>
                                            </p:txEl>
                                          </p:spTgt>
                                        </p:tgtEl>
                                        <p:attrNameLst>
                                          <p:attrName>style.visibility</p:attrName>
                                        </p:attrNameLst>
                                      </p:cBhvr>
                                      <p:to>
                                        <p:strVal val="visible"/>
                                      </p:to>
                                    </p:set>
                                  </p:childTnLst>
                                </p:cTn>
                              </p:par>
                              <p:par>
                                <p:cTn id="380" nodeType="withEffect" fill="hold" presetClass="entr" presetID="1">
                                  <p:stCondLst>
                                    <p:cond delay="0"/>
                                  </p:stCondLst>
                                  <p:childTnLst>
                                    <p:set>
                                      <p:cBhvr>
                                        <p:cTn id="381" dur="1" fill="hold">
                                          <p:stCondLst>
                                            <p:cond delay="0"/>
                                          </p:stCondLst>
                                        </p:cTn>
                                        <p:tgtEl>
                                          <p:spTgt spid="712">
                                            <p:txEl>
                                              <p:pRg st="6" end="6"/>
                                            </p:txEl>
                                          </p:spTgt>
                                        </p:tgtEl>
                                        <p:attrNameLst>
                                          <p:attrName>style.visibility</p:attrName>
                                        </p:attrNameLst>
                                      </p:cBhvr>
                                      <p:to>
                                        <p:strVal val="visible"/>
                                      </p:to>
                                    </p:set>
                                  </p:childTnLst>
                                </p:cTn>
                              </p:par>
                            </p:childTnLst>
                          </p:cTn>
                        </p:par>
                      </p:childTnLst>
                    </p:cTn>
                  </p:par>
                  <p:par>
                    <p:cTn id="382" fill="hold">
                      <p:stCondLst>
                        <p:cond delay="indefinite"/>
                      </p:stCondLst>
                      <p:childTnLst>
                        <p:par>
                          <p:cTn id="383" fill="hold">
                            <p:stCondLst>
                              <p:cond delay="0"/>
                            </p:stCondLst>
                            <p:childTnLst>
                              <p:par>
                                <p:cTn id="384" nodeType="clickEffect" fill="hold" presetClass="entr" presetID="1">
                                  <p:stCondLst>
                                    <p:cond delay="0"/>
                                  </p:stCondLst>
                                  <p:childTnLst>
                                    <p:set>
                                      <p:cBhvr>
                                        <p:cTn id="385" dur="1" fill="hold">
                                          <p:stCondLst>
                                            <p:cond delay="0"/>
                                          </p:stCondLst>
                                        </p:cTn>
                                        <p:tgtEl>
                                          <p:spTgt spid="712">
                                            <p:txEl>
                                              <p:pRg st="8" end="8"/>
                                            </p:txEl>
                                          </p:spTgt>
                                        </p:tgtEl>
                                        <p:attrNameLst>
                                          <p:attrName>style.visibility</p:attrName>
                                        </p:attrNameLst>
                                      </p:cBhvr>
                                      <p:to>
                                        <p:strVal val="visible"/>
                                      </p:to>
                                    </p:set>
                                  </p:childTnLst>
                                </p:cTn>
                              </p:par>
                            </p:childTnLst>
                          </p:cTn>
                        </p:par>
                      </p:childTnLst>
                    </p:cTn>
                  </p:par>
                  <p:par>
                    <p:cTn id="386" fill="hold">
                      <p:stCondLst>
                        <p:cond delay="indefinite"/>
                      </p:stCondLst>
                      <p:childTnLst>
                        <p:par>
                          <p:cTn id="387" fill="hold">
                            <p:stCondLst>
                              <p:cond delay="0"/>
                            </p:stCondLst>
                            <p:childTnLst>
                              <p:par>
                                <p:cTn id="388" nodeType="clickEffect" fill="hold" presetClass="entr" presetID="1">
                                  <p:stCondLst>
                                    <p:cond delay="0"/>
                                  </p:stCondLst>
                                  <p:childTnLst>
                                    <p:set>
                                      <p:cBhvr>
                                        <p:cTn id="389" dur="1" fill="hold">
                                          <p:stCondLst>
                                            <p:cond delay="0"/>
                                          </p:stCondLst>
                                        </p:cTn>
                                        <p:tgtEl>
                                          <p:spTgt spid="712">
                                            <p:txEl>
                                              <p:pRg st="9" end="9"/>
                                            </p:txEl>
                                          </p:spTgt>
                                        </p:tgtEl>
                                        <p:attrNameLst>
                                          <p:attrName>style.visibility</p:attrName>
                                        </p:attrNameLst>
                                      </p:cBhvr>
                                      <p:to>
                                        <p:strVal val="visible"/>
                                      </p:to>
                                    </p:set>
                                  </p:childTnLst>
                                </p:cTn>
                              </p:par>
                            </p:childTnLst>
                          </p:cTn>
                        </p:par>
                      </p:childTnLst>
                    </p:cTn>
                  </p:par>
                  <p:par>
                    <p:cTn id="390" fill="hold">
                      <p:stCondLst>
                        <p:cond delay="indefinite"/>
                      </p:stCondLst>
                      <p:childTnLst>
                        <p:par>
                          <p:cTn id="391" fill="hold">
                            <p:stCondLst>
                              <p:cond delay="0"/>
                            </p:stCondLst>
                            <p:childTnLst>
                              <p:par>
                                <p:cTn id="392" nodeType="clickEffect" fill="hold" presetClass="entr" presetID="1">
                                  <p:stCondLst>
                                    <p:cond delay="0"/>
                                  </p:stCondLst>
                                  <p:childTnLst>
                                    <p:set>
                                      <p:cBhvr>
                                        <p:cTn id="393" dur="1" fill="hold">
                                          <p:stCondLst>
                                            <p:cond delay="0"/>
                                          </p:stCondLst>
                                        </p:cTn>
                                        <p:tgtEl>
                                          <p:spTgt spid="712">
                                            <p:txEl>
                                              <p:pRg st="10" end="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CustomShape 1"/>
          <p:cNvSpPr/>
          <p:nvPr/>
        </p:nvSpPr>
        <p:spPr>
          <a:xfrm>
            <a:off x="402480" y="1167840"/>
            <a:ext cx="8354520" cy="5350320"/>
          </a:xfrm>
          <a:prstGeom prst="rect">
            <a:avLst/>
          </a:prstGeom>
          <a:noFill/>
          <a:ln>
            <a:noFill/>
          </a:ln>
        </p:spPr>
        <p:style>
          <a:lnRef idx="0"/>
          <a:fillRef idx="0"/>
          <a:effectRef idx="0"/>
          <a:fontRef idx="minor"/>
        </p:style>
        <p:txBody>
          <a:bodyPr lIns="0" rIns="0" tIns="0" bIns="0"/>
          <a:p>
            <a:pPr>
              <a:lnSpc>
                <a:spcPct val="100000"/>
              </a:lnSpc>
              <a:spcBef>
                <a:spcPts val="400"/>
              </a:spcBef>
              <a:spcAft>
                <a:spcPts val="1199"/>
              </a:spcAft>
            </a:pPr>
            <a:r>
              <a:rPr b="1" lang="en-US" sz="2000" spc="-1" strike="noStrike">
                <a:solidFill>
                  <a:srgbClr val="000000"/>
                </a:solidFill>
                <a:latin typeface="Calibri"/>
                <a:ea typeface="DejaVu Sans"/>
              </a:rPr>
              <a:t>Before quitting R, you have the option of saving everything that is currently in your workspace to a file.</a:t>
            </a:r>
            <a:endParaRPr b="0" lang="en-US" sz="2000" spc="-1" strike="noStrike">
              <a:latin typeface="Arial"/>
            </a:endParaRPr>
          </a:p>
          <a:p>
            <a:pPr lvl="1" marL="343080" indent="-340560">
              <a:lnSpc>
                <a:spcPct val="100000"/>
              </a:lnSpc>
              <a:spcBef>
                <a:spcPts val="400"/>
              </a:spcBef>
              <a:buClr>
                <a:srgbClr val="262626"/>
              </a:buClr>
              <a:buFont typeface="Arial"/>
              <a:buChar char="•"/>
            </a:pPr>
            <a:r>
              <a:rPr b="0" lang="en-US" sz="2000" spc="-1" strike="noStrike">
                <a:solidFill>
                  <a:srgbClr val="000000"/>
                </a:solidFill>
                <a:latin typeface="Calibri"/>
                <a:ea typeface="DejaVu Sans"/>
              </a:rPr>
              <a:t>To save your entire workspace, use </a:t>
            </a:r>
            <a:r>
              <a:rPr b="1" lang="en-US" sz="2000" spc="-1" strike="noStrike">
                <a:solidFill>
                  <a:srgbClr val="4e81bd"/>
                </a:solidFill>
                <a:latin typeface="Calibri"/>
                <a:ea typeface="DejaVu Sans"/>
              </a:rPr>
              <a:t>save.image() </a:t>
            </a:r>
            <a:r>
              <a:rPr b="0" lang="en-US" sz="2000" spc="-1" strike="noStrike">
                <a:solidFill>
                  <a:srgbClr val="000000"/>
                </a:solidFill>
                <a:latin typeface="Calibri"/>
                <a:ea typeface="DejaVu Sans"/>
              </a:rPr>
              <a:t>and pass a file path of your choice as argument</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save.image("workspace_1.RData")</a:t>
            </a:r>
            <a:endParaRPr b="0" lang="en-US" sz="1800" spc="-1" strike="noStrike">
              <a:latin typeface="Arial"/>
            </a:endParaRPr>
          </a:p>
          <a:p>
            <a:pPr>
              <a:lnSpc>
                <a:spcPct val="100000"/>
              </a:lnSpc>
              <a:spcBef>
                <a:spcPts val="400"/>
              </a:spcBef>
            </a:pPr>
            <a:endParaRPr b="0" lang="en-US" sz="1800" spc="-1" strike="noStrike">
              <a:latin typeface="Arial"/>
            </a:endParaRPr>
          </a:p>
          <a:p>
            <a:pPr lvl="1" marL="343080" indent="-340560">
              <a:lnSpc>
                <a:spcPct val="100000"/>
              </a:lnSpc>
              <a:spcBef>
                <a:spcPts val="400"/>
              </a:spcBef>
              <a:buClr>
                <a:srgbClr val="262626"/>
              </a:buClr>
              <a:buFont typeface="Arial"/>
              <a:buChar char="•"/>
            </a:pPr>
            <a:r>
              <a:rPr b="0" lang="en-US" sz="2000" spc="-1" strike="noStrike">
                <a:solidFill>
                  <a:srgbClr val="000000"/>
                </a:solidFill>
                <a:latin typeface="Calibri"/>
                <a:ea typeface="Courier New"/>
              </a:rPr>
              <a:t>To save only specific R objects from the workspace, use </a:t>
            </a:r>
            <a:r>
              <a:rPr b="1" lang="en-US" sz="2000" spc="-1" strike="noStrike">
                <a:solidFill>
                  <a:srgbClr val="4e81bd"/>
                </a:solidFill>
                <a:latin typeface="Calibri"/>
                <a:ea typeface="Courier New"/>
              </a:rPr>
              <a:t>save()</a:t>
            </a:r>
            <a:r>
              <a:rPr b="1" lang="en-US" sz="2000" spc="-1" strike="noStrike">
                <a:solidFill>
                  <a:srgbClr val="000000"/>
                </a:solidFill>
                <a:latin typeface="Calibri"/>
                <a:ea typeface="Courier New"/>
              </a:rPr>
              <a:t>, </a:t>
            </a:r>
            <a:r>
              <a:rPr b="0" lang="en-US" sz="2000" spc="-1" strike="noStrike">
                <a:solidFill>
                  <a:srgbClr val="000000"/>
                </a:solidFill>
                <a:latin typeface="Calibri"/>
                <a:ea typeface="Courier New"/>
              </a:rPr>
              <a:t>pass all objects you want to save and a file path of your choice</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save(x, y, my_sum, file="my_precious_objects.RData")</a:t>
            </a:r>
            <a:endParaRPr b="0" lang="en-US" sz="1800" spc="-1" strike="noStrike">
              <a:latin typeface="Arial"/>
            </a:endParaRPr>
          </a:p>
          <a:p>
            <a:pPr>
              <a:lnSpc>
                <a:spcPct val="100000"/>
              </a:lnSpc>
            </a:pP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endParaRPr b="0" lang="en-US" sz="1800" spc="-1" strike="noStrike">
              <a:latin typeface="Arial"/>
            </a:endParaRPr>
          </a:p>
        </p:txBody>
      </p:sp>
      <p:sp>
        <p:nvSpPr>
          <p:cNvPr id="716"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Saving the Workspace (.RData file)</a:t>
            </a:r>
            <a:endParaRPr b="0" lang="en-US" sz="2800" spc="-1" strike="noStrike">
              <a:latin typeface="Arial"/>
            </a:endParaRPr>
          </a:p>
        </p:txBody>
      </p:sp>
    </p:spTree>
  </p:cSld>
  <p:timing>
    <p:tnLst>
      <p:par>
        <p:cTn id="394" dur="indefinite" restart="never" nodeType="tmRoot">
          <p:childTnLst>
            <p:seq>
              <p:cTn id="395" dur="indefinite" nodeType="mainSeq">
                <p:childTnLst>
                  <p:par>
                    <p:cTn id="396" fill="hold">
                      <p:stCondLst>
                        <p:cond delay="indefinite"/>
                      </p:stCondLst>
                      <p:childTnLst>
                        <p:par>
                          <p:cTn id="397" fill="hold">
                            <p:stCondLst>
                              <p:cond delay="0"/>
                            </p:stCondLst>
                            <p:childTnLst>
                              <p:par>
                                <p:cTn id="398" nodeType="clickEffect" fill="hold" presetClass="entr" presetID="1">
                                  <p:stCondLst>
                                    <p:cond delay="0"/>
                                  </p:stCondLst>
                                  <p:childTnLst>
                                    <p:set>
                                      <p:cBhvr>
                                        <p:cTn id="399" dur="1" fill="hold">
                                          <p:stCondLst>
                                            <p:cond delay="0"/>
                                          </p:stCondLst>
                                        </p:cTn>
                                        <p:tgtEl>
                                          <p:spTgt spid="715">
                                            <p:txEl>
                                              <p:pRg st="0" end="0"/>
                                            </p:txEl>
                                          </p:spTgt>
                                        </p:tgtEl>
                                        <p:attrNameLst>
                                          <p:attrName>style.visibility</p:attrName>
                                        </p:attrNameLst>
                                      </p:cBhvr>
                                      <p:to>
                                        <p:strVal val="visible"/>
                                      </p:to>
                                    </p:set>
                                  </p:childTnLst>
                                </p:cTn>
                              </p:par>
                            </p:childTnLst>
                          </p:cTn>
                        </p:par>
                      </p:childTnLst>
                    </p:cTn>
                  </p:par>
                  <p:par>
                    <p:cTn id="400" fill="hold">
                      <p:stCondLst>
                        <p:cond delay="indefinite"/>
                      </p:stCondLst>
                      <p:childTnLst>
                        <p:par>
                          <p:cTn id="401" fill="hold">
                            <p:stCondLst>
                              <p:cond delay="0"/>
                            </p:stCondLst>
                            <p:childTnLst>
                              <p:par>
                                <p:cTn id="402" nodeType="clickEffect" fill="hold" presetClass="entr" presetID="1">
                                  <p:stCondLst>
                                    <p:cond delay="0"/>
                                  </p:stCondLst>
                                  <p:childTnLst>
                                    <p:set>
                                      <p:cBhvr>
                                        <p:cTn id="403" dur="1" fill="hold">
                                          <p:stCondLst>
                                            <p:cond delay="0"/>
                                          </p:stCondLst>
                                        </p:cTn>
                                        <p:tgtEl>
                                          <p:spTgt spid="715">
                                            <p:txEl>
                                              <p:pRg st="1" end="1"/>
                                            </p:txEl>
                                          </p:spTgt>
                                        </p:tgtEl>
                                        <p:attrNameLst>
                                          <p:attrName>style.visibility</p:attrName>
                                        </p:attrNameLst>
                                      </p:cBhvr>
                                      <p:to>
                                        <p:strVal val="visible"/>
                                      </p:to>
                                    </p:set>
                                  </p:childTnLst>
                                </p:cTn>
                              </p:par>
                            </p:childTnLst>
                          </p:cTn>
                        </p:par>
                      </p:childTnLst>
                    </p:cTn>
                  </p:par>
                  <p:par>
                    <p:cTn id="404" fill="hold">
                      <p:stCondLst>
                        <p:cond delay="indefinite"/>
                      </p:stCondLst>
                      <p:childTnLst>
                        <p:par>
                          <p:cTn id="405" fill="hold">
                            <p:stCondLst>
                              <p:cond delay="0"/>
                            </p:stCondLst>
                            <p:childTnLst>
                              <p:par>
                                <p:cTn id="406" nodeType="clickEffect" fill="hold" presetClass="entr" presetID="1">
                                  <p:stCondLst>
                                    <p:cond delay="0"/>
                                  </p:stCondLst>
                                  <p:childTnLst>
                                    <p:set>
                                      <p:cBhvr>
                                        <p:cTn id="407" dur="1" fill="hold">
                                          <p:stCondLst>
                                            <p:cond delay="0"/>
                                          </p:stCondLst>
                                        </p:cTn>
                                        <p:tgtEl>
                                          <p:spTgt spid="715">
                                            <p:txEl>
                                              <p:pRg st="2" end="2"/>
                                            </p:txEl>
                                          </p:spTgt>
                                        </p:tgtEl>
                                        <p:attrNameLst>
                                          <p:attrName>style.visibility</p:attrName>
                                        </p:attrNameLst>
                                      </p:cBhvr>
                                      <p:to>
                                        <p:strVal val="visible"/>
                                      </p:to>
                                    </p:set>
                                  </p:childTnLst>
                                </p:cTn>
                              </p:par>
                            </p:childTnLst>
                          </p:cTn>
                        </p:par>
                      </p:childTnLst>
                    </p:cTn>
                  </p:par>
                  <p:par>
                    <p:cTn id="408" fill="hold">
                      <p:stCondLst>
                        <p:cond delay="indefinite"/>
                      </p:stCondLst>
                      <p:childTnLst>
                        <p:par>
                          <p:cTn id="409" fill="hold">
                            <p:stCondLst>
                              <p:cond delay="0"/>
                            </p:stCondLst>
                            <p:childTnLst>
                              <p:par>
                                <p:cTn id="410" nodeType="clickEffect" fill="hold" presetClass="entr" presetID="1">
                                  <p:stCondLst>
                                    <p:cond delay="0"/>
                                  </p:stCondLst>
                                  <p:childTnLst>
                                    <p:set>
                                      <p:cBhvr>
                                        <p:cTn id="411" dur="1" fill="hold">
                                          <p:stCondLst>
                                            <p:cond delay="0"/>
                                          </p:stCondLst>
                                        </p:cTn>
                                        <p:tgtEl>
                                          <p:spTgt spid="715">
                                            <p:txEl>
                                              <p:pRg st="4" end="4"/>
                                            </p:txEl>
                                          </p:spTgt>
                                        </p:tgtEl>
                                        <p:attrNameLst>
                                          <p:attrName>style.visibility</p:attrName>
                                        </p:attrNameLst>
                                      </p:cBhvr>
                                      <p:to>
                                        <p:strVal val="visible"/>
                                      </p:to>
                                    </p:set>
                                  </p:childTnLst>
                                </p:cTn>
                              </p:par>
                            </p:childTnLst>
                          </p:cTn>
                        </p:par>
                      </p:childTnLst>
                    </p:cTn>
                  </p:par>
                  <p:par>
                    <p:cTn id="412" fill="hold">
                      <p:stCondLst>
                        <p:cond delay="indefinite"/>
                      </p:stCondLst>
                      <p:childTnLst>
                        <p:par>
                          <p:cTn id="413" fill="hold">
                            <p:stCondLst>
                              <p:cond delay="0"/>
                            </p:stCondLst>
                            <p:childTnLst>
                              <p:par>
                                <p:cTn id="414" nodeType="clickEffect" fill="hold" presetClass="entr" presetID="1">
                                  <p:stCondLst>
                                    <p:cond delay="0"/>
                                  </p:stCondLst>
                                  <p:childTnLst>
                                    <p:set>
                                      <p:cBhvr>
                                        <p:cTn id="415" dur="1" fill="hold">
                                          <p:stCondLst>
                                            <p:cond delay="0"/>
                                          </p:stCondLst>
                                        </p:cTn>
                                        <p:tgtEl>
                                          <p:spTgt spid="715">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CustomShape 1"/>
          <p:cNvSpPr/>
          <p:nvPr/>
        </p:nvSpPr>
        <p:spPr>
          <a:xfrm>
            <a:off x="402480" y="1167840"/>
            <a:ext cx="8354520" cy="5350320"/>
          </a:xfrm>
          <a:prstGeom prst="rect">
            <a:avLst/>
          </a:prstGeom>
          <a:noFill/>
          <a:ln>
            <a:noFill/>
          </a:ln>
        </p:spPr>
        <p:style>
          <a:lnRef idx="0"/>
          <a:fillRef idx="0"/>
          <a:effectRef idx="0"/>
          <a:fontRef idx="minor"/>
        </p:style>
        <p:txBody>
          <a:bodyPr lIns="0" rIns="0" tIns="0" bIns="0"/>
          <a:p>
            <a:pPr>
              <a:lnSpc>
                <a:spcPct val="100000"/>
              </a:lnSpc>
              <a:spcBef>
                <a:spcPts val="400"/>
              </a:spcBef>
              <a:spcAft>
                <a:spcPts val="1199"/>
              </a:spcAft>
            </a:pPr>
            <a:r>
              <a:rPr b="1" lang="en-US" sz="2000" spc="-1" strike="noStrike">
                <a:solidFill>
                  <a:srgbClr val="000000"/>
                </a:solidFill>
                <a:latin typeface="Calibri"/>
                <a:ea typeface="DejaVu Sans"/>
              </a:rPr>
              <a:t>Before quitting R, you have the option of saving everything that is currently in your workspace to a file.</a:t>
            </a:r>
            <a:endParaRPr b="0" lang="en-US" sz="2000" spc="-1" strike="noStrike">
              <a:latin typeface="Arial"/>
            </a:endParaRPr>
          </a:p>
          <a:p>
            <a:pPr lvl="1" marL="343080" indent="-340560">
              <a:lnSpc>
                <a:spcPct val="100000"/>
              </a:lnSpc>
              <a:spcBef>
                <a:spcPts val="400"/>
              </a:spcBef>
              <a:buClr>
                <a:srgbClr val="262626"/>
              </a:buClr>
              <a:buFont typeface="Arial"/>
              <a:buChar char="•"/>
            </a:pPr>
            <a:r>
              <a:rPr b="0" lang="en-US" sz="2000" spc="-1" strike="noStrike">
                <a:solidFill>
                  <a:srgbClr val="000000"/>
                </a:solidFill>
                <a:latin typeface="Calibri"/>
                <a:ea typeface="DejaVu Sans"/>
              </a:rPr>
              <a:t>To save your entire workspace, use </a:t>
            </a:r>
            <a:r>
              <a:rPr b="1" lang="en-US" sz="2000" spc="-1" strike="noStrike">
                <a:solidFill>
                  <a:srgbClr val="4e81bd"/>
                </a:solidFill>
                <a:latin typeface="Calibri"/>
                <a:ea typeface="DejaVu Sans"/>
              </a:rPr>
              <a:t>save.image() </a:t>
            </a:r>
            <a:r>
              <a:rPr b="0" lang="en-US" sz="2000" spc="-1" strike="noStrike">
                <a:solidFill>
                  <a:srgbClr val="000000"/>
                </a:solidFill>
                <a:latin typeface="Calibri"/>
                <a:ea typeface="DejaVu Sans"/>
              </a:rPr>
              <a:t>and pass a file path of your choice as argument</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save.image("workspace_1.RData")</a:t>
            </a:r>
            <a:endParaRPr b="0" lang="en-US" sz="1800" spc="-1" strike="noStrike">
              <a:latin typeface="Arial"/>
            </a:endParaRPr>
          </a:p>
          <a:p>
            <a:pPr>
              <a:lnSpc>
                <a:spcPct val="100000"/>
              </a:lnSpc>
              <a:spcBef>
                <a:spcPts val="400"/>
              </a:spcBef>
            </a:pPr>
            <a:endParaRPr b="0" lang="en-US" sz="1800" spc="-1" strike="noStrike">
              <a:latin typeface="Arial"/>
            </a:endParaRPr>
          </a:p>
          <a:p>
            <a:pPr lvl="1" marL="343080" indent="-340560">
              <a:lnSpc>
                <a:spcPct val="100000"/>
              </a:lnSpc>
              <a:spcBef>
                <a:spcPts val="400"/>
              </a:spcBef>
              <a:buClr>
                <a:srgbClr val="262626"/>
              </a:buClr>
              <a:buFont typeface="Arial"/>
              <a:buChar char="•"/>
            </a:pPr>
            <a:r>
              <a:rPr b="0" lang="en-US" sz="2000" spc="-1" strike="noStrike">
                <a:solidFill>
                  <a:srgbClr val="000000"/>
                </a:solidFill>
                <a:latin typeface="Calibri"/>
                <a:ea typeface="Courier New"/>
              </a:rPr>
              <a:t>To save only specific R objects from the workspace, use </a:t>
            </a:r>
            <a:r>
              <a:rPr b="1" lang="en-US" sz="2000" spc="-1" strike="noStrike">
                <a:solidFill>
                  <a:srgbClr val="4e81bd"/>
                </a:solidFill>
                <a:latin typeface="Calibri"/>
                <a:ea typeface="Courier New"/>
              </a:rPr>
              <a:t>save()</a:t>
            </a:r>
            <a:r>
              <a:rPr b="1" lang="en-US" sz="2000" spc="-1" strike="noStrike">
                <a:solidFill>
                  <a:srgbClr val="000000"/>
                </a:solidFill>
                <a:latin typeface="Calibri"/>
                <a:ea typeface="Courier New"/>
              </a:rPr>
              <a:t>, </a:t>
            </a:r>
            <a:r>
              <a:rPr b="0" lang="en-US" sz="2000" spc="-1" strike="noStrike">
                <a:solidFill>
                  <a:srgbClr val="000000"/>
                </a:solidFill>
                <a:latin typeface="Calibri"/>
                <a:ea typeface="Courier New"/>
              </a:rPr>
              <a:t>pass all objects you want to save and a file path of your choice</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save(x, y, my_sum, file="my_precious_objects.RData")</a:t>
            </a:r>
            <a:endParaRPr b="0" lang="en-US" sz="1800" spc="-1" strike="noStrike">
              <a:latin typeface="Arial"/>
            </a:endParaRPr>
          </a:p>
          <a:p>
            <a:pPr>
              <a:lnSpc>
                <a:spcPct val="100000"/>
              </a:lnSpc>
            </a:pP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endParaRPr b="0" lang="en-US" sz="1800" spc="-1" strike="noStrike">
              <a:latin typeface="Arial"/>
            </a:endParaRPr>
          </a:p>
        </p:txBody>
      </p:sp>
      <p:sp>
        <p:nvSpPr>
          <p:cNvPr id="718"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Saving the workspace (.RData file)</a:t>
            </a:r>
            <a:endParaRPr b="0" lang="en-US" sz="2800" spc="-1" strike="noStrike">
              <a:latin typeface="Arial"/>
            </a:endParaRPr>
          </a:p>
        </p:txBody>
      </p:sp>
      <p:sp>
        <p:nvSpPr>
          <p:cNvPr id="719" name="CustomShape 3"/>
          <p:cNvSpPr/>
          <p:nvPr/>
        </p:nvSpPr>
        <p:spPr>
          <a:xfrm>
            <a:off x="402480" y="5454720"/>
            <a:ext cx="7508880" cy="60804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561"/>
              </a:spcBef>
            </a:pPr>
            <a:r>
              <a:rPr b="1" lang="en-US" sz="2800" spc="-1" strike="noStrike">
                <a:solidFill>
                  <a:srgbClr val="f6f6f6"/>
                </a:solidFill>
                <a:latin typeface="Comic Sans MS"/>
                <a:ea typeface="DejaVu Sans"/>
              </a:rPr>
              <a:t>.Rdata files are not human readable.</a:t>
            </a:r>
            <a:endParaRPr b="0" lang="en-US" sz="2800" spc="-1" strike="noStrike">
              <a:latin typeface="Arial"/>
            </a:endParaRPr>
          </a:p>
        </p:txBody>
      </p:sp>
    </p:spTree>
  </p:cSld>
  <p:timing>
    <p:tnLst>
      <p:par>
        <p:cTn id="416" dur="indefinite" restart="never" nodeType="tmRoot">
          <p:childTnLst>
            <p:seq>
              <p:cTn id="417" dur="indefinite" nodeType="mainSeq">
                <p:childTnLst>
                  <p:par>
                    <p:cTn id="418" fill="hold">
                      <p:stCondLst>
                        <p:cond delay="indefinite"/>
                      </p:stCondLst>
                      <p:childTnLst>
                        <p:par>
                          <p:cTn id="419" fill="hold">
                            <p:stCondLst>
                              <p:cond delay="0"/>
                            </p:stCondLst>
                            <p:childTnLst>
                              <p:par>
                                <p:cTn id="420" nodeType="clickEffect" fill="hold" presetClass="entr" presetID="1">
                                  <p:stCondLst>
                                    <p:cond delay="0"/>
                                  </p:stCondLst>
                                  <p:childTnLst>
                                    <p:set>
                                      <p:cBhvr>
                                        <p:cTn id="421" dur="1" fill="hold">
                                          <p:stCondLst>
                                            <p:cond delay="0"/>
                                          </p:stCondLst>
                                        </p:cTn>
                                        <p:tgtEl>
                                          <p:spTgt spid="717">
                                            <p:txEl>
                                              <p:pRg st="0" end="0"/>
                                            </p:txEl>
                                          </p:spTgt>
                                        </p:tgtEl>
                                        <p:attrNameLst>
                                          <p:attrName>style.visibility</p:attrName>
                                        </p:attrNameLst>
                                      </p:cBhvr>
                                      <p:to>
                                        <p:strVal val="visible"/>
                                      </p:to>
                                    </p:set>
                                  </p:childTnLst>
                                </p:cTn>
                              </p:par>
                            </p:childTnLst>
                          </p:cTn>
                        </p:par>
                      </p:childTnLst>
                    </p:cTn>
                  </p:par>
                  <p:par>
                    <p:cTn id="422" fill="hold">
                      <p:stCondLst>
                        <p:cond delay="indefinite"/>
                      </p:stCondLst>
                      <p:childTnLst>
                        <p:par>
                          <p:cTn id="423" fill="hold">
                            <p:stCondLst>
                              <p:cond delay="0"/>
                            </p:stCondLst>
                            <p:childTnLst>
                              <p:par>
                                <p:cTn id="424" nodeType="clickEffect" fill="hold" presetClass="entr" presetID="1">
                                  <p:stCondLst>
                                    <p:cond delay="0"/>
                                  </p:stCondLst>
                                  <p:childTnLst>
                                    <p:set>
                                      <p:cBhvr>
                                        <p:cTn id="425" dur="1" fill="hold">
                                          <p:stCondLst>
                                            <p:cond delay="0"/>
                                          </p:stCondLst>
                                        </p:cTn>
                                        <p:tgtEl>
                                          <p:spTgt spid="717">
                                            <p:txEl>
                                              <p:pRg st="1" end="1"/>
                                            </p:txEl>
                                          </p:spTgt>
                                        </p:tgtEl>
                                        <p:attrNameLst>
                                          <p:attrName>style.visibility</p:attrName>
                                        </p:attrNameLst>
                                      </p:cBhvr>
                                      <p:to>
                                        <p:strVal val="visible"/>
                                      </p:to>
                                    </p:set>
                                  </p:childTnLst>
                                </p:cTn>
                              </p:par>
                            </p:childTnLst>
                          </p:cTn>
                        </p:par>
                      </p:childTnLst>
                    </p:cTn>
                  </p:par>
                  <p:par>
                    <p:cTn id="426" fill="hold">
                      <p:stCondLst>
                        <p:cond delay="indefinite"/>
                      </p:stCondLst>
                      <p:childTnLst>
                        <p:par>
                          <p:cTn id="427" fill="hold">
                            <p:stCondLst>
                              <p:cond delay="0"/>
                            </p:stCondLst>
                            <p:childTnLst>
                              <p:par>
                                <p:cTn id="428" nodeType="clickEffect" fill="hold" presetClass="entr" presetID="1">
                                  <p:stCondLst>
                                    <p:cond delay="0"/>
                                  </p:stCondLst>
                                  <p:childTnLst>
                                    <p:set>
                                      <p:cBhvr>
                                        <p:cTn id="429" dur="1" fill="hold">
                                          <p:stCondLst>
                                            <p:cond delay="0"/>
                                          </p:stCondLst>
                                        </p:cTn>
                                        <p:tgtEl>
                                          <p:spTgt spid="717">
                                            <p:txEl>
                                              <p:pRg st="2" end="2"/>
                                            </p:txEl>
                                          </p:spTgt>
                                        </p:tgtEl>
                                        <p:attrNameLst>
                                          <p:attrName>style.visibility</p:attrName>
                                        </p:attrNameLst>
                                      </p:cBhvr>
                                      <p:to>
                                        <p:strVal val="visible"/>
                                      </p:to>
                                    </p:set>
                                  </p:childTnLst>
                                </p:cTn>
                              </p:par>
                            </p:childTnLst>
                          </p:cTn>
                        </p:par>
                      </p:childTnLst>
                    </p:cTn>
                  </p:par>
                  <p:par>
                    <p:cTn id="430" fill="hold">
                      <p:stCondLst>
                        <p:cond delay="indefinite"/>
                      </p:stCondLst>
                      <p:childTnLst>
                        <p:par>
                          <p:cTn id="431" fill="hold">
                            <p:stCondLst>
                              <p:cond delay="0"/>
                            </p:stCondLst>
                            <p:childTnLst>
                              <p:par>
                                <p:cTn id="432" nodeType="clickEffect" fill="hold" presetClass="entr" presetID="1">
                                  <p:stCondLst>
                                    <p:cond delay="0"/>
                                  </p:stCondLst>
                                  <p:childTnLst>
                                    <p:set>
                                      <p:cBhvr>
                                        <p:cTn id="433" dur="1" fill="hold">
                                          <p:stCondLst>
                                            <p:cond delay="0"/>
                                          </p:stCondLst>
                                        </p:cTn>
                                        <p:tgtEl>
                                          <p:spTgt spid="717">
                                            <p:txEl>
                                              <p:pRg st="4" end="4"/>
                                            </p:txEl>
                                          </p:spTgt>
                                        </p:tgtEl>
                                        <p:attrNameLst>
                                          <p:attrName>style.visibility</p:attrName>
                                        </p:attrNameLst>
                                      </p:cBhvr>
                                      <p:to>
                                        <p:strVal val="visible"/>
                                      </p:to>
                                    </p:set>
                                  </p:childTnLst>
                                </p:cTn>
                              </p:par>
                            </p:childTnLst>
                          </p:cTn>
                        </p:par>
                      </p:childTnLst>
                    </p:cTn>
                  </p:par>
                  <p:par>
                    <p:cTn id="434" fill="hold">
                      <p:stCondLst>
                        <p:cond delay="indefinite"/>
                      </p:stCondLst>
                      <p:childTnLst>
                        <p:par>
                          <p:cTn id="435" fill="hold">
                            <p:stCondLst>
                              <p:cond delay="0"/>
                            </p:stCondLst>
                            <p:childTnLst>
                              <p:par>
                                <p:cTn id="436" nodeType="clickEffect" fill="hold" presetClass="entr" presetID="1">
                                  <p:stCondLst>
                                    <p:cond delay="0"/>
                                  </p:stCondLst>
                                  <p:childTnLst>
                                    <p:set>
                                      <p:cBhvr>
                                        <p:cTn id="437" dur="1" fill="hold">
                                          <p:stCondLst>
                                            <p:cond delay="0"/>
                                          </p:stCondLst>
                                        </p:cTn>
                                        <p:tgtEl>
                                          <p:spTgt spid="717">
                                            <p:txEl>
                                              <p:pRg st="5" end="5"/>
                                            </p:txEl>
                                          </p:spTgt>
                                        </p:tgtEl>
                                        <p:attrNameLst>
                                          <p:attrName>style.visibility</p:attrName>
                                        </p:attrNameLst>
                                      </p:cBhvr>
                                      <p:to>
                                        <p:strVal val="visible"/>
                                      </p:to>
                                    </p:set>
                                  </p:childTnLst>
                                </p:cTn>
                              </p:par>
                            </p:childTnLst>
                          </p:cTn>
                        </p:par>
                      </p:childTnLst>
                    </p:cTn>
                  </p:par>
                  <p:par>
                    <p:cTn id="438" fill="hold">
                      <p:stCondLst>
                        <p:cond delay="indefinite"/>
                      </p:stCondLst>
                      <p:childTnLst>
                        <p:par>
                          <p:cTn id="439" fill="hold">
                            <p:stCondLst>
                              <p:cond delay="0"/>
                            </p:stCondLst>
                            <p:childTnLst>
                              <p:par>
                                <p:cTn id="440" nodeType="clickEffect" fill="hold" presetClass="entr" presetID="10">
                                  <p:stCondLst>
                                    <p:cond delay="0"/>
                                  </p:stCondLst>
                                  <p:childTnLst>
                                    <p:set>
                                      <p:cBhvr>
                                        <p:cTn id="441" dur="1" fill="hold">
                                          <p:stCondLst>
                                            <p:cond delay="0"/>
                                          </p:stCondLst>
                                        </p:cTn>
                                        <p:tgtEl>
                                          <p:spTgt spid="719"/>
                                        </p:tgtEl>
                                        <p:attrNameLst>
                                          <p:attrName>style.visibility</p:attrName>
                                        </p:attrNameLst>
                                      </p:cBhvr>
                                      <p:to>
                                        <p:strVal val="visible"/>
                                      </p:to>
                                    </p:set>
                                    <p:animEffect filter="fade" transition="in">
                                      <p:cBhvr additive="repl">
                                        <p:cTn id="442" dur="500"/>
                                        <p:tgtEl>
                                          <p:spTgt spid="7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CustomShape 1"/>
          <p:cNvSpPr/>
          <p:nvPr/>
        </p:nvSpPr>
        <p:spPr>
          <a:xfrm>
            <a:off x="402480" y="1167840"/>
            <a:ext cx="8354520" cy="5350320"/>
          </a:xfrm>
          <a:prstGeom prst="rect">
            <a:avLst/>
          </a:prstGeom>
          <a:noFill/>
          <a:ln>
            <a:noFill/>
          </a:ln>
        </p:spPr>
        <p:style>
          <a:lnRef idx="0"/>
          <a:fillRef idx="0"/>
          <a:effectRef idx="0"/>
          <a:fontRef idx="minor"/>
        </p:style>
        <p:txBody>
          <a:bodyPr lIns="0" rIns="0" tIns="0" bIns="0"/>
          <a:p>
            <a:pPr>
              <a:lnSpc>
                <a:spcPct val="100000"/>
              </a:lnSpc>
              <a:spcBef>
                <a:spcPts val="400"/>
              </a:spcBef>
            </a:pPr>
            <a:endParaRPr b="0" lang="en-US" sz="1800" spc="-1" strike="noStrike">
              <a:latin typeface="Arial"/>
            </a:endParaRPr>
          </a:p>
          <a:p>
            <a:pPr>
              <a:lnSpc>
                <a:spcPct val="100000"/>
              </a:lnSpc>
              <a:spcBef>
                <a:spcPts val="400"/>
              </a:spcBef>
              <a:spcAft>
                <a:spcPts val="1199"/>
              </a:spcAft>
            </a:pPr>
            <a:r>
              <a:rPr b="1" lang="en-US" sz="2000" spc="-1" strike="noStrike">
                <a:solidFill>
                  <a:srgbClr val="000000"/>
                </a:solidFill>
                <a:latin typeface="Calibri"/>
                <a:ea typeface="DejaVu Sans"/>
              </a:rPr>
              <a:t>After re-starting R, you can load the workspace or the saved objects again.</a:t>
            </a:r>
            <a:endParaRPr b="0" lang="en-US" sz="2000" spc="-1" strike="noStrike">
              <a:latin typeface="Arial"/>
            </a:endParaRPr>
          </a:p>
          <a:p>
            <a:pPr marL="266760" indent="-2642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Use </a:t>
            </a:r>
            <a:r>
              <a:rPr b="1" lang="en-US" sz="2000" spc="-1" strike="noStrike">
                <a:solidFill>
                  <a:srgbClr val="4f81bd"/>
                </a:solidFill>
                <a:latin typeface="Calibri"/>
                <a:ea typeface="DejaVu Sans"/>
              </a:rPr>
              <a:t>load() </a:t>
            </a:r>
            <a:r>
              <a:rPr b="0" lang="en-US" sz="2000" spc="-1" strike="noStrike">
                <a:solidFill>
                  <a:srgbClr val="000000"/>
                </a:solidFill>
                <a:latin typeface="Calibri"/>
                <a:ea typeface="DejaVu Sans"/>
              </a:rPr>
              <a:t>with the path to the desired .Rdata file as argument</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load("workspace_1.RData")</a:t>
            </a:r>
            <a:endParaRPr b="0" lang="en-US" sz="1800" spc="-1" strike="noStrike">
              <a:latin typeface="Arial"/>
            </a:endParaRPr>
          </a:p>
          <a:p>
            <a:pPr>
              <a:lnSpc>
                <a:spcPct val="100000"/>
              </a:lnSpc>
            </a:pP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endParaRPr b="0" lang="en-US" sz="1800" spc="-1" strike="noStrike">
              <a:latin typeface="Arial"/>
            </a:endParaRPr>
          </a:p>
        </p:txBody>
      </p:sp>
      <p:sp>
        <p:nvSpPr>
          <p:cNvPr id="721"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Loading a saved workspace (.RData file)</a:t>
            </a:r>
            <a:endParaRPr b="0" lang="en-US" sz="2800" spc="-1" strike="noStrike">
              <a:latin typeface="Arial"/>
            </a:endParaRPr>
          </a:p>
        </p:txBody>
      </p:sp>
    </p:spTree>
  </p:cSld>
  <p:timing>
    <p:tnLst>
      <p:par>
        <p:cTn id="443" dur="indefinite" restart="never" nodeType="tmRoot">
          <p:childTnLst>
            <p:seq>
              <p:cTn id="444" dur="indefinite" nodeType="mainSeq">
                <p:childTnLst>
                  <p:par>
                    <p:cTn id="445" fill="hold">
                      <p:stCondLst>
                        <p:cond delay="indefinite"/>
                      </p:stCondLst>
                      <p:childTnLst>
                        <p:par>
                          <p:cTn id="446" fill="hold">
                            <p:stCondLst>
                              <p:cond delay="0"/>
                            </p:stCondLst>
                            <p:childTnLst>
                              <p:par>
                                <p:cTn id="447" nodeType="clickEffect" fill="hold" presetClass="entr" presetID="1">
                                  <p:stCondLst>
                                    <p:cond delay="0"/>
                                  </p:stCondLst>
                                  <p:childTnLst>
                                    <p:set>
                                      <p:cBhvr>
                                        <p:cTn id="448" dur="1" fill="hold">
                                          <p:stCondLst>
                                            <p:cond delay="0"/>
                                          </p:stCondLst>
                                        </p:cTn>
                                        <p:tgtEl>
                                          <p:spTgt spid="720">
                                            <p:txEl>
                                              <p:pRg st="1" end="1"/>
                                            </p:txEl>
                                          </p:spTgt>
                                        </p:tgtEl>
                                        <p:attrNameLst>
                                          <p:attrName>style.visibility</p:attrName>
                                        </p:attrNameLst>
                                      </p:cBhvr>
                                      <p:to>
                                        <p:strVal val="visible"/>
                                      </p:to>
                                    </p:set>
                                  </p:childTnLst>
                                </p:cTn>
                              </p:par>
                            </p:childTnLst>
                          </p:cTn>
                        </p:par>
                      </p:childTnLst>
                    </p:cTn>
                  </p:par>
                  <p:par>
                    <p:cTn id="449" fill="hold">
                      <p:stCondLst>
                        <p:cond delay="indefinite"/>
                      </p:stCondLst>
                      <p:childTnLst>
                        <p:par>
                          <p:cTn id="450" fill="hold">
                            <p:stCondLst>
                              <p:cond delay="0"/>
                            </p:stCondLst>
                            <p:childTnLst>
                              <p:par>
                                <p:cTn id="451" nodeType="clickEffect" fill="hold" presetClass="entr" presetID="1">
                                  <p:stCondLst>
                                    <p:cond delay="0"/>
                                  </p:stCondLst>
                                  <p:childTnLst>
                                    <p:set>
                                      <p:cBhvr>
                                        <p:cTn id="452" dur="1" fill="hold">
                                          <p:stCondLst>
                                            <p:cond delay="0"/>
                                          </p:stCondLst>
                                        </p:cTn>
                                        <p:tgtEl>
                                          <p:spTgt spid="720">
                                            <p:txEl>
                                              <p:pRg st="2" end="2"/>
                                            </p:txEl>
                                          </p:spTgt>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nodeType="clickEffect" fill="hold" presetClass="entr" presetID="1">
                                  <p:stCondLst>
                                    <p:cond delay="0"/>
                                  </p:stCondLst>
                                  <p:childTnLst>
                                    <p:set>
                                      <p:cBhvr>
                                        <p:cTn id="456" dur="1" fill="hold">
                                          <p:stCondLst>
                                            <p:cond delay="0"/>
                                          </p:stCondLst>
                                        </p:cTn>
                                        <p:tgtEl>
                                          <p:spTgt spid="720">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CustomShape 1"/>
          <p:cNvSpPr/>
          <p:nvPr/>
        </p:nvSpPr>
        <p:spPr>
          <a:xfrm>
            <a:off x="402480" y="1167840"/>
            <a:ext cx="8354520" cy="5350320"/>
          </a:xfrm>
          <a:prstGeom prst="rect">
            <a:avLst/>
          </a:prstGeom>
          <a:noFill/>
          <a:ln>
            <a:noFill/>
          </a:ln>
        </p:spPr>
        <p:style>
          <a:lnRef idx="0"/>
          <a:fillRef idx="0"/>
          <a:effectRef idx="0"/>
          <a:fontRef idx="minor"/>
        </p:style>
        <p:txBody>
          <a:bodyPr lIns="0" rIns="0" tIns="0" bIns="0"/>
          <a:p>
            <a:pPr>
              <a:lnSpc>
                <a:spcPct val="100000"/>
              </a:lnSpc>
              <a:spcBef>
                <a:spcPts val="400"/>
              </a:spcBef>
            </a:pPr>
            <a:endParaRPr b="0" lang="en-US" sz="1800" spc="-1" strike="noStrike">
              <a:latin typeface="Arial"/>
            </a:endParaRPr>
          </a:p>
          <a:p>
            <a:pPr>
              <a:lnSpc>
                <a:spcPct val="100000"/>
              </a:lnSpc>
              <a:spcBef>
                <a:spcPts val="400"/>
              </a:spcBef>
              <a:spcAft>
                <a:spcPts val="1199"/>
              </a:spcAft>
            </a:pPr>
            <a:r>
              <a:rPr b="1" lang="en-US" sz="2000" spc="-1" strike="noStrike">
                <a:solidFill>
                  <a:srgbClr val="000000"/>
                </a:solidFill>
                <a:latin typeface="Calibri"/>
                <a:ea typeface="DejaVu Sans"/>
              </a:rPr>
              <a:t>After re-starting R, you can load the workspace or the saved objects again.</a:t>
            </a:r>
            <a:endParaRPr b="0" lang="en-US" sz="2000" spc="-1" strike="noStrike">
              <a:latin typeface="Arial"/>
            </a:endParaRPr>
          </a:p>
          <a:p>
            <a:pPr marL="266760" indent="-2642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Use </a:t>
            </a:r>
            <a:r>
              <a:rPr b="1" lang="en-US" sz="2000" spc="-1" strike="noStrike">
                <a:solidFill>
                  <a:srgbClr val="4f81bd"/>
                </a:solidFill>
                <a:latin typeface="Calibri"/>
                <a:ea typeface="DejaVu Sans"/>
              </a:rPr>
              <a:t>load() </a:t>
            </a:r>
            <a:r>
              <a:rPr b="0" lang="en-US" sz="2000" spc="-1" strike="noStrike">
                <a:solidFill>
                  <a:srgbClr val="000000"/>
                </a:solidFill>
                <a:latin typeface="Calibri"/>
                <a:ea typeface="DejaVu Sans"/>
              </a:rPr>
              <a:t>with the path to the desired .Rdata file as argument</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load("workspace_1.RData")</a:t>
            </a:r>
            <a:endParaRPr b="0" lang="en-US" sz="1800" spc="-1" strike="noStrike">
              <a:latin typeface="Arial"/>
            </a:endParaRPr>
          </a:p>
          <a:p>
            <a:pPr>
              <a:lnSpc>
                <a:spcPct val="100000"/>
              </a:lnSpc>
            </a:pP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endParaRPr b="0" lang="en-US" sz="1800" spc="-1" strike="noStrike">
              <a:latin typeface="Arial"/>
            </a:endParaRPr>
          </a:p>
        </p:txBody>
      </p:sp>
      <p:sp>
        <p:nvSpPr>
          <p:cNvPr id="723" name="CustomShape 2"/>
          <p:cNvSpPr/>
          <p:nvPr/>
        </p:nvSpPr>
        <p:spPr>
          <a:xfrm>
            <a:off x="258480" y="488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Loading a saved the workspace (.RData file)</a:t>
            </a:r>
            <a:endParaRPr b="0" lang="en-US" sz="2800" spc="-1" strike="noStrike">
              <a:latin typeface="Arial"/>
            </a:endParaRPr>
          </a:p>
        </p:txBody>
      </p:sp>
      <p:sp>
        <p:nvSpPr>
          <p:cNvPr id="724" name="CustomShape 3"/>
          <p:cNvSpPr/>
          <p:nvPr/>
        </p:nvSpPr>
        <p:spPr>
          <a:xfrm>
            <a:off x="402480" y="3475080"/>
            <a:ext cx="8343360" cy="3043080"/>
          </a:xfrm>
          <a:prstGeom prst="rect">
            <a:avLst/>
          </a:prstGeom>
          <a:solidFill>
            <a:srgbClr val="1f497d"/>
          </a:solidFill>
          <a:ln>
            <a:noFill/>
          </a:ln>
        </p:spPr>
        <p:style>
          <a:lnRef idx="0"/>
          <a:fillRef idx="0"/>
          <a:effectRef idx="0"/>
          <a:fontRef idx="minor"/>
        </p:style>
        <p:txBody>
          <a:bodyPr lIns="0" rIns="0" tIns="0" bIns="0"/>
          <a:p>
            <a:pPr>
              <a:lnSpc>
                <a:spcPct val="100000"/>
              </a:lnSpc>
              <a:spcBef>
                <a:spcPts val="479"/>
              </a:spcBef>
            </a:pPr>
            <a:r>
              <a:rPr b="1" lang="en-US" sz="2400" spc="-1" strike="noStrike">
                <a:solidFill>
                  <a:srgbClr val="f6f6f6"/>
                </a:solidFill>
                <a:latin typeface="Comic Sans MS"/>
                <a:ea typeface="DejaVu Sans"/>
              </a:rPr>
              <a:t>.Rdata files are useful when</a:t>
            </a:r>
            <a:endParaRPr b="0" lang="en-US" sz="2400" spc="-1" strike="noStrike">
              <a:latin typeface="Arial"/>
            </a:endParaRPr>
          </a:p>
          <a:p>
            <a:pPr>
              <a:lnSpc>
                <a:spcPct val="100000"/>
              </a:lnSpc>
              <a:spcBef>
                <a:spcPts val="479"/>
              </a:spcBef>
            </a:pPr>
            <a:endParaRPr b="0" lang="en-US" sz="2400" spc="-1" strike="noStrike">
              <a:latin typeface="Arial"/>
            </a:endParaRPr>
          </a:p>
          <a:p>
            <a:pPr marL="266760" indent="-264240">
              <a:lnSpc>
                <a:spcPct val="100000"/>
              </a:lnSpc>
              <a:spcBef>
                <a:spcPts val="479"/>
              </a:spcBef>
              <a:buClr>
                <a:srgbClr val="ffffff"/>
              </a:buClr>
              <a:buFont typeface="Arial"/>
              <a:buChar char="•"/>
            </a:pPr>
            <a:r>
              <a:rPr b="1" lang="en-US" sz="2400" spc="-1" strike="noStrike">
                <a:solidFill>
                  <a:srgbClr val="f6f6f6"/>
                </a:solidFill>
                <a:latin typeface="Comic Sans MS"/>
                <a:ea typeface="DejaVu Sans"/>
              </a:rPr>
              <a:t>you want to start at the next session where you left off, without recalculating what you already did</a:t>
            </a:r>
            <a:endParaRPr b="0" lang="en-US" sz="2400" spc="-1" strike="noStrike">
              <a:latin typeface="Arial"/>
            </a:endParaRPr>
          </a:p>
          <a:p>
            <a:pPr>
              <a:lnSpc>
                <a:spcPct val="100000"/>
              </a:lnSpc>
              <a:spcBef>
                <a:spcPts val="479"/>
              </a:spcBef>
            </a:pPr>
            <a:endParaRPr b="0" lang="en-US" sz="2400" spc="-1" strike="noStrike">
              <a:latin typeface="Arial"/>
            </a:endParaRPr>
          </a:p>
          <a:p>
            <a:pPr marL="266760" indent="-264240">
              <a:lnSpc>
                <a:spcPct val="100000"/>
              </a:lnSpc>
              <a:spcBef>
                <a:spcPts val="479"/>
              </a:spcBef>
              <a:buClr>
                <a:srgbClr val="ffffff"/>
              </a:buClr>
              <a:buFont typeface="Arial"/>
              <a:buChar char="•"/>
            </a:pPr>
            <a:r>
              <a:rPr b="1" lang="en-US" sz="2400" spc="-1" strike="noStrike">
                <a:solidFill>
                  <a:srgbClr val="f6f6f6"/>
                </a:solidFill>
                <a:latin typeface="Comic Sans MS"/>
                <a:ea typeface="DejaVu Sans"/>
              </a:rPr>
              <a:t>you need to pass R objects to another person </a:t>
            </a:r>
            <a:endParaRPr b="0" lang="en-US" sz="2400" spc="-1" strike="noStrike">
              <a:latin typeface="Arial"/>
            </a:endParaRPr>
          </a:p>
        </p:txBody>
      </p:sp>
    </p:spTree>
  </p:cSld>
  <p:timing>
    <p:tnLst>
      <p:par>
        <p:cTn id="457" dur="indefinite" restart="never" nodeType="tmRoot">
          <p:childTnLst>
            <p:seq>
              <p:cTn id="458" dur="indefinite" nodeType="mainSeq">
                <p:childTnLst>
                  <p:par>
                    <p:cTn id="459" fill="hold">
                      <p:stCondLst>
                        <p:cond delay="indefinite"/>
                      </p:stCondLst>
                      <p:childTnLst>
                        <p:par>
                          <p:cTn id="460" fill="hold">
                            <p:stCondLst>
                              <p:cond delay="0"/>
                            </p:stCondLst>
                            <p:childTnLst>
                              <p:par>
                                <p:cTn id="461" nodeType="clickEffect" fill="hold" presetClass="entr" presetID="1">
                                  <p:stCondLst>
                                    <p:cond delay="0"/>
                                  </p:stCondLst>
                                  <p:childTnLst>
                                    <p:set>
                                      <p:cBhvr>
                                        <p:cTn id="462" dur="1" fill="hold">
                                          <p:stCondLst>
                                            <p:cond delay="0"/>
                                          </p:stCondLst>
                                        </p:cTn>
                                        <p:tgtEl>
                                          <p:spTgt spid="722">
                                            <p:txEl>
                                              <p:pRg st="1" end="1"/>
                                            </p:txEl>
                                          </p:spTgt>
                                        </p:tgtEl>
                                        <p:attrNameLst>
                                          <p:attrName>style.visibility</p:attrName>
                                        </p:attrNameLst>
                                      </p:cBhvr>
                                      <p:to>
                                        <p:strVal val="visible"/>
                                      </p:to>
                                    </p:set>
                                  </p:childTnLst>
                                </p:cTn>
                              </p:par>
                            </p:childTnLst>
                          </p:cTn>
                        </p:par>
                      </p:childTnLst>
                    </p:cTn>
                  </p:par>
                  <p:par>
                    <p:cTn id="463" fill="hold">
                      <p:stCondLst>
                        <p:cond delay="indefinite"/>
                      </p:stCondLst>
                      <p:childTnLst>
                        <p:par>
                          <p:cTn id="464" fill="hold">
                            <p:stCondLst>
                              <p:cond delay="0"/>
                            </p:stCondLst>
                            <p:childTnLst>
                              <p:par>
                                <p:cTn id="465" nodeType="clickEffect" fill="hold" presetClass="entr" presetID="1">
                                  <p:stCondLst>
                                    <p:cond delay="0"/>
                                  </p:stCondLst>
                                  <p:childTnLst>
                                    <p:set>
                                      <p:cBhvr>
                                        <p:cTn id="466" dur="1" fill="hold">
                                          <p:stCondLst>
                                            <p:cond delay="0"/>
                                          </p:stCondLst>
                                        </p:cTn>
                                        <p:tgtEl>
                                          <p:spTgt spid="722">
                                            <p:txEl>
                                              <p:pRg st="2" end="2"/>
                                            </p:txEl>
                                          </p:spTgt>
                                        </p:tgtEl>
                                        <p:attrNameLst>
                                          <p:attrName>style.visibility</p:attrName>
                                        </p:attrNameLst>
                                      </p:cBhvr>
                                      <p:to>
                                        <p:strVal val="visible"/>
                                      </p:to>
                                    </p:set>
                                  </p:childTnLst>
                                </p:cTn>
                              </p:par>
                            </p:childTnLst>
                          </p:cTn>
                        </p:par>
                      </p:childTnLst>
                    </p:cTn>
                  </p:par>
                  <p:par>
                    <p:cTn id="467" fill="hold">
                      <p:stCondLst>
                        <p:cond delay="indefinite"/>
                      </p:stCondLst>
                      <p:childTnLst>
                        <p:par>
                          <p:cTn id="468" fill="hold">
                            <p:stCondLst>
                              <p:cond delay="0"/>
                            </p:stCondLst>
                            <p:childTnLst>
                              <p:par>
                                <p:cTn id="469" nodeType="clickEffect" fill="hold" presetClass="entr" presetID="1">
                                  <p:stCondLst>
                                    <p:cond delay="0"/>
                                  </p:stCondLst>
                                  <p:childTnLst>
                                    <p:set>
                                      <p:cBhvr>
                                        <p:cTn id="470" dur="1" fill="hold">
                                          <p:stCondLst>
                                            <p:cond delay="0"/>
                                          </p:stCondLst>
                                        </p:cTn>
                                        <p:tgtEl>
                                          <p:spTgt spid="722">
                                            <p:txEl>
                                              <p:pRg st="3" end="3"/>
                                            </p:txEl>
                                          </p:spTgt>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nodeType="clickEffect" fill="hold" presetClass="entr" presetID="10">
                                  <p:stCondLst>
                                    <p:cond delay="0"/>
                                  </p:stCondLst>
                                  <p:childTnLst>
                                    <p:set>
                                      <p:cBhvr>
                                        <p:cTn id="474" dur="1" fill="hold">
                                          <p:stCondLst>
                                            <p:cond delay="0"/>
                                          </p:stCondLst>
                                        </p:cTn>
                                        <p:tgtEl>
                                          <p:spTgt spid="724"/>
                                        </p:tgtEl>
                                        <p:attrNameLst>
                                          <p:attrName>style.visibility</p:attrName>
                                        </p:attrNameLst>
                                      </p:cBhvr>
                                      <p:to>
                                        <p:strVal val="visible"/>
                                      </p:to>
                                    </p:set>
                                    <p:animEffect filter="fade" transition="in">
                                      <p:cBhvr additive="repl">
                                        <p:cTn id="475" dur="500"/>
                                        <p:tgtEl>
                                          <p:spTgt spid="72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CustomShape 1"/>
          <p:cNvSpPr/>
          <p:nvPr/>
        </p:nvSpPr>
        <p:spPr>
          <a:xfrm>
            <a:off x="393480" y="1010160"/>
            <a:ext cx="8596800" cy="5845320"/>
          </a:xfrm>
          <a:prstGeom prst="rect">
            <a:avLst/>
          </a:prstGeom>
          <a:noFill/>
          <a:ln>
            <a:noFill/>
          </a:ln>
        </p:spPr>
        <p:style>
          <a:lnRef idx="0"/>
          <a:fillRef idx="0"/>
          <a:effectRef idx="0"/>
          <a:fontRef idx="minor"/>
        </p:style>
        <p:txBody>
          <a:bodyPr lIns="0" rIns="0" tIns="0" bIns="0"/>
          <a:p>
            <a:pPr marL="266760" indent="-2642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R includes an extensive help system (like </a:t>
            </a:r>
            <a:r>
              <a:rPr b="1" lang="en-US" sz="2000" spc="-1" strike="noStrike">
                <a:solidFill>
                  <a:srgbClr val="262626"/>
                </a:solidFill>
                <a:latin typeface="Calibri"/>
                <a:ea typeface="DejaVu Sans"/>
              </a:rPr>
              <a:t>man</a:t>
            </a:r>
            <a:r>
              <a:rPr b="0" lang="en-US" sz="2000" spc="-1" strike="noStrike">
                <a:solidFill>
                  <a:srgbClr val="262626"/>
                </a:solidFill>
                <a:latin typeface="Calibri"/>
                <a:ea typeface="DejaVu Sans"/>
              </a:rPr>
              <a:t> in UNIX), which can be accessed directly from the command prompt.</a:t>
            </a:r>
            <a:endParaRPr b="0" lang="en-US" sz="2000" spc="-1" strike="noStrike">
              <a:latin typeface="Arial"/>
            </a:endParaRPr>
          </a:p>
          <a:p>
            <a:pPr marL="266760" indent="-2642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Use </a:t>
            </a:r>
            <a:r>
              <a:rPr b="1" lang="en-US" sz="2000" spc="-1" strike="noStrike">
                <a:solidFill>
                  <a:srgbClr val="4f81bd"/>
                </a:solidFill>
                <a:latin typeface="Calibri"/>
                <a:ea typeface="DejaVu Sans"/>
              </a:rPr>
              <a:t>help()</a:t>
            </a:r>
            <a:r>
              <a:rPr b="0" lang="en-US" sz="2000" spc="-1" strike="noStrike">
                <a:solidFill>
                  <a:srgbClr val="000090"/>
                </a:solidFill>
                <a:latin typeface="Calibri"/>
                <a:ea typeface="DejaVu Sans"/>
              </a:rPr>
              <a:t> </a:t>
            </a:r>
            <a:r>
              <a:rPr b="0" lang="en-US" sz="2000" spc="-1" strike="noStrike">
                <a:solidFill>
                  <a:srgbClr val="262626"/>
                </a:solidFill>
                <a:latin typeface="Calibri"/>
                <a:ea typeface="DejaVu Sans"/>
              </a:rPr>
              <a:t>or </a:t>
            </a:r>
            <a:r>
              <a:rPr b="1" lang="en-US" sz="2000" spc="-1" strike="noStrike">
                <a:solidFill>
                  <a:srgbClr val="4f81bd"/>
                </a:solidFill>
                <a:latin typeface="Calibri"/>
                <a:ea typeface="DejaVu Sans"/>
              </a:rPr>
              <a:t>?</a:t>
            </a:r>
            <a:r>
              <a:rPr b="0" lang="en-US" sz="2000" spc="-1" strike="noStrike">
                <a:solidFill>
                  <a:srgbClr val="262626"/>
                </a:solidFill>
                <a:latin typeface="Calibri"/>
                <a:ea typeface="DejaVu Sans"/>
              </a:rPr>
              <a:t> to display the help page for a function, operator or other element</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Lucida Console"/>
                <a:ea typeface="Courier New"/>
              </a:rPr>
              <a:t>  </a:t>
            </a:r>
            <a:r>
              <a:rPr b="0" lang="en-US" sz="2000" spc="-1" strike="noStrike">
                <a:solidFill>
                  <a:srgbClr val="4f81bd"/>
                </a:solidFill>
                <a:latin typeface="Lucida Console"/>
                <a:ea typeface="Courier New"/>
              </a:rPr>
              <a:t>&gt; ?paste    </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  </a:t>
            </a:r>
            <a:r>
              <a:rPr b="0" lang="en-US" sz="2000" spc="-1" strike="noStrike">
                <a:solidFill>
                  <a:srgbClr val="4f81bd"/>
                </a:solidFill>
                <a:latin typeface="Lucida Console"/>
                <a:ea typeface="Courier New"/>
              </a:rPr>
              <a:t>&gt; help(paste)</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Lucida Console"/>
                <a:ea typeface="Courier New"/>
              </a:rPr>
              <a:t>  </a:t>
            </a:r>
            <a:r>
              <a:rPr b="0" lang="en-US" sz="2000" spc="-1" strike="noStrike">
                <a:solidFill>
                  <a:srgbClr val="4f81bd"/>
                </a:solidFill>
                <a:latin typeface="Lucida Console"/>
                <a:ea typeface="Courier New"/>
              </a:rPr>
              <a:t>&gt; ?"^"   </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  </a:t>
            </a:r>
            <a:r>
              <a:rPr b="0" lang="en-US" sz="2000" spc="-1" strike="noStrike">
                <a:solidFill>
                  <a:srgbClr val="4f81bd"/>
                </a:solidFill>
                <a:latin typeface="Lucida Console"/>
                <a:ea typeface="Courier New"/>
              </a:rPr>
              <a:t>&gt; help("^")</a:t>
            </a:r>
            <a:endParaRPr b="0" lang="en-US" sz="2000" spc="-1" strike="noStrike">
              <a:latin typeface="Arial"/>
            </a:endParaRPr>
          </a:p>
          <a:p>
            <a:pPr>
              <a:lnSpc>
                <a:spcPct val="100000"/>
              </a:lnSpc>
              <a:spcBef>
                <a:spcPts val="400"/>
              </a:spcBef>
            </a:pPr>
            <a:endParaRPr b="0" lang="en-US" sz="2000" spc="-1" strike="noStrike">
              <a:latin typeface="Arial"/>
            </a:endParaRPr>
          </a:p>
          <a:p>
            <a:pPr marL="266760" indent="-264240">
              <a:lnSpc>
                <a:spcPct val="100000"/>
              </a:lnSpc>
              <a:spcBef>
                <a:spcPts val="400"/>
              </a:spcBef>
              <a:buClr>
                <a:srgbClr val="262626"/>
              </a:buClr>
              <a:buFont typeface="Arial"/>
              <a:buChar char="•"/>
            </a:pPr>
            <a:r>
              <a:rPr b="0" lang="en-US" sz="2000" spc="-1" strike="noStrike">
                <a:solidFill>
                  <a:srgbClr val="262626"/>
                </a:solidFill>
                <a:latin typeface="Calibri"/>
                <a:ea typeface="Courier New"/>
              </a:rPr>
              <a:t>Use </a:t>
            </a:r>
            <a:r>
              <a:rPr b="1" lang="en-US" sz="2000" spc="-1" strike="noStrike">
                <a:solidFill>
                  <a:srgbClr val="4f81bd"/>
                </a:solidFill>
                <a:latin typeface="Calibri"/>
                <a:ea typeface="Courier New"/>
              </a:rPr>
              <a:t>help.search()</a:t>
            </a:r>
            <a:r>
              <a:rPr b="0" lang="en-US" sz="2000" spc="-1" strike="noStrike">
                <a:solidFill>
                  <a:srgbClr val="4f81bd"/>
                </a:solidFill>
                <a:latin typeface="Calibri"/>
                <a:ea typeface="Courier New"/>
              </a:rPr>
              <a:t> </a:t>
            </a:r>
            <a:r>
              <a:rPr b="0" lang="en-US" sz="2000" spc="-1" strike="noStrike">
                <a:solidFill>
                  <a:srgbClr val="262626"/>
                </a:solidFill>
                <a:latin typeface="Calibri"/>
                <a:ea typeface="Courier New"/>
              </a:rPr>
              <a:t>or</a:t>
            </a:r>
            <a:r>
              <a:rPr b="0" lang="en-US" sz="2000" spc="-1" strike="noStrike">
                <a:solidFill>
                  <a:srgbClr val="4f81bd"/>
                </a:solidFill>
                <a:latin typeface="Calibri"/>
                <a:ea typeface="Courier New"/>
              </a:rPr>
              <a:t> </a:t>
            </a:r>
            <a:r>
              <a:rPr b="1" lang="en-US" sz="2000" spc="-1" strike="noStrike">
                <a:solidFill>
                  <a:srgbClr val="4f81bd"/>
                </a:solidFill>
                <a:latin typeface="Calibri"/>
                <a:ea typeface="Courier New"/>
              </a:rPr>
              <a:t>??</a:t>
            </a:r>
            <a:r>
              <a:rPr b="0" lang="en-US" sz="2000" spc="-1" strike="noStrike">
                <a:solidFill>
                  <a:srgbClr val="4f81bd"/>
                </a:solidFill>
                <a:latin typeface="Calibri"/>
                <a:ea typeface="Courier New"/>
              </a:rPr>
              <a:t> </a:t>
            </a:r>
            <a:r>
              <a:rPr b="0" lang="en-US" sz="2000" spc="-1" strike="noStrike">
                <a:solidFill>
                  <a:srgbClr val="262626"/>
                </a:solidFill>
                <a:latin typeface="Calibri"/>
                <a:ea typeface="Courier New"/>
              </a:rPr>
              <a:t>to search for help pages related to a term </a:t>
            </a:r>
            <a:endParaRPr b="0" lang="en-US" sz="2000" spc="-1" strike="noStrike">
              <a:latin typeface="Arial"/>
            </a:endParaRPr>
          </a:p>
          <a:p>
            <a:pPr>
              <a:lnSpc>
                <a:spcPct val="100000"/>
              </a:lnSpc>
              <a:spcBef>
                <a:spcPts val="400"/>
              </a:spcBef>
            </a:pPr>
            <a:r>
              <a:rPr b="0" lang="en-US" sz="2000" spc="-1" strike="noStrike">
                <a:solidFill>
                  <a:srgbClr val="262626"/>
                </a:solidFill>
                <a:latin typeface="Lucida Console"/>
                <a:ea typeface="Courier New"/>
              </a:rPr>
              <a:t>  </a:t>
            </a:r>
            <a:r>
              <a:rPr b="0" lang="en-US" sz="2000" spc="-1" strike="noStrike">
                <a:solidFill>
                  <a:srgbClr val="4f81bd"/>
                </a:solidFill>
                <a:latin typeface="Lucida Console"/>
                <a:ea typeface="Courier New"/>
              </a:rPr>
              <a:t>&gt; help.search("print")</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  </a:t>
            </a:r>
            <a:r>
              <a:rPr b="0" lang="en-US" sz="2000" spc="-1" strike="noStrike">
                <a:solidFill>
                  <a:srgbClr val="4f81bd"/>
                </a:solidFill>
                <a:latin typeface="Lucida Console"/>
                <a:ea typeface="Courier New"/>
              </a:rPr>
              <a:t>&gt; ??print</a:t>
            </a:r>
            <a:endParaRPr b="0" lang="en-US" sz="2000" spc="-1" strike="noStrike">
              <a:latin typeface="Arial"/>
            </a:endParaRPr>
          </a:p>
        </p:txBody>
      </p:sp>
      <p:sp>
        <p:nvSpPr>
          <p:cNvPr id="726"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Find help</a:t>
            </a:r>
            <a:endParaRPr b="0" lang="en-US" sz="2800" spc="-1" strike="noStrike">
              <a:latin typeface="Arial"/>
            </a:endParaRPr>
          </a:p>
        </p:txBody>
      </p:sp>
    </p:spTree>
  </p:cSld>
  <p:timing>
    <p:tnLst>
      <p:par>
        <p:cTn id="476" dur="indefinite" restart="never" nodeType="tmRoot">
          <p:childTnLst>
            <p:seq>
              <p:cTn id="477" dur="indefinite" nodeType="mainSeq">
                <p:childTnLst>
                  <p:par>
                    <p:cTn id="478" fill="hold">
                      <p:stCondLst>
                        <p:cond delay="indefinite"/>
                      </p:stCondLst>
                      <p:childTnLst>
                        <p:par>
                          <p:cTn id="479" fill="hold">
                            <p:stCondLst>
                              <p:cond delay="0"/>
                            </p:stCondLst>
                            <p:childTnLst>
                              <p:par>
                                <p:cTn id="480" nodeType="clickEffect" fill="hold" presetClass="entr" presetID="1">
                                  <p:stCondLst>
                                    <p:cond delay="0"/>
                                  </p:stCondLst>
                                  <p:childTnLst>
                                    <p:set>
                                      <p:cBhvr>
                                        <p:cTn id="481" dur="1" fill="hold">
                                          <p:stCondLst>
                                            <p:cond delay="0"/>
                                          </p:stCondLst>
                                        </p:cTn>
                                        <p:tgtEl>
                                          <p:spTgt spid="725">
                                            <p:txEl>
                                              <p:pRg st="1" end="1"/>
                                            </p:txEl>
                                          </p:spTgt>
                                        </p:tgtEl>
                                        <p:attrNameLst>
                                          <p:attrName>style.visibility</p:attrName>
                                        </p:attrNameLst>
                                      </p:cBhvr>
                                      <p:to>
                                        <p:strVal val="visible"/>
                                      </p:to>
                                    </p:set>
                                  </p:childTnLst>
                                </p:cTn>
                              </p:par>
                            </p:childTnLst>
                          </p:cTn>
                        </p:par>
                      </p:childTnLst>
                    </p:cTn>
                  </p:par>
                  <p:par>
                    <p:cTn id="482" fill="hold">
                      <p:stCondLst>
                        <p:cond delay="indefinite"/>
                      </p:stCondLst>
                      <p:childTnLst>
                        <p:par>
                          <p:cTn id="483" fill="hold">
                            <p:stCondLst>
                              <p:cond delay="0"/>
                            </p:stCondLst>
                            <p:childTnLst>
                              <p:par>
                                <p:cTn id="484" nodeType="clickEffect" fill="hold" presetClass="entr" presetID="1">
                                  <p:stCondLst>
                                    <p:cond delay="0"/>
                                  </p:stCondLst>
                                  <p:childTnLst>
                                    <p:set>
                                      <p:cBhvr>
                                        <p:cTn id="485" dur="1" fill="hold">
                                          <p:stCondLst>
                                            <p:cond delay="0"/>
                                          </p:stCondLst>
                                        </p:cTn>
                                        <p:tgtEl>
                                          <p:spTgt spid="725">
                                            <p:txEl>
                                              <p:pRg st="3" end="3"/>
                                            </p:txEl>
                                          </p:spTgt>
                                        </p:tgtEl>
                                        <p:attrNameLst>
                                          <p:attrName>style.visibility</p:attrName>
                                        </p:attrNameLst>
                                      </p:cBhvr>
                                      <p:to>
                                        <p:strVal val="visible"/>
                                      </p:to>
                                    </p:set>
                                  </p:childTnLst>
                                </p:cTn>
                              </p:par>
                              <p:par>
                                <p:cTn id="486" nodeType="withEffect" fill="hold" presetClass="entr" presetID="1">
                                  <p:stCondLst>
                                    <p:cond delay="0"/>
                                  </p:stCondLst>
                                  <p:childTnLst>
                                    <p:set>
                                      <p:cBhvr>
                                        <p:cTn id="487" dur="1" fill="hold">
                                          <p:stCondLst>
                                            <p:cond delay="0"/>
                                          </p:stCondLst>
                                        </p:cTn>
                                        <p:tgtEl>
                                          <p:spTgt spid="725">
                                            <p:txEl>
                                              <p:pRg st="4" end="4"/>
                                            </p:txEl>
                                          </p:spTgt>
                                        </p:tgtEl>
                                        <p:attrNameLst>
                                          <p:attrName>style.visibility</p:attrName>
                                        </p:attrNameLst>
                                      </p:cBhvr>
                                      <p:to>
                                        <p:strVal val="visible"/>
                                      </p:to>
                                    </p:set>
                                  </p:childTnLst>
                                </p:cTn>
                              </p:par>
                              <p:par>
                                <p:cTn id="488" nodeType="withEffect" fill="hold" presetClass="entr" presetID="1">
                                  <p:stCondLst>
                                    <p:cond delay="0"/>
                                  </p:stCondLst>
                                  <p:childTnLst>
                                    <p:set>
                                      <p:cBhvr>
                                        <p:cTn id="489" dur="1" fill="hold">
                                          <p:stCondLst>
                                            <p:cond delay="0"/>
                                          </p:stCondLst>
                                        </p:cTn>
                                        <p:tgtEl>
                                          <p:spTgt spid="725">
                                            <p:txEl>
                                              <p:pRg st="7" end="7"/>
                                            </p:txEl>
                                          </p:spTgt>
                                        </p:tgtEl>
                                        <p:attrNameLst>
                                          <p:attrName>style.visibility</p:attrName>
                                        </p:attrNameLst>
                                      </p:cBhvr>
                                      <p:to>
                                        <p:strVal val="visible"/>
                                      </p:to>
                                    </p:set>
                                  </p:childTnLst>
                                </p:cTn>
                              </p:par>
                              <p:par>
                                <p:cTn id="490" nodeType="withEffect" fill="hold" presetClass="entr" presetID="1">
                                  <p:stCondLst>
                                    <p:cond delay="0"/>
                                  </p:stCondLst>
                                  <p:childTnLst>
                                    <p:set>
                                      <p:cBhvr>
                                        <p:cTn id="491" dur="1" fill="hold">
                                          <p:stCondLst>
                                            <p:cond delay="0"/>
                                          </p:stCondLst>
                                        </p:cTn>
                                        <p:tgtEl>
                                          <p:spTgt spid="725">
                                            <p:txEl>
                                              <p:pRg st="6" end="6"/>
                                            </p:txEl>
                                          </p:spTgt>
                                        </p:tgtEl>
                                        <p:attrNameLst>
                                          <p:attrName>style.visibility</p:attrName>
                                        </p:attrNameLst>
                                      </p:cBhvr>
                                      <p:to>
                                        <p:strVal val="visible"/>
                                      </p:to>
                                    </p:set>
                                  </p:childTnLst>
                                </p:cTn>
                              </p:par>
                            </p:childTnLst>
                          </p:cTn>
                        </p:par>
                      </p:childTnLst>
                    </p:cTn>
                  </p:par>
                  <p:par>
                    <p:cTn id="492" fill="hold">
                      <p:stCondLst>
                        <p:cond delay="indefinite"/>
                      </p:stCondLst>
                      <p:childTnLst>
                        <p:par>
                          <p:cTn id="493" fill="hold">
                            <p:stCondLst>
                              <p:cond delay="0"/>
                            </p:stCondLst>
                            <p:childTnLst>
                              <p:par>
                                <p:cTn id="494" nodeType="clickEffect" fill="hold" presetClass="entr" presetID="1">
                                  <p:stCondLst>
                                    <p:cond delay="0"/>
                                  </p:stCondLst>
                                  <p:childTnLst>
                                    <p:set>
                                      <p:cBhvr>
                                        <p:cTn id="495" dur="1" fill="hold">
                                          <p:stCondLst>
                                            <p:cond delay="0"/>
                                          </p:stCondLst>
                                        </p:cTn>
                                        <p:tgtEl>
                                          <p:spTgt spid="725">
                                            <p:txEl>
                                              <p:pRg st="9" end="9"/>
                                            </p:txEl>
                                          </p:spTgt>
                                        </p:tgtEl>
                                        <p:attrNameLst>
                                          <p:attrName>style.visibility</p:attrName>
                                        </p:attrNameLst>
                                      </p:cBhvr>
                                      <p:to>
                                        <p:strVal val="visible"/>
                                      </p:to>
                                    </p:set>
                                  </p:childTnLst>
                                </p:cTn>
                              </p:par>
                              <p:par>
                                <p:cTn id="496" nodeType="withEffect" fill="hold" presetClass="entr" presetID="1">
                                  <p:stCondLst>
                                    <p:cond delay="0"/>
                                  </p:stCondLst>
                                  <p:childTnLst>
                                    <p:set>
                                      <p:cBhvr>
                                        <p:cTn id="497" dur="1" fill="hold">
                                          <p:stCondLst>
                                            <p:cond delay="0"/>
                                          </p:stCondLst>
                                        </p:cTn>
                                        <p:tgtEl>
                                          <p:spTgt spid="725">
                                            <p:txEl>
                                              <p:pRg st="10" end="10"/>
                                            </p:txEl>
                                          </p:spTgt>
                                        </p:tgtEl>
                                        <p:attrNameLst>
                                          <p:attrName>style.visibility</p:attrName>
                                        </p:attrNameLst>
                                      </p:cBhvr>
                                      <p:to>
                                        <p:strVal val="visible"/>
                                      </p:to>
                                    </p:set>
                                  </p:childTnLst>
                                </p:cTn>
                              </p:par>
                              <p:par>
                                <p:cTn id="498" nodeType="withEffect" fill="hold" presetClass="entr" presetID="1">
                                  <p:stCondLst>
                                    <p:cond delay="0"/>
                                  </p:stCondLst>
                                  <p:childTnLst>
                                    <p:set>
                                      <p:cBhvr>
                                        <p:cTn id="499" dur="1" fill="hold">
                                          <p:stCondLst>
                                            <p:cond delay="0"/>
                                          </p:stCondLst>
                                        </p:cTn>
                                        <p:tgtEl>
                                          <p:spTgt spid="725">
                                            <p:txEl>
                                              <p:pRg st="11" end="1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CustomShape 1"/>
          <p:cNvSpPr/>
          <p:nvPr/>
        </p:nvSpPr>
        <p:spPr>
          <a:xfrm>
            <a:off x="393480" y="1010160"/>
            <a:ext cx="8596800" cy="5845320"/>
          </a:xfrm>
          <a:prstGeom prst="rect">
            <a:avLst/>
          </a:prstGeom>
          <a:noFill/>
          <a:ln>
            <a:noFill/>
          </a:ln>
        </p:spPr>
        <p:style>
          <a:lnRef idx="0"/>
          <a:fillRef idx="0"/>
          <a:effectRef idx="0"/>
          <a:fontRef idx="minor"/>
        </p:style>
        <p:txBody>
          <a:bodyPr lIns="0" rIns="0" tIns="0" bIns="0"/>
          <a:p>
            <a:pPr marL="266760" indent="-2642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R includes an extensive help system (like </a:t>
            </a:r>
            <a:r>
              <a:rPr b="1" lang="en-US" sz="2000" spc="-1" strike="noStrike">
                <a:solidFill>
                  <a:srgbClr val="262626"/>
                </a:solidFill>
                <a:latin typeface="Calibri"/>
                <a:ea typeface="DejaVu Sans"/>
              </a:rPr>
              <a:t>man</a:t>
            </a:r>
            <a:r>
              <a:rPr b="0" lang="en-US" sz="2000" spc="-1" strike="noStrike">
                <a:solidFill>
                  <a:srgbClr val="262626"/>
                </a:solidFill>
                <a:latin typeface="Calibri"/>
                <a:ea typeface="DejaVu Sans"/>
              </a:rPr>
              <a:t> in UNIX), which can be accessed directly from the command prompt.</a:t>
            </a:r>
            <a:endParaRPr b="0" lang="en-US" sz="2000" spc="-1" strike="noStrike">
              <a:latin typeface="Arial"/>
            </a:endParaRPr>
          </a:p>
          <a:p>
            <a:pPr marL="266760" indent="-2642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Use </a:t>
            </a:r>
            <a:r>
              <a:rPr b="1" lang="en-US" sz="2000" spc="-1" strike="noStrike">
                <a:solidFill>
                  <a:srgbClr val="4f81bd"/>
                </a:solidFill>
                <a:latin typeface="Calibri"/>
                <a:ea typeface="DejaVu Sans"/>
              </a:rPr>
              <a:t>help()</a:t>
            </a:r>
            <a:r>
              <a:rPr b="0" lang="en-US" sz="2000" spc="-1" strike="noStrike">
                <a:solidFill>
                  <a:srgbClr val="000090"/>
                </a:solidFill>
                <a:latin typeface="Calibri"/>
                <a:ea typeface="DejaVu Sans"/>
              </a:rPr>
              <a:t> </a:t>
            </a:r>
            <a:r>
              <a:rPr b="0" lang="en-US" sz="2000" spc="-1" strike="noStrike">
                <a:solidFill>
                  <a:srgbClr val="262626"/>
                </a:solidFill>
                <a:latin typeface="Calibri"/>
                <a:ea typeface="DejaVu Sans"/>
              </a:rPr>
              <a:t>or </a:t>
            </a:r>
            <a:r>
              <a:rPr b="1" lang="en-US" sz="2000" spc="-1" strike="noStrike">
                <a:solidFill>
                  <a:srgbClr val="4f81bd"/>
                </a:solidFill>
                <a:latin typeface="Calibri"/>
                <a:ea typeface="DejaVu Sans"/>
              </a:rPr>
              <a:t>?</a:t>
            </a:r>
            <a:r>
              <a:rPr b="0" lang="en-US" sz="2000" spc="-1" strike="noStrike">
                <a:solidFill>
                  <a:srgbClr val="262626"/>
                </a:solidFill>
                <a:latin typeface="Calibri"/>
                <a:ea typeface="DejaVu Sans"/>
              </a:rPr>
              <a:t> to display the help page for a function, operator or other element</a:t>
            </a:r>
            <a:endParaRPr b="0" lang="en-US" sz="2000" spc="-1" strike="noStrike">
              <a:latin typeface="Arial"/>
            </a:endParaRPr>
          </a:p>
          <a:p>
            <a:pPr>
              <a:lnSpc>
                <a:spcPct val="100000"/>
              </a:lnSpc>
              <a:spcBef>
                <a:spcPts val="400"/>
              </a:spcBef>
            </a:pPr>
            <a:r>
              <a:rPr b="0" lang="en-US" sz="2000" spc="-1" strike="noStrike">
                <a:solidFill>
                  <a:srgbClr val="262626"/>
                </a:solidFill>
                <a:latin typeface="Lucida Console"/>
                <a:ea typeface="Courier New"/>
              </a:rPr>
              <a:t>  </a:t>
            </a:r>
            <a:r>
              <a:rPr b="0" lang="en-US" sz="2000" spc="-1" strike="noStrike">
                <a:solidFill>
                  <a:srgbClr val="4f81bd"/>
                </a:solidFill>
                <a:latin typeface="Lucida Console"/>
                <a:ea typeface="Courier New"/>
              </a:rPr>
              <a:t>&gt; help(paste)    </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  </a:t>
            </a:r>
            <a:r>
              <a:rPr b="0" lang="en-US" sz="2000" spc="-1" strike="noStrike">
                <a:solidFill>
                  <a:srgbClr val="4f81bd"/>
                </a:solidFill>
                <a:latin typeface="Lucida Console"/>
                <a:ea typeface="Courier New"/>
              </a:rPr>
              <a:t>&gt; ?paste</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Lucida Console"/>
                <a:ea typeface="Courier New"/>
              </a:rPr>
              <a:t>  </a:t>
            </a:r>
            <a:r>
              <a:rPr b="0" lang="en-US" sz="2000" spc="-1" strike="noStrike">
                <a:solidFill>
                  <a:srgbClr val="4f81bd"/>
                </a:solidFill>
                <a:latin typeface="Lucida Console"/>
                <a:ea typeface="Courier New"/>
              </a:rPr>
              <a:t>&gt; help("^")    </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  </a:t>
            </a:r>
            <a:r>
              <a:rPr b="0" lang="en-US" sz="2000" spc="-1" strike="noStrike">
                <a:solidFill>
                  <a:srgbClr val="4f81bd"/>
                </a:solidFill>
                <a:latin typeface="Lucida Console"/>
                <a:ea typeface="Courier New"/>
              </a:rPr>
              <a:t>&gt; ?"^"</a:t>
            </a:r>
            <a:endParaRPr b="0" lang="en-US" sz="2000" spc="-1" strike="noStrike">
              <a:latin typeface="Arial"/>
            </a:endParaRPr>
          </a:p>
          <a:p>
            <a:pPr>
              <a:lnSpc>
                <a:spcPct val="100000"/>
              </a:lnSpc>
              <a:spcBef>
                <a:spcPts val="400"/>
              </a:spcBef>
            </a:pPr>
            <a:endParaRPr b="0" lang="en-US" sz="2000" spc="-1" strike="noStrike">
              <a:latin typeface="Arial"/>
            </a:endParaRPr>
          </a:p>
          <a:p>
            <a:pPr marL="266760" indent="-264240">
              <a:lnSpc>
                <a:spcPct val="100000"/>
              </a:lnSpc>
              <a:spcBef>
                <a:spcPts val="400"/>
              </a:spcBef>
              <a:buClr>
                <a:srgbClr val="262626"/>
              </a:buClr>
              <a:buFont typeface="Arial"/>
              <a:buChar char="•"/>
            </a:pPr>
            <a:r>
              <a:rPr b="0" lang="en-US" sz="2000" spc="-1" strike="noStrike">
                <a:solidFill>
                  <a:srgbClr val="262626"/>
                </a:solidFill>
                <a:latin typeface="Calibri"/>
                <a:ea typeface="Courier New"/>
              </a:rPr>
              <a:t>Use </a:t>
            </a:r>
            <a:r>
              <a:rPr b="1" lang="en-US" sz="2000" spc="-1" strike="noStrike">
                <a:solidFill>
                  <a:srgbClr val="4f81bd"/>
                </a:solidFill>
                <a:latin typeface="Calibri"/>
                <a:ea typeface="Courier New"/>
              </a:rPr>
              <a:t>help.search()</a:t>
            </a:r>
            <a:r>
              <a:rPr b="0" lang="en-US" sz="2000" spc="-1" strike="noStrike">
                <a:solidFill>
                  <a:srgbClr val="4f81bd"/>
                </a:solidFill>
                <a:latin typeface="Calibri"/>
                <a:ea typeface="Courier New"/>
              </a:rPr>
              <a:t> </a:t>
            </a:r>
            <a:r>
              <a:rPr b="0" lang="en-US" sz="2000" spc="-1" strike="noStrike">
                <a:solidFill>
                  <a:srgbClr val="262626"/>
                </a:solidFill>
                <a:latin typeface="Calibri"/>
                <a:ea typeface="Courier New"/>
              </a:rPr>
              <a:t>or</a:t>
            </a:r>
            <a:r>
              <a:rPr b="0" lang="en-US" sz="2000" spc="-1" strike="noStrike">
                <a:solidFill>
                  <a:srgbClr val="4f81bd"/>
                </a:solidFill>
                <a:latin typeface="Calibri"/>
                <a:ea typeface="Courier New"/>
              </a:rPr>
              <a:t> </a:t>
            </a:r>
            <a:r>
              <a:rPr b="1" lang="en-US" sz="2000" spc="-1" strike="noStrike">
                <a:solidFill>
                  <a:srgbClr val="4f81bd"/>
                </a:solidFill>
                <a:latin typeface="Calibri"/>
                <a:ea typeface="Courier New"/>
              </a:rPr>
              <a:t>??</a:t>
            </a:r>
            <a:r>
              <a:rPr b="0" lang="en-US" sz="2000" spc="-1" strike="noStrike">
                <a:solidFill>
                  <a:srgbClr val="4f81bd"/>
                </a:solidFill>
                <a:latin typeface="Calibri"/>
                <a:ea typeface="Courier New"/>
              </a:rPr>
              <a:t> </a:t>
            </a:r>
            <a:r>
              <a:rPr b="0" lang="en-US" sz="2000" spc="-1" strike="noStrike">
                <a:solidFill>
                  <a:srgbClr val="262626"/>
                </a:solidFill>
                <a:latin typeface="Calibri"/>
                <a:ea typeface="Courier New"/>
              </a:rPr>
              <a:t>to search for help pages related to a term </a:t>
            </a:r>
            <a:endParaRPr b="0" lang="en-US" sz="2000" spc="-1" strike="noStrike">
              <a:latin typeface="Arial"/>
            </a:endParaRPr>
          </a:p>
          <a:p>
            <a:pPr>
              <a:lnSpc>
                <a:spcPct val="100000"/>
              </a:lnSpc>
              <a:spcBef>
                <a:spcPts val="400"/>
              </a:spcBef>
            </a:pPr>
            <a:r>
              <a:rPr b="0" lang="en-US" sz="2000" spc="-1" strike="noStrike">
                <a:solidFill>
                  <a:srgbClr val="262626"/>
                </a:solidFill>
                <a:latin typeface="Lucida Console"/>
                <a:ea typeface="Courier New"/>
              </a:rPr>
              <a:t>  </a:t>
            </a:r>
            <a:r>
              <a:rPr b="0" lang="en-US" sz="2000" spc="-1" strike="noStrike">
                <a:solidFill>
                  <a:srgbClr val="4f81bd"/>
                </a:solidFill>
                <a:latin typeface="Lucida Console"/>
                <a:ea typeface="Courier New"/>
              </a:rPr>
              <a:t>&gt; help.search("print")</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  </a:t>
            </a:r>
            <a:r>
              <a:rPr b="0" lang="en-US" sz="2000" spc="-1" strike="noStrike">
                <a:solidFill>
                  <a:srgbClr val="4f81bd"/>
                </a:solidFill>
                <a:latin typeface="Lucida Console"/>
                <a:ea typeface="Courier New"/>
              </a:rPr>
              <a:t>&gt; ??print</a:t>
            </a:r>
            <a:endParaRPr b="0" lang="en-US" sz="2000" spc="-1" strike="noStrike">
              <a:latin typeface="Arial"/>
            </a:endParaRPr>
          </a:p>
        </p:txBody>
      </p:sp>
      <p:sp>
        <p:nvSpPr>
          <p:cNvPr id="728"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Find help</a:t>
            </a:r>
            <a:endParaRPr b="0" lang="en-US" sz="2800" spc="-1" strike="noStrike">
              <a:latin typeface="Arial"/>
            </a:endParaRPr>
          </a:p>
        </p:txBody>
      </p:sp>
      <p:sp>
        <p:nvSpPr>
          <p:cNvPr id="729" name="CustomShape 3"/>
          <p:cNvSpPr/>
          <p:nvPr/>
        </p:nvSpPr>
        <p:spPr>
          <a:xfrm>
            <a:off x="5129280" y="2335320"/>
            <a:ext cx="3069720" cy="362520"/>
          </a:xfrm>
          <a:prstGeom prst="rect">
            <a:avLst/>
          </a:prstGeom>
          <a:noFill/>
          <a:ln w="19080">
            <a:solidFill>
              <a:srgbClr val="4e81bd"/>
            </a:solidFill>
            <a:round/>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Note: no quotes needed </a:t>
            </a:r>
            <a:endParaRPr b="0" lang="en-US" sz="1800" spc="-1" strike="noStrike">
              <a:latin typeface="Arial"/>
            </a:endParaRPr>
          </a:p>
        </p:txBody>
      </p:sp>
      <p:sp>
        <p:nvSpPr>
          <p:cNvPr id="730" name="CustomShape 4"/>
          <p:cNvSpPr/>
          <p:nvPr/>
        </p:nvSpPr>
        <p:spPr>
          <a:xfrm>
            <a:off x="5129280" y="3287880"/>
            <a:ext cx="3551400" cy="910440"/>
          </a:xfrm>
          <a:prstGeom prst="rect">
            <a:avLst/>
          </a:prstGeom>
          <a:noFill/>
          <a:ln w="19080">
            <a:solidFill>
              <a:srgbClr val="4e81bd"/>
            </a:solidFill>
            <a:round/>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Note: quotes required!</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Single or double quotes will work </a:t>
            </a:r>
            <a:endParaRPr b="0" lang="en-US" sz="1800" spc="-1" strike="noStrike">
              <a:latin typeface="Arial"/>
            </a:endParaRPr>
          </a:p>
        </p:txBody>
      </p:sp>
    </p:spTree>
  </p:cSld>
  <p:timing>
    <p:tnLst>
      <p:par>
        <p:cTn id="500" dur="indefinite" restart="never" nodeType="tmRoot">
          <p:childTnLst>
            <p:seq>
              <p:cTn id="501" dur="indefinite" nodeType="mainSeq">
                <p:childTnLst>
                  <p:par>
                    <p:cTn id="502" fill="hold">
                      <p:stCondLst>
                        <p:cond delay="indefinite"/>
                      </p:stCondLst>
                      <p:childTnLst>
                        <p:par>
                          <p:cTn id="503" fill="hold">
                            <p:stCondLst>
                              <p:cond delay="0"/>
                            </p:stCondLst>
                            <p:childTnLst>
                              <p:par>
                                <p:cTn id="504" nodeType="clickEffect" fill="hold" presetClass="entr" presetID="1">
                                  <p:stCondLst>
                                    <p:cond delay="0"/>
                                  </p:stCondLst>
                                  <p:childTnLst>
                                    <p:set>
                                      <p:cBhvr>
                                        <p:cTn id="505" dur="1" fill="hold">
                                          <p:stCondLst>
                                            <p:cond delay="0"/>
                                          </p:stCondLst>
                                        </p:cTn>
                                        <p:tgtEl>
                                          <p:spTgt spid="727">
                                            <p:txEl>
                                              <p:pRg st="1" end="1"/>
                                            </p:txEl>
                                          </p:spTgt>
                                        </p:tgtEl>
                                        <p:attrNameLst>
                                          <p:attrName>style.visibility</p:attrName>
                                        </p:attrNameLst>
                                      </p:cBhvr>
                                      <p:to>
                                        <p:strVal val="visible"/>
                                      </p:to>
                                    </p:set>
                                  </p:childTnLst>
                                </p:cTn>
                              </p:par>
                            </p:childTnLst>
                          </p:cTn>
                        </p:par>
                      </p:childTnLst>
                    </p:cTn>
                  </p:par>
                  <p:par>
                    <p:cTn id="506" fill="hold">
                      <p:stCondLst>
                        <p:cond delay="indefinite"/>
                      </p:stCondLst>
                      <p:childTnLst>
                        <p:par>
                          <p:cTn id="507" fill="hold">
                            <p:stCondLst>
                              <p:cond delay="0"/>
                            </p:stCondLst>
                            <p:childTnLst>
                              <p:par>
                                <p:cTn id="508" nodeType="clickEffect" fill="hold" presetClass="entr" presetID="1">
                                  <p:stCondLst>
                                    <p:cond delay="0"/>
                                  </p:stCondLst>
                                  <p:childTnLst>
                                    <p:set>
                                      <p:cBhvr>
                                        <p:cTn id="509" dur="1" fill="hold">
                                          <p:stCondLst>
                                            <p:cond delay="0"/>
                                          </p:stCondLst>
                                        </p:cTn>
                                        <p:tgtEl>
                                          <p:spTgt spid="727">
                                            <p:txEl>
                                              <p:pRg st="2" end="2"/>
                                            </p:txEl>
                                          </p:spTgt>
                                        </p:tgtEl>
                                        <p:attrNameLst>
                                          <p:attrName>style.visibility</p:attrName>
                                        </p:attrNameLst>
                                      </p:cBhvr>
                                      <p:to>
                                        <p:strVal val="visible"/>
                                      </p:to>
                                    </p:set>
                                  </p:childTnLst>
                                </p:cTn>
                              </p:par>
                              <p:par>
                                <p:cTn id="510" nodeType="withEffect" fill="hold" presetClass="entr" presetID="1">
                                  <p:stCondLst>
                                    <p:cond delay="0"/>
                                  </p:stCondLst>
                                  <p:childTnLst>
                                    <p:set>
                                      <p:cBhvr>
                                        <p:cTn id="511" dur="1" fill="hold">
                                          <p:stCondLst>
                                            <p:cond delay="0"/>
                                          </p:stCondLst>
                                        </p:cTn>
                                        <p:tgtEl>
                                          <p:spTgt spid="727">
                                            <p:txEl>
                                              <p:pRg st="3" end="3"/>
                                            </p:txEl>
                                          </p:spTgt>
                                        </p:tgtEl>
                                        <p:attrNameLst>
                                          <p:attrName>style.visibility</p:attrName>
                                        </p:attrNameLst>
                                      </p:cBhvr>
                                      <p:to>
                                        <p:strVal val="visible"/>
                                      </p:to>
                                    </p:set>
                                  </p:childTnLst>
                                </p:cTn>
                              </p:par>
                              <p:par>
                                <p:cTn id="512" nodeType="withEffect" fill="hold" presetClass="entr" presetID="1">
                                  <p:stCondLst>
                                    <p:cond delay="0"/>
                                  </p:stCondLst>
                                  <p:childTnLst>
                                    <p:set>
                                      <p:cBhvr>
                                        <p:cTn id="513" dur="1" fill="hold">
                                          <p:stCondLst>
                                            <p:cond delay="0"/>
                                          </p:stCondLst>
                                        </p:cTn>
                                        <p:tgtEl>
                                          <p:spTgt spid="727">
                                            <p:txEl>
                                              <p:pRg st="6" end="6"/>
                                            </p:txEl>
                                          </p:spTgt>
                                        </p:tgtEl>
                                        <p:attrNameLst>
                                          <p:attrName>style.visibility</p:attrName>
                                        </p:attrNameLst>
                                      </p:cBhvr>
                                      <p:to>
                                        <p:strVal val="visible"/>
                                      </p:to>
                                    </p:set>
                                  </p:childTnLst>
                                </p:cTn>
                              </p:par>
                              <p:par>
                                <p:cTn id="514" nodeType="withEffect" fill="hold" presetClass="entr" presetID="1">
                                  <p:stCondLst>
                                    <p:cond delay="0"/>
                                  </p:stCondLst>
                                  <p:childTnLst>
                                    <p:set>
                                      <p:cBhvr>
                                        <p:cTn id="515" dur="1" fill="hold">
                                          <p:stCondLst>
                                            <p:cond delay="0"/>
                                          </p:stCondLst>
                                        </p:cTn>
                                        <p:tgtEl>
                                          <p:spTgt spid="727">
                                            <p:txEl>
                                              <p:pRg st="5" end="5"/>
                                            </p:txEl>
                                          </p:spTgt>
                                        </p:tgtEl>
                                        <p:attrNameLst>
                                          <p:attrName>style.visibility</p:attrName>
                                        </p:attrNameLst>
                                      </p:cBhvr>
                                      <p:to>
                                        <p:strVal val="visible"/>
                                      </p:to>
                                    </p:set>
                                  </p:childTnLst>
                                </p:cTn>
                              </p:par>
                            </p:childTnLst>
                          </p:cTn>
                        </p:par>
                      </p:childTnLst>
                    </p:cTn>
                  </p:par>
                  <p:par>
                    <p:cTn id="516" fill="hold">
                      <p:stCondLst>
                        <p:cond delay="indefinite"/>
                      </p:stCondLst>
                      <p:childTnLst>
                        <p:par>
                          <p:cTn id="517" fill="hold">
                            <p:stCondLst>
                              <p:cond delay="0"/>
                            </p:stCondLst>
                            <p:childTnLst>
                              <p:par>
                                <p:cTn id="518" nodeType="clickEffect" fill="hold" presetClass="entr" presetID="1">
                                  <p:stCondLst>
                                    <p:cond delay="0"/>
                                  </p:stCondLst>
                                  <p:childTnLst>
                                    <p:set>
                                      <p:cBhvr>
                                        <p:cTn id="519" dur="1" fill="hold">
                                          <p:stCondLst>
                                            <p:cond delay="0"/>
                                          </p:stCondLst>
                                        </p:cTn>
                                        <p:tgtEl>
                                          <p:spTgt spid="727">
                                            <p:txEl>
                                              <p:pRg st="8" end="8"/>
                                            </p:txEl>
                                          </p:spTgt>
                                        </p:tgtEl>
                                        <p:attrNameLst>
                                          <p:attrName>style.visibility</p:attrName>
                                        </p:attrNameLst>
                                      </p:cBhvr>
                                      <p:to>
                                        <p:strVal val="visible"/>
                                      </p:to>
                                    </p:set>
                                  </p:childTnLst>
                                </p:cTn>
                              </p:par>
                              <p:par>
                                <p:cTn id="520" nodeType="withEffect" fill="hold" presetClass="entr" presetID="1">
                                  <p:stCondLst>
                                    <p:cond delay="0"/>
                                  </p:stCondLst>
                                  <p:childTnLst>
                                    <p:set>
                                      <p:cBhvr>
                                        <p:cTn id="521" dur="1" fill="hold">
                                          <p:stCondLst>
                                            <p:cond delay="0"/>
                                          </p:stCondLst>
                                        </p:cTn>
                                        <p:tgtEl>
                                          <p:spTgt spid="727">
                                            <p:txEl>
                                              <p:pRg st="9" end="9"/>
                                            </p:txEl>
                                          </p:spTgt>
                                        </p:tgtEl>
                                        <p:attrNameLst>
                                          <p:attrName>style.visibility</p:attrName>
                                        </p:attrNameLst>
                                      </p:cBhvr>
                                      <p:to>
                                        <p:strVal val="visible"/>
                                      </p:to>
                                    </p:set>
                                  </p:childTnLst>
                                </p:cTn>
                              </p:par>
                              <p:par>
                                <p:cTn id="522" nodeType="withEffect" fill="hold" presetClass="entr" presetID="1">
                                  <p:stCondLst>
                                    <p:cond delay="0"/>
                                  </p:stCondLst>
                                  <p:childTnLst>
                                    <p:set>
                                      <p:cBhvr>
                                        <p:cTn id="523" dur="1" fill="hold">
                                          <p:stCondLst>
                                            <p:cond delay="0"/>
                                          </p:stCondLst>
                                        </p:cTn>
                                        <p:tgtEl>
                                          <p:spTgt spid="727">
                                            <p:txEl>
                                              <p:pRg st="10" end="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CustomShape 1"/>
          <p:cNvSpPr/>
          <p:nvPr/>
        </p:nvSpPr>
        <p:spPr>
          <a:xfrm>
            <a:off x="393480" y="1010160"/>
            <a:ext cx="8596800" cy="5845320"/>
          </a:xfrm>
          <a:prstGeom prst="rect">
            <a:avLst/>
          </a:prstGeom>
          <a:noFill/>
          <a:ln>
            <a:noFill/>
          </a:ln>
        </p:spPr>
        <p:style>
          <a:lnRef idx="0"/>
          <a:fillRef idx="0"/>
          <a:effectRef idx="0"/>
          <a:fontRef idx="minor"/>
        </p:style>
        <p:txBody>
          <a:bodyPr lIns="0" rIns="0" tIns="0" bIns="0"/>
          <a:p>
            <a:pPr marL="266760" indent="-2642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R includes an extensive help system (like </a:t>
            </a:r>
            <a:r>
              <a:rPr b="1" lang="en-US" sz="2000" spc="-1" strike="noStrike">
                <a:solidFill>
                  <a:srgbClr val="262626"/>
                </a:solidFill>
                <a:latin typeface="Calibri"/>
                <a:ea typeface="DejaVu Sans"/>
              </a:rPr>
              <a:t>man</a:t>
            </a:r>
            <a:r>
              <a:rPr b="0" lang="en-US" sz="2000" spc="-1" strike="noStrike">
                <a:solidFill>
                  <a:srgbClr val="262626"/>
                </a:solidFill>
                <a:latin typeface="Calibri"/>
                <a:ea typeface="DejaVu Sans"/>
              </a:rPr>
              <a:t> in UNIX), which can be accessed directly from the command prompt.</a:t>
            </a:r>
            <a:endParaRPr b="0" lang="en-US" sz="2000" spc="-1" strike="noStrike">
              <a:latin typeface="Arial"/>
            </a:endParaRPr>
          </a:p>
          <a:p>
            <a:pPr marL="266760" indent="-2642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Use </a:t>
            </a:r>
            <a:r>
              <a:rPr b="1" lang="en-US" sz="2000" spc="-1" strike="noStrike">
                <a:solidFill>
                  <a:srgbClr val="4f81bd"/>
                </a:solidFill>
                <a:latin typeface="Calibri"/>
                <a:ea typeface="DejaVu Sans"/>
              </a:rPr>
              <a:t>help()</a:t>
            </a:r>
            <a:r>
              <a:rPr b="0" lang="en-US" sz="2000" spc="-1" strike="noStrike">
                <a:solidFill>
                  <a:srgbClr val="000090"/>
                </a:solidFill>
                <a:latin typeface="Calibri"/>
                <a:ea typeface="DejaVu Sans"/>
              </a:rPr>
              <a:t> </a:t>
            </a:r>
            <a:r>
              <a:rPr b="0" lang="en-US" sz="2000" spc="-1" strike="noStrike">
                <a:solidFill>
                  <a:srgbClr val="262626"/>
                </a:solidFill>
                <a:latin typeface="Calibri"/>
                <a:ea typeface="DejaVu Sans"/>
              </a:rPr>
              <a:t>or </a:t>
            </a:r>
            <a:r>
              <a:rPr b="1" lang="en-US" sz="2000" spc="-1" strike="noStrike">
                <a:solidFill>
                  <a:srgbClr val="4f81bd"/>
                </a:solidFill>
                <a:latin typeface="Calibri"/>
                <a:ea typeface="DejaVu Sans"/>
              </a:rPr>
              <a:t>?</a:t>
            </a:r>
            <a:r>
              <a:rPr b="0" lang="en-US" sz="2000" spc="-1" strike="noStrike">
                <a:solidFill>
                  <a:srgbClr val="262626"/>
                </a:solidFill>
                <a:latin typeface="Calibri"/>
                <a:ea typeface="DejaVu Sans"/>
              </a:rPr>
              <a:t> to display the help page for a function, operator or other element</a:t>
            </a:r>
            <a:endParaRPr b="0" lang="en-US" sz="2000" spc="-1" strike="noStrike">
              <a:latin typeface="Arial"/>
            </a:endParaRPr>
          </a:p>
          <a:p>
            <a:pPr>
              <a:lnSpc>
                <a:spcPct val="100000"/>
              </a:lnSpc>
              <a:spcBef>
                <a:spcPts val="400"/>
              </a:spcBef>
            </a:pPr>
            <a:r>
              <a:rPr b="0" lang="en-US" sz="2000" spc="-1" strike="noStrike">
                <a:solidFill>
                  <a:srgbClr val="262626"/>
                </a:solidFill>
                <a:latin typeface="Lucida Console"/>
                <a:ea typeface="Courier New"/>
              </a:rPr>
              <a:t>  </a:t>
            </a:r>
            <a:r>
              <a:rPr b="0" lang="en-US" sz="2000" spc="-1" strike="noStrike">
                <a:solidFill>
                  <a:srgbClr val="4f81bd"/>
                </a:solidFill>
                <a:latin typeface="Lucida Console"/>
                <a:ea typeface="Courier New"/>
              </a:rPr>
              <a:t>&gt; help(paste)    </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  </a:t>
            </a:r>
            <a:r>
              <a:rPr b="0" lang="en-US" sz="2000" spc="-1" strike="noStrike">
                <a:solidFill>
                  <a:srgbClr val="4f81bd"/>
                </a:solidFill>
                <a:latin typeface="Lucida Console"/>
                <a:ea typeface="Courier New"/>
              </a:rPr>
              <a:t>&gt; ?paste</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Lucida Console"/>
                <a:ea typeface="Courier New"/>
              </a:rPr>
              <a:t>  </a:t>
            </a:r>
            <a:r>
              <a:rPr b="0" lang="en-US" sz="2000" spc="-1" strike="noStrike">
                <a:solidFill>
                  <a:srgbClr val="4f81bd"/>
                </a:solidFill>
                <a:latin typeface="Lucida Console"/>
                <a:ea typeface="Courier New"/>
              </a:rPr>
              <a:t>&gt; help("^")    </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  </a:t>
            </a:r>
            <a:r>
              <a:rPr b="0" lang="en-US" sz="2000" spc="-1" strike="noStrike">
                <a:solidFill>
                  <a:srgbClr val="4f81bd"/>
                </a:solidFill>
                <a:latin typeface="Lucida Console"/>
                <a:ea typeface="Courier New"/>
              </a:rPr>
              <a:t>&gt; ?"^"</a:t>
            </a:r>
            <a:endParaRPr b="0" lang="en-US" sz="2000" spc="-1" strike="noStrike">
              <a:latin typeface="Arial"/>
            </a:endParaRPr>
          </a:p>
          <a:p>
            <a:pPr>
              <a:lnSpc>
                <a:spcPct val="100000"/>
              </a:lnSpc>
              <a:spcBef>
                <a:spcPts val="400"/>
              </a:spcBef>
            </a:pPr>
            <a:endParaRPr b="0" lang="en-US" sz="2000" spc="-1" strike="noStrike">
              <a:latin typeface="Arial"/>
            </a:endParaRPr>
          </a:p>
          <a:p>
            <a:pPr marL="266760" indent="-264240">
              <a:lnSpc>
                <a:spcPct val="100000"/>
              </a:lnSpc>
              <a:spcBef>
                <a:spcPts val="400"/>
              </a:spcBef>
              <a:buClr>
                <a:srgbClr val="262626"/>
              </a:buClr>
              <a:buFont typeface="Arial"/>
              <a:buChar char="•"/>
            </a:pPr>
            <a:r>
              <a:rPr b="0" lang="en-US" sz="2000" spc="-1" strike="noStrike">
                <a:solidFill>
                  <a:srgbClr val="262626"/>
                </a:solidFill>
                <a:latin typeface="Calibri"/>
                <a:ea typeface="Courier New"/>
              </a:rPr>
              <a:t>Use </a:t>
            </a:r>
            <a:r>
              <a:rPr b="1" lang="en-US" sz="2000" spc="-1" strike="noStrike">
                <a:solidFill>
                  <a:srgbClr val="4f81bd"/>
                </a:solidFill>
                <a:latin typeface="Calibri"/>
                <a:ea typeface="Courier New"/>
              </a:rPr>
              <a:t>help.search()</a:t>
            </a:r>
            <a:r>
              <a:rPr b="0" lang="en-US" sz="2000" spc="-1" strike="noStrike">
                <a:solidFill>
                  <a:srgbClr val="4f81bd"/>
                </a:solidFill>
                <a:latin typeface="Calibri"/>
                <a:ea typeface="Courier New"/>
              </a:rPr>
              <a:t> </a:t>
            </a:r>
            <a:r>
              <a:rPr b="0" lang="en-US" sz="2000" spc="-1" strike="noStrike">
                <a:solidFill>
                  <a:srgbClr val="262626"/>
                </a:solidFill>
                <a:latin typeface="Calibri"/>
                <a:ea typeface="Courier New"/>
              </a:rPr>
              <a:t>or</a:t>
            </a:r>
            <a:r>
              <a:rPr b="0" lang="en-US" sz="2000" spc="-1" strike="noStrike">
                <a:solidFill>
                  <a:srgbClr val="4f81bd"/>
                </a:solidFill>
                <a:latin typeface="Calibri"/>
                <a:ea typeface="Courier New"/>
              </a:rPr>
              <a:t> </a:t>
            </a:r>
            <a:r>
              <a:rPr b="1" lang="en-US" sz="2000" spc="-1" strike="noStrike">
                <a:solidFill>
                  <a:srgbClr val="4f81bd"/>
                </a:solidFill>
                <a:latin typeface="Calibri"/>
                <a:ea typeface="Courier New"/>
              </a:rPr>
              <a:t>??</a:t>
            </a:r>
            <a:r>
              <a:rPr b="0" lang="en-US" sz="2000" spc="-1" strike="noStrike">
                <a:solidFill>
                  <a:srgbClr val="4f81bd"/>
                </a:solidFill>
                <a:latin typeface="Calibri"/>
                <a:ea typeface="Courier New"/>
              </a:rPr>
              <a:t> </a:t>
            </a:r>
            <a:r>
              <a:rPr b="0" lang="en-US" sz="2000" spc="-1" strike="noStrike">
                <a:solidFill>
                  <a:srgbClr val="262626"/>
                </a:solidFill>
                <a:latin typeface="Calibri"/>
                <a:ea typeface="Courier New"/>
              </a:rPr>
              <a:t>to search for help pages related to a term </a:t>
            </a:r>
            <a:endParaRPr b="0" lang="en-US" sz="2000" spc="-1" strike="noStrike">
              <a:latin typeface="Arial"/>
            </a:endParaRPr>
          </a:p>
          <a:p>
            <a:pPr>
              <a:lnSpc>
                <a:spcPct val="100000"/>
              </a:lnSpc>
              <a:spcBef>
                <a:spcPts val="400"/>
              </a:spcBef>
            </a:pPr>
            <a:r>
              <a:rPr b="0" lang="en-US" sz="2000" spc="-1" strike="noStrike">
                <a:solidFill>
                  <a:srgbClr val="262626"/>
                </a:solidFill>
                <a:latin typeface="Lucida Console"/>
                <a:ea typeface="Courier New"/>
              </a:rPr>
              <a:t>  </a:t>
            </a:r>
            <a:r>
              <a:rPr b="0" lang="en-US" sz="2000" spc="-1" strike="noStrike">
                <a:solidFill>
                  <a:srgbClr val="4f81bd"/>
                </a:solidFill>
                <a:latin typeface="Lucida Console"/>
                <a:ea typeface="Courier New"/>
              </a:rPr>
              <a:t>&gt; help.search("print")</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  </a:t>
            </a:r>
            <a:r>
              <a:rPr b="0" lang="en-US" sz="2000" spc="-1" strike="noStrike">
                <a:solidFill>
                  <a:srgbClr val="4f81bd"/>
                </a:solidFill>
                <a:latin typeface="Lucida Console"/>
                <a:ea typeface="Courier New"/>
              </a:rPr>
              <a:t>&gt; ??print</a:t>
            </a:r>
            <a:endParaRPr b="0" lang="en-US" sz="2000" spc="-1" strike="noStrike">
              <a:latin typeface="Arial"/>
            </a:endParaRPr>
          </a:p>
        </p:txBody>
      </p:sp>
      <p:sp>
        <p:nvSpPr>
          <p:cNvPr id="732"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Find help</a:t>
            </a:r>
            <a:endParaRPr b="0" lang="en-US" sz="2800" spc="-1" strike="noStrike">
              <a:latin typeface="Arial"/>
            </a:endParaRPr>
          </a:p>
        </p:txBody>
      </p:sp>
      <p:sp>
        <p:nvSpPr>
          <p:cNvPr id="733" name="CustomShape 3"/>
          <p:cNvSpPr/>
          <p:nvPr/>
        </p:nvSpPr>
        <p:spPr>
          <a:xfrm>
            <a:off x="680400" y="6201360"/>
            <a:ext cx="7241760" cy="52956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561"/>
              </a:spcBef>
            </a:pPr>
            <a:r>
              <a:rPr b="1" lang="en-US" sz="2800" spc="-1" strike="noStrike">
                <a:solidFill>
                  <a:srgbClr val="f6f6f6"/>
                </a:solidFill>
                <a:latin typeface="Comic Sans MS"/>
                <a:ea typeface="DejaVu Sans"/>
              </a:rPr>
              <a:t>Tip:</a:t>
            </a:r>
            <a:r>
              <a:rPr b="0" lang="en-US" sz="2800" spc="-1" strike="noStrike">
                <a:solidFill>
                  <a:srgbClr val="f6f6f6"/>
                </a:solidFill>
                <a:latin typeface="Comic Sans MS"/>
                <a:ea typeface="DejaVu Sans"/>
              </a:rPr>
              <a:t> Google is your friend ! </a:t>
            </a:r>
            <a:endParaRPr b="0" lang="en-US" sz="2800" spc="-1" strike="noStrike">
              <a:latin typeface="Arial"/>
            </a:endParaRPr>
          </a:p>
        </p:txBody>
      </p:sp>
      <p:sp>
        <p:nvSpPr>
          <p:cNvPr id="734" name="CustomShape 4"/>
          <p:cNvSpPr/>
          <p:nvPr/>
        </p:nvSpPr>
        <p:spPr>
          <a:xfrm>
            <a:off x="5129280" y="2335320"/>
            <a:ext cx="3069720" cy="362520"/>
          </a:xfrm>
          <a:prstGeom prst="rect">
            <a:avLst/>
          </a:prstGeom>
          <a:noFill/>
          <a:ln w="19080">
            <a:solidFill>
              <a:srgbClr val="4e81bd"/>
            </a:solidFill>
            <a:round/>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Note: no quotes needed </a:t>
            </a:r>
            <a:endParaRPr b="0" lang="en-US" sz="1800" spc="-1" strike="noStrike">
              <a:latin typeface="Arial"/>
            </a:endParaRPr>
          </a:p>
        </p:txBody>
      </p:sp>
      <p:sp>
        <p:nvSpPr>
          <p:cNvPr id="735" name="CustomShape 5"/>
          <p:cNvSpPr/>
          <p:nvPr/>
        </p:nvSpPr>
        <p:spPr>
          <a:xfrm>
            <a:off x="5129280" y="3287880"/>
            <a:ext cx="3551400" cy="910440"/>
          </a:xfrm>
          <a:prstGeom prst="rect">
            <a:avLst/>
          </a:prstGeom>
          <a:noFill/>
          <a:ln w="19080">
            <a:solidFill>
              <a:srgbClr val="4e81bd"/>
            </a:solidFill>
            <a:round/>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Note: quotes required!</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Single or double quotes will work </a:t>
            </a:r>
            <a:endParaRPr b="0" lang="en-US" sz="1800" spc="-1" strike="noStrike">
              <a:latin typeface="Arial"/>
            </a:endParaRPr>
          </a:p>
        </p:txBody>
      </p:sp>
      <p:sp>
        <p:nvSpPr>
          <p:cNvPr id="736" name="CustomShape 6"/>
          <p:cNvSpPr/>
          <p:nvPr/>
        </p:nvSpPr>
        <p:spPr>
          <a:xfrm>
            <a:off x="4206240" y="2103120"/>
            <a:ext cx="4539600" cy="228384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479"/>
              </a:spcBef>
            </a:pPr>
            <a:endParaRPr b="0" lang="en-US" sz="1800" spc="-1" strike="noStrike">
              <a:latin typeface="Arial"/>
            </a:endParaRPr>
          </a:p>
          <a:p>
            <a:pPr algn="ctr">
              <a:lnSpc>
                <a:spcPct val="100000"/>
              </a:lnSpc>
              <a:spcBef>
                <a:spcPts val="479"/>
              </a:spcBef>
            </a:pPr>
            <a:r>
              <a:rPr b="1" lang="en-US" sz="2400" spc="-1" strike="noStrike">
                <a:solidFill>
                  <a:srgbClr val="f6f6f6"/>
                </a:solidFill>
                <a:latin typeface="Comic Sans MS"/>
                <a:ea typeface="DejaVu Sans"/>
              </a:rPr>
              <a:t>Being able to use the help efficiently is arguably 50% of what makes a programmer </a:t>
            </a:r>
            <a:endParaRPr b="0" lang="en-US" sz="2400" spc="-1" strike="noStrike">
              <a:latin typeface="Arial"/>
            </a:endParaRPr>
          </a:p>
        </p:txBody>
      </p:sp>
    </p:spTree>
  </p:cSld>
  <p:timing>
    <p:tnLst>
      <p:par>
        <p:cTn id="524" dur="indefinite" restart="never" nodeType="tmRoot">
          <p:childTnLst>
            <p:seq>
              <p:cTn id="525" dur="indefinite" nodeType="mainSeq">
                <p:childTnLst>
                  <p:par>
                    <p:cTn id="526" fill="hold">
                      <p:stCondLst>
                        <p:cond delay="indefinite"/>
                      </p:stCondLst>
                      <p:childTnLst>
                        <p:par>
                          <p:cTn id="527" fill="hold">
                            <p:stCondLst>
                              <p:cond delay="0"/>
                            </p:stCondLst>
                            <p:childTnLst>
                              <p:par>
                                <p:cTn id="528" nodeType="clickEffect" fill="hold" presetClass="entr" presetID="1">
                                  <p:stCondLst>
                                    <p:cond delay="0"/>
                                  </p:stCondLst>
                                  <p:childTnLst>
                                    <p:set>
                                      <p:cBhvr>
                                        <p:cTn id="529" dur="1" fill="hold">
                                          <p:stCondLst>
                                            <p:cond delay="0"/>
                                          </p:stCondLst>
                                        </p:cTn>
                                        <p:tgtEl>
                                          <p:spTgt spid="731">
                                            <p:txEl>
                                              <p:pRg st="1" end="1"/>
                                            </p:txEl>
                                          </p:spTgt>
                                        </p:tgtEl>
                                        <p:attrNameLst>
                                          <p:attrName>style.visibility</p:attrName>
                                        </p:attrNameLst>
                                      </p:cBhvr>
                                      <p:to>
                                        <p:strVal val="visible"/>
                                      </p:to>
                                    </p:set>
                                  </p:childTnLst>
                                </p:cTn>
                              </p:par>
                            </p:childTnLst>
                          </p:cTn>
                        </p:par>
                      </p:childTnLst>
                    </p:cTn>
                  </p:par>
                  <p:par>
                    <p:cTn id="530" fill="hold">
                      <p:stCondLst>
                        <p:cond delay="indefinite"/>
                      </p:stCondLst>
                      <p:childTnLst>
                        <p:par>
                          <p:cTn id="531" fill="hold">
                            <p:stCondLst>
                              <p:cond delay="0"/>
                            </p:stCondLst>
                            <p:childTnLst>
                              <p:par>
                                <p:cTn id="532" nodeType="clickEffect" fill="hold" presetClass="entr" presetID="1">
                                  <p:stCondLst>
                                    <p:cond delay="0"/>
                                  </p:stCondLst>
                                  <p:childTnLst>
                                    <p:set>
                                      <p:cBhvr>
                                        <p:cTn id="533" dur="1" fill="hold">
                                          <p:stCondLst>
                                            <p:cond delay="0"/>
                                          </p:stCondLst>
                                        </p:cTn>
                                        <p:tgtEl>
                                          <p:spTgt spid="731">
                                            <p:txEl>
                                              <p:pRg st="2" end="2"/>
                                            </p:txEl>
                                          </p:spTgt>
                                        </p:tgtEl>
                                        <p:attrNameLst>
                                          <p:attrName>style.visibility</p:attrName>
                                        </p:attrNameLst>
                                      </p:cBhvr>
                                      <p:to>
                                        <p:strVal val="visible"/>
                                      </p:to>
                                    </p:set>
                                  </p:childTnLst>
                                </p:cTn>
                              </p:par>
                              <p:par>
                                <p:cTn id="534" nodeType="withEffect" fill="hold" presetClass="entr" presetID="1">
                                  <p:stCondLst>
                                    <p:cond delay="0"/>
                                  </p:stCondLst>
                                  <p:childTnLst>
                                    <p:set>
                                      <p:cBhvr>
                                        <p:cTn id="535" dur="1" fill="hold">
                                          <p:stCondLst>
                                            <p:cond delay="0"/>
                                          </p:stCondLst>
                                        </p:cTn>
                                        <p:tgtEl>
                                          <p:spTgt spid="731">
                                            <p:txEl>
                                              <p:pRg st="3" end="3"/>
                                            </p:txEl>
                                          </p:spTgt>
                                        </p:tgtEl>
                                        <p:attrNameLst>
                                          <p:attrName>style.visibility</p:attrName>
                                        </p:attrNameLst>
                                      </p:cBhvr>
                                      <p:to>
                                        <p:strVal val="visible"/>
                                      </p:to>
                                    </p:set>
                                  </p:childTnLst>
                                </p:cTn>
                              </p:par>
                              <p:par>
                                <p:cTn id="536" nodeType="withEffect" fill="hold" presetClass="entr" presetID="1">
                                  <p:stCondLst>
                                    <p:cond delay="0"/>
                                  </p:stCondLst>
                                  <p:childTnLst>
                                    <p:set>
                                      <p:cBhvr>
                                        <p:cTn id="537" dur="1" fill="hold">
                                          <p:stCondLst>
                                            <p:cond delay="0"/>
                                          </p:stCondLst>
                                        </p:cTn>
                                        <p:tgtEl>
                                          <p:spTgt spid="731">
                                            <p:txEl>
                                              <p:pRg st="6" end="6"/>
                                            </p:txEl>
                                          </p:spTgt>
                                        </p:tgtEl>
                                        <p:attrNameLst>
                                          <p:attrName>style.visibility</p:attrName>
                                        </p:attrNameLst>
                                      </p:cBhvr>
                                      <p:to>
                                        <p:strVal val="visible"/>
                                      </p:to>
                                    </p:set>
                                  </p:childTnLst>
                                </p:cTn>
                              </p:par>
                              <p:par>
                                <p:cTn id="538" nodeType="withEffect" fill="hold" presetClass="entr" presetID="1">
                                  <p:stCondLst>
                                    <p:cond delay="0"/>
                                  </p:stCondLst>
                                  <p:childTnLst>
                                    <p:set>
                                      <p:cBhvr>
                                        <p:cTn id="539" dur="1" fill="hold">
                                          <p:stCondLst>
                                            <p:cond delay="0"/>
                                          </p:stCondLst>
                                        </p:cTn>
                                        <p:tgtEl>
                                          <p:spTgt spid="731">
                                            <p:txEl>
                                              <p:pRg st="5" end="5"/>
                                            </p:txEl>
                                          </p:spTgt>
                                        </p:tgtEl>
                                        <p:attrNameLst>
                                          <p:attrName>style.visibility</p:attrName>
                                        </p:attrNameLst>
                                      </p:cBhvr>
                                      <p:to>
                                        <p:strVal val="visible"/>
                                      </p:to>
                                    </p:set>
                                  </p:childTnLst>
                                </p:cTn>
                              </p:par>
                            </p:childTnLst>
                          </p:cTn>
                        </p:par>
                      </p:childTnLst>
                    </p:cTn>
                  </p:par>
                  <p:par>
                    <p:cTn id="540" fill="hold">
                      <p:stCondLst>
                        <p:cond delay="indefinite"/>
                      </p:stCondLst>
                      <p:childTnLst>
                        <p:par>
                          <p:cTn id="541" fill="hold">
                            <p:stCondLst>
                              <p:cond delay="0"/>
                            </p:stCondLst>
                            <p:childTnLst>
                              <p:par>
                                <p:cTn id="542" nodeType="clickEffect" fill="hold" presetClass="entr" presetID="1">
                                  <p:stCondLst>
                                    <p:cond delay="0"/>
                                  </p:stCondLst>
                                  <p:childTnLst>
                                    <p:set>
                                      <p:cBhvr>
                                        <p:cTn id="543" dur="1" fill="hold">
                                          <p:stCondLst>
                                            <p:cond delay="0"/>
                                          </p:stCondLst>
                                        </p:cTn>
                                        <p:tgtEl>
                                          <p:spTgt spid="731">
                                            <p:txEl>
                                              <p:pRg st="8" end="8"/>
                                            </p:txEl>
                                          </p:spTgt>
                                        </p:tgtEl>
                                        <p:attrNameLst>
                                          <p:attrName>style.visibility</p:attrName>
                                        </p:attrNameLst>
                                      </p:cBhvr>
                                      <p:to>
                                        <p:strVal val="visible"/>
                                      </p:to>
                                    </p:set>
                                  </p:childTnLst>
                                </p:cTn>
                              </p:par>
                              <p:par>
                                <p:cTn id="544" nodeType="withEffect" fill="hold" presetClass="entr" presetID="1">
                                  <p:stCondLst>
                                    <p:cond delay="0"/>
                                  </p:stCondLst>
                                  <p:childTnLst>
                                    <p:set>
                                      <p:cBhvr>
                                        <p:cTn id="545" dur="1" fill="hold">
                                          <p:stCondLst>
                                            <p:cond delay="0"/>
                                          </p:stCondLst>
                                        </p:cTn>
                                        <p:tgtEl>
                                          <p:spTgt spid="731">
                                            <p:txEl>
                                              <p:pRg st="9" end="9"/>
                                            </p:txEl>
                                          </p:spTgt>
                                        </p:tgtEl>
                                        <p:attrNameLst>
                                          <p:attrName>style.visibility</p:attrName>
                                        </p:attrNameLst>
                                      </p:cBhvr>
                                      <p:to>
                                        <p:strVal val="visible"/>
                                      </p:to>
                                    </p:set>
                                  </p:childTnLst>
                                </p:cTn>
                              </p:par>
                              <p:par>
                                <p:cTn id="546" nodeType="withEffect" fill="hold" presetClass="entr" presetID="1">
                                  <p:stCondLst>
                                    <p:cond delay="0"/>
                                  </p:stCondLst>
                                  <p:childTnLst>
                                    <p:set>
                                      <p:cBhvr>
                                        <p:cTn id="547" dur="1" fill="hold">
                                          <p:stCondLst>
                                            <p:cond delay="0"/>
                                          </p:stCondLst>
                                        </p:cTn>
                                        <p:tgtEl>
                                          <p:spTgt spid="731">
                                            <p:txEl>
                                              <p:pRg st="10" end="10"/>
                                            </p:txEl>
                                          </p:spTgt>
                                        </p:tgtEl>
                                        <p:attrNameLst>
                                          <p:attrName>style.visibility</p:attrName>
                                        </p:attrNameLst>
                                      </p:cBhvr>
                                      <p:to>
                                        <p:strVal val="visible"/>
                                      </p:to>
                                    </p:set>
                                  </p:childTnLst>
                                </p:cTn>
                              </p:par>
                            </p:childTnLst>
                          </p:cTn>
                        </p:par>
                      </p:childTnLst>
                    </p:cTn>
                  </p:par>
                  <p:par>
                    <p:cTn id="548" fill="hold">
                      <p:stCondLst>
                        <p:cond delay="indefinite"/>
                      </p:stCondLst>
                      <p:childTnLst>
                        <p:par>
                          <p:cTn id="549" fill="hold">
                            <p:stCondLst>
                              <p:cond delay="0"/>
                            </p:stCondLst>
                            <p:childTnLst>
                              <p:par>
                                <p:cTn id="550" nodeType="clickEffect" fill="hold" presetClass="entr" presetID="10">
                                  <p:stCondLst>
                                    <p:cond delay="0"/>
                                  </p:stCondLst>
                                  <p:childTnLst>
                                    <p:set>
                                      <p:cBhvr>
                                        <p:cTn id="551" dur="1" fill="hold">
                                          <p:stCondLst>
                                            <p:cond delay="0"/>
                                          </p:stCondLst>
                                        </p:cTn>
                                        <p:tgtEl>
                                          <p:spTgt spid="733"/>
                                        </p:tgtEl>
                                        <p:attrNameLst>
                                          <p:attrName>style.visibility</p:attrName>
                                        </p:attrNameLst>
                                      </p:cBhvr>
                                      <p:to>
                                        <p:strVal val="visible"/>
                                      </p:to>
                                    </p:set>
                                    <p:animEffect filter="fade" transition="in">
                                      <p:cBhvr additive="repl">
                                        <p:cTn id="552" dur="500"/>
                                        <p:tgtEl>
                                          <p:spTgt spid="7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CustomShape 1"/>
          <p:cNvSpPr/>
          <p:nvPr/>
        </p:nvSpPr>
        <p:spPr>
          <a:xfrm>
            <a:off x="393480" y="1010160"/>
            <a:ext cx="8354520" cy="4991040"/>
          </a:xfrm>
          <a:prstGeom prst="rect">
            <a:avLst/>
          </a:prstGeom>
          <a:noFill/>
          <a:ln>
            <a:noFill/>
          </a:ln>
        </p:spPr>
        <p:style>
          <a:lnRef idx="0"/>
          <a:fillRef idx="0"/>
          <a:effectRef idx="0"/>
          <a:fontRef idx="minor"/>
        </p:style>
        <p:txBody>
          <a:bodyPr lIns="0" rIns="0" tIns="0" bIns="0"/>
          <a:p>
            <a:pPr marL="266760" indent="-264240">
              <a:lnSpc>
                <a:spcPct val="100000"/>
              </a:lnSpc>
              <a:spcBef>
                <a:spcPts val="479"/>
              </a:spcBef>
              <a:buClr>
                <a:srgbClr val="262626"/>
              </a:buClr>
              <a:buFont typeface="Arial"/>
              <a:buChar char="•"/>
            </a:pPr>
            <a:r>
              <a:rPr b="0" lang="en-US" sz="2400" spc="-1" strike="noStrike">
                <a:solidFill>
                  <a:srgbClr val="4f81bd"/>
                </a:solidFill>
                <a:latin typeface="Calibri"/>
                <a:ea typeface="DejaVu Sans"/>
              </a:rPr>
              <a:t>Sets of related functions  (and sometimes data sets)</a:t>
            </a:r>
            <a:endParaRPr b="0" lang="en-US" sz="2400" spc="-1" strike="noStrike">
              <a:latin typeface="Arial"/>
            </a:endParaRPr>
          </a:p>
          <a:p>
            <a:pPr marL="266760" indent="-264240">
              <a:lnSpc>
                <a:spcPct val="100000"/>
              </a:lnSpc>
              <a:spcBef>
                <a:spcPts val="400"/>
              </a:spcBef>
              <a:buClr>
                <a:srgbClr val="262626"/>
              </a:buClr>
              <a:buFont typeface="Arial"/>
              <a:buChar char="•"/>
            </a:pPr>
            <a:r>
              <a:rPr b="0" lang="en-US" sz="2000" spc="-1" strike="noStrike">
                <a:solidFill>
                  <a:srgbClr val="000000"/>
                </a:solidFill>
                <a:latin typeface="Calibri"/>
                <a:ea typeface="DejaVu Sans"/>
              </a:rPr>
              <a:t>A small number of packages are part of the basic R installation.</a:t>
            </a:r>
            <a:endParaRPr b="0" lang="en-US" sz="2000" spc="-1" strike="noStrike">
              <a:latin typeface="Arial"/>
            </a:endParaRPr>
          </a:p>
          <a:p>
            <a:pPr marL="266760" indent="-264240">
              <a:lnSpc>
                <a:spcPct val="100000"/>
              </a:lnSpc>
              <a:spcBef>
                <a:spcPts val="400"/>
              </a:spcBef>
              <a:buClr>
                <a:srgbClr val="262626"/>
              </a:buClr>
              <a:buFont typeface="Arial"/>
              <a:buChar char="•"/>
            </a:pPr>
            <a:r>
              <a:rPr b="0" lang="en-US" sz="2000" spc="-1" strike="noStrike">
                <a:solidFill>
                  <a:srgbClr val="000000"/>
                </a:solidFill>
                <a:latin typeface="Calibri"/>
                <a:ea typeface="DejaVu Sans"/>
              </a:rPr>
              <a:t>Many, many packages are developed by the user community and can be installed later as needed.</a:t>
            </a:r>
            <a:endParaRPr b="0" lang="en-US" sz="2000" spc="-1" strike="noStrike">
              <a:latin typeface="Arial"/>
            </a:endParaRPr>
          </a:p>
          <a:p>
            <a:pPr>
              <a:lnSpc>
                <a:spcPct val="100000"/>
              </a:lnSpc>
              <a:spcBef>
                <a:spcPts val="479"/>
              </a:spcBef>
            </a:pPr>
            <a:endParaRPr b="0" lang="en-US" sz="2000" spc="-1" strike="noStrike">
              <a:latin typeface="Arial"/>
            </a:endParaRPr>
          </a:p>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There are </a:t>
            </a:r>
            <a:r>
              <a:rPr b="0" lang="en-US" sz="2400" spc="-1" strike="noStrike">
                <a:solidFill>
                  <a:srgbClr val="4f81bd"/>
                </a:solidFill>
                <a:latin typeface="Calibri"/>
                <a:ea typeface="DejaVu Sans"/>
              </a:rPr>
              <a:t>two main repositories </a:t>
            </a:r>
            <a:r>
              <a:rPr b="0" lang="en-US" sz="2400" spc="-1" strike="noStrike">
                <a:solidFill>
                  <a:srgbClr val="262626"/>
                </a:solidFill>
                <a:latin typeface="Calibri"/>
                <a:ea typeface="DejaVu Sans"/>
              </a:rPr>
              <a:t>that provide R packages of interest in the life sciences. Their content can be browsed on the web :</a:t>
            </a:r>
            <a:endParaRPr b="0" lang="en-US" sz="24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CRAN</a:t>
            </a:r>
            <a:r>
              <a:rPr b="0" lang="en-US" sz="2000" spc="-1" strike="noStrike">
                <a:solidFill>
                  <a:srgbClr val="262626"/>
                </a:solidFill>
                <a:latin typeface="Calibri"/>
                <a:ea typeface="DejaVu Sans"/>
              </a:rPr>
              <a:t> (Comprehensive R Archive Network, </a:t>
            </a:r>
            <a:r>
              <a:rPr b="0" lang="en-US" sz="2000" spc="-1" strike="noStrike" u="sng">
                <a:solidFill>
                  <a:srgbClr val="0000ff"/>
                </a:solidFill>
                <a:uFillTx/>
                <a:latin typeface="Calibri"/>
                <a:ea typeface="DejaVu Sans"/>
                <a:hlinkClick r:id="rId1"/>
              </a:rPr>
              <a:t>http://cran.r</a:t>
            </a:r>
            <a:r>
              <a:rPr b="0" lang="en-US" sz="2000" spc="-1" strike="noStrike" u="sng">
                <a:solidFill>
                  <a:srgbClr val="0000ff"/>
                </a:solidFill>
                <a:uFillTx/>
                <a:latin typeface="Calibri"/>
                <a:ea typeface="DejaVu Sans"/>
                <a:hlinkClick r:id="rId2"/>
              </a:rPr>
              <a:t>-project.org/</a:t>
            </a:r>
            <a:r>
              <a:rPr b="0" lang="en-US" sz="2000" spc="-1" strike="noStrike">
                <a:solidFill>
                  <a:srgbClr val="000000"/>
                </a:solidFill>
                <a:latin typeface="Calibri"/>
                <a:ea typeface="DejaVu Sans"/>
              </a:rPr>
              <a:t>) : the main R repository, with over 16000 packages (October 2020).</a:t>
            </a: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Bioconductor </a:t>
            </a:r>
            <a:r>
              <a:rPr b="0" lang="en-US" sz="2000" spc="-1" strike="noStrike">
                <a:solidFill>
                  <a:srgbClr val="262626"/>
                </a:solidFill>
                <a:latin typeface="Calibri"/>
                <a:ea typeface="DejaVu Sans"/>
              </a:rPr>
              <a:t>(</a:t>
            </a:r>
            <a:r>
              <a:rPr b="0" lang="en-US" sz="2000" spc="-1" strike="noStrike" u="sng">
                <a:solidFill>
                  <a:srgbClr val="0000ff"/>
                </a:solidFill>
                <a:uFillTx/>
                <a:latin typeface="Calibri"/>
                <a:ea typeface="DejaVu Sans"/>
                <a:hlinkClick r:id="rId3"/>
              </a:rPr>
              <a:t>http://www.bioconductor.org</a:t>
            </a:r>
            <a:r>
              <a:rPr b="0" lang="en-US" sz="2000" spc="-1" strike="noStrike">
                <a:solidFill>
                  <a:srgbClr val="262626"/>
                </a:solidFill>
                <a:latin typeface="Calibri"/>
                <a:ea typeface="DejaVu Sans"/>
              </a:rPr>
              <a:t>) : a separate project specialized in the analysis of high-throughput genomic and transcriptomic data, with over 1900 packages </a:t>
            </a:r>
            <a:r>
              <a:rPr b="0" lang="en-US" sz="2000" spc="-1" strike="noStrike">
                <a:solidFill>
                  <a:srgbClr val="000000"/>
                </a:solidFill>
                <a:latin typeface="Calibri"/>
                <a:ea typeface="DejaVu Sans"/>
              </a:rPr>
              <a:t>(October 2020)</a:t>
            </a:r>
            <a:r>
              <a:rPr b="0" lang="en-US" sz="2000" spc="-1" strike="noStrike">
                <a:solidFill>
                  <a:srgbClr val="262626"/>
                </a:solidFill>
                <a:latin typeface="Calibri"/>
                <a:ea typeface="DejaVu Sans"/>
              </a:rPr>
              <a:t>.</a:t>
            </a:r>
            <a:endParaRPr b="0" lang="en-US" sz="2000" spc="-1" strike="noStrike">
              <a:latin typeface="Arial"/>
            </a:endParaRPr>
          </a:p>
          <a:p>
            <a:pPr>
              <a:lnSpc>
                <a:spcPct val="100000"/>
              </a:lnSpc>
              <a:spcBef>
                <a:spcPts val="479"/>
              </a:spcBef>
            </a:pPr>
            <a:endParaRPr b="0" lang="en-US" sz="2000" spc="-1" strike="noStrike">
              <a:latin typeface="Arial"/>
            </a:endParaRPr>
          </a:p>
          <a:p>
            <a:pPr>
              <a:lnSpc>
                <a:spcPct val="100000"/>
              </a:lnSpc>
              <a:spcBef>
                <a:spcPts val="479"/>
              </a:spcBef>
            </a:pPr>
            <a:endParaRPr b="0" lang="en-US" sz="2000" spc="-1" strike="noStrike">
              <a:latin typeface="Arial"/>
            </a:endParaRPr>
          </a:p>
        </p:txBody>
      </p:sp>
      <p:sp>
        <p:nvSpPr>
          <p:cNvPr id="738"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Packages</a:t>
            </a:r>
            <a:endParaRPr b="0" lang="en-US" sz="2800" spc="-1" strike="noStrike">
              <a:latin typeface="Arial"/>
            </a:endParaRPr>
          </a:p>
        </p:txBody>
      </p:sp>
    </p:spTree>
  </p:cSld>
  <p:timing>
    <p:tnLst>
      <p:par>
        <p:cTn id="553" dur="indefinite" restart="never" nodeType="tmRoot">
          <p:childTnLst>
            <p:seq>
              <p:cTn id="554" dur="indefinite" nodeType="mainSeq">
                <p:childTnLst>
                  <p:par>
                    <p:cTn id="555" fill="hold">
                      <p:stCondLst>
                        <p:cond delay="indefinite"/>
                      </p:stCondLst>
                      <p:childTnLst>
                        <p:par>
                          <p:cTn id="556" fill="hold">
                            <p:stCondLst>
                              <p:cond delay="0"/>
                            </p:stCondLst>
                            <p:childTnLst>
                              <p:par>
                                <p:cTn id="557" nodeType="clickEffect" fill="hold" presetClass="entr" presetID="1">
                                  <p:stCondLst>
                                    <p:cond delay="0"/>
                                  </p:stCondLst>
                                  <p:childTnLst>
                                    <p:set>
                                      <p:cBhvr>
                                        <p:cTn id="558" dur="1" fill="hold">
                                          <p:stCondLst>
                                            <p:cond delay="0"/>
                                          </p:stCondLst>
                                        </p:cTn>
                                        <p:tgtEl>
                                          <p:spTgt spid="737">
                                            <p:txEl>
                                              <p:pRg st="0" end="0"/>
                                            </p:txEl>
                                          </p:spTgt>
                                        </p:tgtEl>
                                        <p:attrNameLst>
                                          <p:attrName>style.visibility</p:attrName>
                                        </p:attrNameLst>
                                      </p:cBhvr>
                                      <p:to>
                                        <p:strVal val="visible"/>
                                      </p:to>
                                    </p:set>
                                  </p:childTnLst>
                                </p:cTn>
                              </p:par>
                            </p:childTnLst>
                          </p:cTn>
                        </p:par>
                      </p:childTnLst>
                    </p:cTn>
                  </p:par>
                  <p:par>
                    <p:cTn id="559" fill="hold">
                      <p:stCondLst>
                        <p:cond delay="indefinite"/>
                      </p:stCondLst>
                      <p:childTnLst>
                        <p:par>
                          <p:cTn id="560" fill="hold">
                            <p:stCondLst>
                              <p:cond delay="0"/>
                            </p:stCondLst>
                            <p:childTnLst>
                              <p:par>
                                <p:cTn id="561" nodeType="clickEffect" fill="hold" presetClass="entr" presetID="1">
                                  <p:stCondLst>
                                    <p:cond delay="0"/>
                                  </p:stCondLst>
                                  <p:childTnLst>
                                    <p:set>
                                      <p:cBhvr>
                                        <p:cTn id="562" dur="1" fill="hold">
                                          <p:stCondLst>
                                            <p:cond delay="0"/>
                                          </p:stCondLst>
                                        </p:cTn>
                                        <p:tgtEl>
                                          <p:spTgt spid="737">
                                            <p:txEl>
                                              <p:pRg st="1" end="1"/>
                                            </p:txEl>
                                          </p:spTgt>
                                        </p:tgtEl>
                                        <p:attrNameLst>
                                          <p:attrName>style.visibility</p:attrName>
                                        </p:attrNameLst>
                                      </p:cBhvr>
                                      <p:to>
                                        <p:strVal val="visible"/>
                                      </p:to>
                                    </p:set>
                                  </p:childTnLst>
                                </p:cTn>
                              </p:par>
                            </p:childTnLst>
                          </p:cTn>
                        </p:par>
                      </p:childTnLst>
                    </p:cTn>
                  </p:par>
                  <p:par>
                    <p:cTn id="563" fill="hold">
                      <p:stCondLst>
                        <p:cond delay="indefinite"/>
                      </p:stCondLst>
                      <p:childTnLst>
                        <p:par>
                          <p:cTn id="564" fill="hold">
                            <p:stCondLst>
                              <p:cond delay="0"/>
                            </p:stCondLst>
                            <p:childTnLst>
                              <p:par>
                                <p:cTn id="565" nodeType="clickEffect" fill="hold" presetClass="entr" presetID="1">
                                  <p:stCondLst>
                                    <p:cond delay="0"/>
                                  </p:stCondLst>
                                  <p:childTnLst>
                                    <p:set>
                                      <p:cBhvr>
                                        <p:cTn id="566" dur="1" fill="hold">
                                          <p:stCondLst>
                                            <p:cond delay="0"/>
                                          </p:stCondLst>
                                        </p:cTn>
                                        <p:tgtEl>
                                          <p:spTgt spid="737">
                                            <p:txEl>
                                              <p:pRg st="2" end="2"/>
                                            </p:txEl>
                                          </p:spTgt>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nodeType="clickEffect" fill="hold" presetClass="entr" presetID="1">
                                  <p:stCondLst>
                                    <p:cond delay="0"/>
                                  </p:stCondLst>
                                  <p:childTnLst>
                                    <p:set>
                                      <p:cBhvr>
                                        <p:cTn id="570" dur="1" fill="hold">
                                          <p:stCondLst>
                                            <p:cond delay="0"/>
                                          </p:stCondLst>
                                        </p:cTn>
                                        <p:tgtEl>
                                          <p:spTgt spid="737">
                                            <p:txEl>
                                              <p:pRg st="4" end="4"/>
                                            </p:txEl>
                                          </p:spTgt>
                                        </p:tgtEl>
                                        <p:attrNameLst>
                                          <p:attrName>style.visibility</p:attrName>
                                        </p:attrNameLst>
                                      </p:cBhvr>
                                      <p:to>
                                        <p:strVal val="visible"/>
                                      </p:to>
                                    </p:set>
                                  </p:childTnLst>
                                </p:cTn>
                              </p:par>
                            </p:childTnLst>
                          </p:cTn>
                        </p:par>
                      </p:childTnLst>
                    </p:cTn>
                  </p:par>
                  <p:par>
                    <p:cTn id="571" fill="hold">
                      <p:stCondLst>
                        <p:cond delay="indefinite"/>
                      </p:stCondLst>
                      <p:childTnLst>
                        <p:par>
                          <p:cTn id="572" fill="hold">
                            <p:stCondLst>
                              <p:cond delay="0"/>
                            </p:stCondLst>
                            <p:childTnLst>
                              <p:par>
                                <p:cTn id="573" nodeType="clickEffect" fill="hold" presetClass="entr" presetID="1">
                                  <p:stCondLst>
                                    <p:cond delay="0"/>
                                  </p:stCondLst>
                                  <p:childTnLst>
                                    <p:set>
                                      <p:cBhvr>
                                        <p:cTn id="574" dur="1" fill="hold">
                                          <p:stCondLst>
                                            <p:cond delay="0"/>
                                          </p:stCondLst>
                                        </p:cTn>
                                        <p:tgtEl>
                                          <p:spTgt spid="737">
                                            <p:txEl>
                                              <p:pRg st="5" end="5"/>
                                            </p:txEl>
                                          </p:spTgt>
                                        </p:tgtEl>
                                        <p:attrNameLst>
                                          <p:attrName>style.visibility</p:attrName>
                                        </p:attrNameLst>
                                      </p:cBhvr>
                                      <p:to>
                                        <p:strVal val="visible"/>
                                      </p:to>
                                    </p:set>
                                  </p:childTnLst>
                                </p:cTn>
                              </p:par>
                            </p:childTnLst>
                          </p:cTn>
                        </p:par>
                      </p:childTnLst>
                    </p:cTn>
                  </p:par>
                  <p:par>
                    <p:cTn id="575" fill="hold">
                      <p:stCondLst>
                        <p:cond delay="indefinite"/>
                      </p:stCondLst>
                      <p:childTnLst>
                        <p:par>
                          <p:cTn id="576" fill="hold">
                            <p:stCondLst>
                              <p:cond delay="0"/>
                            </p:stCondLst>
                            <p:childTnLst>
                              <p:par>
                                <p:cTn id="577" nodeType="clickEffect" fill="hold" presetClass="entr" presetID="1">
                                  <p:stCondLst>
                                    <p:cond delay="0"/>
                                  </p:stCondLst>
                                  <p:childTnLst>
                                    <p:set>
                                      <p:cBhvr>
                                        <p:cTn id="578" dur="1" fill="hold">
                                          <p:stCondLst>
                                            <p:cond delay="0"/>
                                          </p:stCondLst>
                                        </p:cTn>
                                        <p:tgtEl>
                                          <p:spTgt spid="737">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74" name="CustomShape 1"/>
          <p:cNvSpPr/>
          <p:nvPr/>
        </p:nvSpPr>
        <p:spPr>
          <a:xfrm>
            <a:off x="406080" y="844920"/>
            <a:ext cx="8477280" cy="5643720"/>
          </a:xfrm>
          <a:prstGeom prst="rect">
            <a:avLst/>
          </a:prstGeom>
          <a:noFill/>
          <a:ln>
            <a:noFill/>
          </a:ln>
        </p:spPr>
        <p:style>
          <a:lnRef idx="0"/>
          <a:fillRef idx="0"/>
          <a:effectRef idx="0"/>
          <a:fontRef idx="minor"/>
        </p:style>
        <p:txBody>
          <a:bodyPr lIns="0" rIns="0" tIns="0" bIns="0"/>
          <a:p>
            <a:pPr>
              <a:lnSpc>
                <a:spcPct val="100000"/>
              </a:lnSpc>
              <a:spcBef>
                <a:spcPts val="561"/>
              </a:spcBef>
            </a:pPr>
            <a:endParaRPr b="0" lang="en-US" sz="1800" spc="-1" strike="noStrike">
              <a:latin typeface="Arial"/>
            </a:endParaRPr>
          </a:p>
          <a:p>
            <a:pPr>
              <a:lnSpc>
                <a:spcPct val="100000"/>
              </a:lnSpc>
              <a:spcBef>
                <a:spcPts val="561"/>
              </a:spcBef>
            </a:pPr>
            <a:r>
              <a:rPr b="0" lang="en-US" sz="2800" spc="-1" strike="noStrike">
                <a:solidFill>
                  <a:srgbClr val="262626"/>
                </a:solidFill>
                <a:latin typeface="Calibri"/>
                <a:ea typeface="DejaVu Sans"/>
              </a:rPr>
              <a:t>Please rename yourself to the name you wish to be called</a:t>
            </a:r>
            <a:endParaRPr b="0" lang="en-US" sz="2800" spc="-1" strike="noStrike">
              <a:latin typeface="Arial"/>
            </a:endParaRPr>
          </a:p>
          <a:p>
            <a:pPr marL="457200" indent="-454680">
              <a:lnSpc>
                <a:spcPct val="100000"/>
              </a:lnSpc>
              <a:spcBef>
                <a:spcPts val="561"/>
              </a:spcBef>
              <a:buClr>
                <a:srgbClr val="323232"/>
              </a:buClr>
              <a:buFont typeface="Arial"/>
              <a:buChar char="•"/>
            </a:pPr>
            <a:r>
              <a:rPr b="0" lang="en-US" sz="2400" spc="-1" strike="noStrike">
                <a:solidFill>
                  <a:srgbClr val="323232"/>
                </a:solidFill>
                <a:latin typeface="Calibri"/>
                <a:ea typeface="DejaVu Sans"/>
              </a:rPr>
              <a:t>	</a:t>
            </a:r>
            <a:r>
              <a:rPr b="0" lang="en-US" sz="2400" spc="-1" strike="noStrike">
                <a:solidFill>
                  <a:srgbClr val="323232"/>
                </a:solidFill>
                <a:latin typeface="Calibri"/>
                <a:ea typeface="DejaVu Sans"/>
              </a:rPr>
              <a:t>Hover over your name</a:t>
            </a:r>
            <a:endParaRPr b="0" lang="en-US" sz="2400" spc="-1" strike="noStrike">
              <a:latin typeface="Arial"/>
            </a:endParaRPr>
          </a:p>
          <a:p>
            <a:pPr marL="457200" indent="-454680">
              <a:lnSpc>
                <a:spcPct val="100000"/>
              </a:lnSpc>
              <a:spcBef>
                <a:spcPts val="561"/>
              </a:spcBef>
              <a:buClr>
                <a:srgbClr val="323232"/>
              </a:buClr>
              <a:buFont typeface="Arial"/>
              <a:buChar char="•"/>
            </a:pPr>
            <a:r>
              <a:rPr b="0" lang="en-US" sz="2400" spc="-1" strike="noStrike">
                <a:solidFill>
                  <a:srgbClr val="323232"/>
                </a:solidFill>
                <a:latin typeface="Calibri"/>
                <a:ea typeface="DejaVu Sans"/>
              </a:rPr>
              <a:t>	</a:t>
            </a:r>
            <a:r>
              <a:rPr b="0" lang="en-US" sz="2400" spc="-1" strike="noStrike">
                <a:solidFill>
                  <a:srgbClr val="323232"/>
                </a:solidFill>
                <a:latin typeface="Calibri"/>
                <a:ea typeface="DejaVu Sans"/>
              </a:rPr>
              <a:t>Click "more"</a:t>
            </a:r>
            <a:endParaRPr b="0" lang="en-US" sz="2400" spc="-1" strike="noStrike">
              <a:latin typeface="Arial"/>
            </a:endParaRPr>
          </a:p>
          <a:p>
            <a:pPr marL="457200" indent="-454680">
              <a:lnSpc>
                <a:spcPct val="100000"/>
              </a:lnSpc>
              <a:spcBef>
                <a:spcPts val="561"/>
              </a:spcBef>
              <a:buClr>
                <a:srgbClr val="323232"/>
              </a:buClr>
              <a:buFont typeface="Arial"/>
              <a:buChar char="•"/>
            </a:pPr>
            <a:r>
              <a:rPr b="0" lang="en-US" sz="2400" spc="-1" strike="noStrike">
                <a:solidFill>
                  <a:srgbClr val="323232"/>
                </a:solidFill>
                <a:latin typeface="Calibri"/>
                <a:ea typeface="DejaVu Sans"/>
              </a:rPr>
              <a:t>	</a:t>
            </a:r>
            <a:r>
              <a:rPr b="0" lang="en-US" sz="2400" spc="-1" strike="noStrike">
                <a:solidFill>
                  <a:srgbClr val="323232"/>
                </a:solidFill>
                <a:latin typeface="Calibri"/>
                <a:ea typeface="DejaVu Sans"/>
              </a:rPr>
              <a:t>Click "Rename"</a:t>
            </a:r>
            <a:endParaRPr b="0" lang="en-US" sz="2400" spc="-1" strike="noStrike">
              <a:latin typeface="Arial"/>
            </a:endParaRPr>
          </a:p>
          <a:p>
            <a:pPr>
              <a:lnSpc>
                <a:spcPct val="100000"/>
              </a:lnSpc>
              <a:spcBef>
                <a:spcPts val="561"/>
              </a:spcBef>
            </a:pPr>
            <a:endParaRPr b="0" lang="en-US" sz="2400" spc="-1" strike="noStrike">
              <a:latin typeface="Arial"/>
            </a:endParaRPr>
          </a:p>
          <a:p>
            <a:pPr>
              <a:lnSpc>
                <a:spcPct val="100000"/>
              </a:lnSpc>
              <a:spcBef>
                <a:spcPts val="561"/>
              </a:spcBef>
            </a:pPr>
            <a:r>
              <a:rPr b="0" lang="en-US" sz="2800" spc="-1" strike="noStrike">
                <a:solidFill>
                  <a:srgbClr val="323232"/>
                </a:solidFill>
                <a:latin typeface="Calibri"/>
                <a:ea typeface="DejaVu Sans"/>
              </a:rPr>
              <a:t>Course Helpers:</a:t>
            </a:r>
            <a:endParaRPr b="0" lang="en-US" sz="2800" spc="-1" strike="noStrike">
              <a:latin typeface="Arial"/>
            </a:endParaRPr>
          </a:p>
          <a:p>
            <a:pPr>
              <a:lnSpc>
                <a:spcPct val="100000"/>
              </a:lnSpc>
              <a:spcBef>
                <a:spcPts val="561"/>
              </a:spcBef>
            </a:pPr>
            <a:r>
              <a:rPr b="0" lang="en-US" sz="2800" spc="-1" strike="noStrike">
                <a:solidFill>
                  <a:srgbClr val="323232"/>
                </a:solidFill>
                <a:latin typeface="Calibri"/>
                <a:ea typeface="DejaVu Sans"/>
              </a:rPr>
              <a:t>Add "(Helper)" to your name</a:t>
            </a:r>
            <a:endParaRPr b="0" lang="en-US" sz="2800" spc="-1" strike="noStrike">
              <a:latin typeface="Arial"/>
            </a:endParaRPr>
          </a:p>
          <a:p>
            <a:pPr>
              <a:lnSpc>
                <a:spcPct val="100000"/>
              </a:lnSpc>
              <a:spcBef>
                <a:spcPts val="561"/>
              </a:spcBef>
            </a:pPr>
            <a:endParaRPr b="0" lang="en-US" sz="2800" spc="-1" strike="noStrike">
              <a:latin typeface="Arial"/>
            </a:endParaRPr>
          </a:p>
          <a:p>
            <a:pPr>
              <a:lnSpc>
                <a:spcPct val="100000"/>
              </a:lnSpc>
              <a:spcBef>
                <a:spcPts val="561"/>
              </a:spcBef>
            </a:pPr>
            <a:r>
              <a:rPr b="0" lang="en-US" sz="2800" spc="-1" strike="noStrike">
                <a:solidFill>
                  <a:srgbClr val="323232"/>
                </a:solidFill>
                <a:latin typeface="Calibri"/>
                <a:ea typeface="DejaVu Sans"/>
              </a:rPr>
              <a:t>Course Trainer (Me):</a:t>
            </a:r>
            <a:endParaRPr b="0" lang="en-US" sz="2800" spc="-1" strike="noStrike">
              <a:latin typeface="Arial"/>
            </a:endParaRPr>
          </a:p>
          <a:p>
            <a:pPr>
              <a:lnSpc>
                <a:spcPct val="100000"/>
              </a:lnSpc>
              <a:spcBef>
                <a:spcPts val="561"/>
              </a:spcBef>
            </a:pPr>
            <a:r>
              <a:rPr b="0" lang="en-US" sz="2800" spc="-1" strike="noStrike">
                <a:solidFill>
                  <a:srgbClr val="323232"/>
                </a:solidFill>
                <a:latin typeface="Calibri"/>
                <a:ea typeface="DejaVu Sans"/>
              </a:rPr>
              <a:t>Add "(Teacher)" to my name</a:t>
            </a:r>
            <a:endParaRPr b="0" lang="en-US" sz="2800" spc="-1" strike="noStrike">
              <a:latin typeface="Arial"/>
            </a:endParaRPr>
          </a:p>
        </p:txBody>
      </p:sp>
      <p:sp>
        <p:nvSpPr>
          <p:cNvPr id="575" name="CustomShape 2"/>
          <p:cNvSpPr/>
          <p:nvPr/>
        </p:nvSpPr>
        <p:spPr>
          <a:xfrm>
            <a:off x="258480" y="122760"/>
            <a:ext cx="7936560" cy="60300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f81bd"/>
                </a:solidFill>
                <a:latin typeface="Calibri"/>
                <a:ea typeface="DejaVu Sans"/>
              </a:rPr>
              <a:t>Zoom Participant Names</a:t>
            </a:r>
            <a:endParaRPr b="0" lang="en-US" sz="44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CustomShape 1"/>
          <p:cNvSpPr/>
          <p:nvPr/>
        </p:nvSpPr>
        <p:spPr>
          <a:xfrm>
            <a:off x="393480" y="1010160"/>
            <a:ext cx="8496360" cy="5197680"/>
          </a:xfrm>
          <a:prstGeom prst="rect">
            <a:avLst/>
          </a:prstGeom>
          <a:noFill/>
          <a:ln>
            <a:noFill/>
          </a:ln>
        </p:spPr>
        <p:style>
          <a:lnRef idx="0"/>
          <a:fillRef idx="0"/>
          <a:effectRef idx="0"/>
          <a:fontRef idx="minor"/>
        </p:style>
        <p:txBody>
          <a:bodyPr lIns="0" rIns="0" tIns="0" bIns="0"/>
          <a:p>
            <a:pPr>
              <a:lnSpc>
                <a:spcPct val="100000"/>
              </a:lnSpc>
              <a:spcBef>
                <a:spcPts val="479"/>
              </a:spcBef>
            </a:pPr>
            <a:r>
              <a:rPr b="0" lang="en-US" sz="2400" spc="-1" strike="noStrike">
                <a:solidFill>
                  <a:srgbClr val="262626"/>
                </a:solidFill>
                <a:latin typeface="Calibri"/>
                <a:ea typeface="DejaVu Sans"/>
              </a:rPr>
              <a:t>Install packages from CRAN with the </a:t>
            </a:r>
            <a:r>
              <a:rPr b="0" lang="en-US" sz="2400" spc="-1" strike="noStrike">
                <a:solidFill>
                  <a:srgbClr val="4e81bd"/>
                </a:solidFill>
                <a:latin typeface="Calibri"/>
                <a:ea typeface="DejaVu Sans"/>
              </a:rPr>
              <a:t>install.packages() </a:t>
            </a:r>
            <a:r>
              <a:rPr b="0" lang="en-US" sz="2400" spc="-1" strike="noStrike">
                <a:solidFill>
                  <a:srgbClr val="262626"/>
                </a:solidFill>
                <a:latin typeface="Calibri"/>
                <a:ea typeface="DejaVu Sans"/>
              </a:rPr>
              <a:t>function</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360"/>
              </a:spcBef>
            </a:pPr>
            <a:r>
              <a:rPr b="0" lang="en-US" sz="1800" spc="-1" strike="noStrike">
                <a:solidFill>
                  <a:srgbClr val="4e81bd"/>
                </a:solidFill>
                <a:latin typeface="Lucida Console"/>
                <a:ea typeface="DejaVu Sans"/>
              </a:rPr>
              <a:t>&gt; install.packages("stringi") # character string manipulations</a:t>
            </a: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r>
              <a:rPr b="0" lang="en-US" sz="2400" spc="-1" strike="noStrike">
                <a:solidFill>
                  <a:srgbClr val="262626"/>
                </a:solidFill>
                <a:latin typeface="Calibri"/>
                <a:ea typeface="DejaVu Sans"/>
              </a:rPr>
              <a:t>Installation necessary only once until you upgrade R to a new version.</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740"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Installing packages from CRAN</a:t>
            </a:r>
            <a:endParaRPr b="0" lang="en-US" sz="2800" spc="-1" strike="noStrike">
              <a:latin typeface="Arial"/>
            </a:endParaRPr>
          </a:p>
        </p:txBody>
      </p:sp>
    </p:spTree>
  </p:cSld>
  <p:timing>
    <p:tnLst>
      <p:par>
        <p:cTn id="579" dur="indefinite" restart="never" nodeType="tmRoot">
          <p:childTnLst>
            <p:seq>
              <p:cTn id="580" dur="indefinite" nodeType="mainSeq">
                <p:childTnLst>
                  <p:par>
                    <p:cTn id="581" fill="hold">
                      <p:stCondLst>
                        <p:cond delay="indefinite"/>
                      </p:stCondLst>
                      <p:childTnLst>
                        <p:par>
                          <p:cTn id="582" fill="hold">
                            <p:stCondLst>
                              <p:cond delay="0"/>
                            </p:stCondLst>
                            <p:childTnLst>
                              <p:par>
                                <p:cTn id="583" nodeType="clickEffect" fill="hold" presetClass="entr" presetID="1">
                                  <p:stCondLst>
                                    <p:cond delay="0"/>
                                  </p:stCondLst>
                                  <p:childTnLst>
                                    <p:set>
                                      <p:cBhvr>
                                        <p:cTn id="584" dur="1" fill="hold">
                                          <p:stCondLst>
                                            <p:cond delay="0"/>
                                          </p:stCondLst>
                                        </p:cTn>
                                        <p:tgtEl>
                                          <p:spTgt spid="739">
                                            <p:txEl>
                                              <p:pRg st="0" end="0"/>
                                            </p:txEl>
                                          </p:spTgt>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nodeType="clickEffect" fill="hold" presetClass="entr" presetID="1">
                                  <p:stCondLst>
                                    <p:cond delay="0"/>
                                  </p:stCondLst>
                                  <p:childTnLst>
                                    <p:set>
                                      <p:cBhvr>
                                        <p:cTn id="588" dur="1" fill="hold">
                                          <p:stCondLst>
                                            <p:cond delay="0"/>
                                          </p:stCondLst>
                                        </p:cTn>
                                        <p:tgtEl>
                                          <p:spTgt spid="739">
                                            <p:txEl>
                                              <p:pRg st="2" end="2"/>
                                            </p:txEl>
                                          </p:spTgt>
                                        </p:tgtEl>
                                        <p:attrNameLst>
                                          <p:attrName>style.visibility</p:attrName>
                                        </p:attrNameLst>
                                      </p:cBhvr>
                                      <p:to>
                                        <p:strVal val="visible"/>
                                      </p:to>
                                    </p:set>
                                  </p:childTnLst>
                                </p:cTn>
                              </p:par>
                            </p:childTnLst>
                          </p:cTn>
                        </p:par>
                      </p:childTnLst>
                    </p:cTn>
                  </p:par>
                  <p:par>
                    <p:cTn id="589" fill="hold">
                      <p:stCondLst>
                        <p:cond delay="indefinite"/>
                      </p:stCondLst>
                      <p:childTnLst>
                        <p:par>
                          <p:cTn id="590" fill="hold">
                            <p:stCondLst>
                              <p:cond delay="0"/>
                            </p:stCondLst>
                            <p:childTnLst>
                              <p:par>
                                <p:cTn id="591" nodeType="clickEffect" fill="hold" presetClass="entr" presetID="1">
                                  <p:stCondLst>
                                    <p:cond delay="0"/>
                                  </p:stCondLst>
                                  <p:childTnLst>
                                    <p:set>
                                      <p:cBhvr>
                                        <p:cTn id="592" dur="1" fill="hold">
                                          <p:stCondLst>
                                            <p:cond delay="0"/>
                                          </p:stCondLst>
                                        </p:cTn>
                                        <p:tgtEl>
                                          <p:spTgt spid="739">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CustomShape 1"/>
          <p:cNvSpPr/>
          <p:nvPr/>
        </p:nvSpPr>
        <p:spPr>
          <a:xfrm>
            <a:off x="393480" y="1010160"/>
            <a:ext cx="8354520" cy="5197680"/>
          </a:xfrm>
          <a:prstGeom prst="rect">
            <a:avLst/>
          </a:prstGeom>
          <a:noFill/>
          <a:ln>
            <a:noFill/>
          </a:ln>
        </p:spPr>
        <p:style>
          <a:lnRef idx="0"/>
          <a:fillRef idx="0"/>
          <a:effectRef idx="0"/>
          <a:fontRef idx="minor"/>
        </p:style>
        <p:txBody>
          <a:bodyPr lIns="0" rIns="0" tIns="0" bIns="0"/>
          <a:p>
            <a:pPr>
              <a:lnSpc>
                <a:spcPct val="100000"/>
              </a:lnSpc>
              <a:spcBef>
                <a:spcPts val="400"/>
              </a:spcBef>
            </a:pPr>
            <a:r>
              <a:rPr b="0" lang="en-US" sz="2000" spc="-1" strike="noStrike">
                <a:solidFill>
                  <a:srgbClr val="262626"/>
                </a:solidFill>
                <a:latin typeface="Calibri"/>
                <a:ea typeface="DejaVu Sans"/>
              </a:rPr>
              <a:t>Once a package is installed, its content is NOT automatically available for use in your current R session.</a:t>
            </a:r>
            <a:endParaRPr b="0" lang="en-US" sz="2000" spc="-1" strike="noStrike">
              <a:latin typeface="Arial"/>
            </a:endParaRPr>
          </a:p>
          <a:p>
            <a:pPr>
              <a:lnSpc>
                <a:spcPct val="100000"/>
              </a:lnSpc>
              <a:spcBef>
                <a:spcPts val="400"/>
              </a:spcBef>
            </a:pPr>
            <a:r>
              <a:rPr b="0" lang="en-US" sz="1800" spc="-1" strike="noStrike">
                <a:solidFill>
                  <a:srgbClr val="4f81bd"/>
                </a:solidFill>
                <a:latin typeface="Lucida Console"/>
                <a:ea typeface="Courier New"/>
              </a:rPr>
              <a:t>library() </a:t>
            </a:r>
            <a:r>
              <a:rPr b="0" lang="en-US" sz="2000" spc="-1" strike="noStrike">
                <a:solidFill>
                  <a:srgbClr val="262626"/>
                </a:solidFill>
                <a:latin typeface="Calibri"/>
                <a:ea typeface="Courier New"/>
              </a:rPr>
              <a:t>loads the package for the current session.</a:t>
            </a: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Courier New"/>
              </a:rPr>
              <a:t> </a:t>
            </a:r>
            <a:r>
              <a:rPr b="0" lang="en-US" sz="2000" spc="-1" strike="noStrike">
                <a:solidFill>
                  <a:srgbClr val="262626"/>
                </a:solidFill>
                <a:latin typeface="Calibri"/>
                <a:ea typeface="Courier New"/>
              </a:rPr>
              <a:t>	</a:t>
            </a:r>
            <a:r>
              <a:rPr b="0" lang="en-US" sz="2000" spc="-1" strike="noStrike">
                <a:solidFill>
                  <a:srgbClr val="262626"/>
                </a:solidFill>
                <a:latin typeface="Calibri"/>
                <a:ea typeface="Courier New"/>
              </a:rPr>
              <a:t>	</a:t>
            </a: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Courier New"/>
              </a:rPr>
              <a:t>	</a:t>
            </a: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Courier New"/>
              </a:rPr>
              <a:t>It is good practice to load all needed packages at the top of a script.</a:t>
            </a:r>
            <a:endParaRPr b="0" lang="en-US" sz="2000" spc="-1" strike="noStrike">
              <a:latin typeface="Arial"/>
            </a:endParaRPr>
          </a:p>
          <a:p>
            <a:pPr>
              <a:lnSpc>
                <a:spcPct val="100000"/>
              </a:lnSpc>
              <a:spcBef>
                <a:spcPts val="479"/>
              </a:spcBef>
            </a:pPr>
            <a:endParaRPr b="0" lang="en-US" sz="2000" spc="-1" strike="noStrike">
              <a:latin typeface="Arial"/>
            </a:endParaRPr>
          </a:p>
        </p:txBody>
      </p:sp>
      <p:sp>
        <p:nvSpPr>
          <p:cNvPr id="742"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Using functions from packages (I)</a:t>
            </a:r>
            <a:endParaRPr b="0" lang="en-US" sz="2800" spc="-1" strike="noStrike">
              <a:latin typeface="Arial"/>
            </a:endParaRPr>
          </a:p>
        </p:txBody>
      </p:sp>
      <p:sp>
        <p:nvSpPr>
          <p:cNvPr id="743" name="CustomShape 3"/>
          <p:cNvSpPr/>
          <p:nvPr/>
        </p:nvSpPr>
        <p:spPr>
          <a:xfrm>
            <a:off x="393480" y="3381480"/>
            <a:ext cx="5272200" cy="2595960"/>
          </a:xfrm>
          <a:prstGeom prst="rect">
            <a:avLst/>
          </a:prstGeom>
          <a:noFill/>
          <a:ln>
            <a:solidFill>
              <a:srgbClr val="000000"/>
            </a:solid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 My Script</a:t>
            </a:r>
            <a:endParaRPr b="0" lang="en-US" sz="1800" spc="-1" strike="noStrike">
              <a:latin typeface="Arial"/>
            </a:endParaRPr>
          </a:p>
          <a:p>
            <a:pPr>
              <a:lnSpc>
                <a:spcPct val="100000"/>
              </a:lnSpc>
            </a:pPr>
            <a:endParaRPr b="0" lang="en-US" sz="1800" spc="-1" strike="noStrike">
              <a:latin typeface="Arial"/>
            </a:endParaRPr>
          </a:p>
          <a:p>
            <a:pPr>
              <a:lnSpc>
                <a:spcPct val="100000"/>
              </a:lnSpc>
              <a:spcBef>
                <a:spcPts val="320"/>
              </a:spcBef>
            </a:pPr>
            <a:r>
              <a:rPr b="0" lang="en-US" sz="1600" spc="-1" strike="noStrike">
                <a:solidFill>
                  <a:srgbClr val="4f81bd"/>
                </a:solidFill>
                <a:latin typeface="Lucida Console"/>
                <a:ea typeface="Courier New"/>
              </a:rPr>
              <a:t>library(limma)</a:t>
            </a:r>
            <a:endParaRPr b="0" lang="en-US" sz="1600" spc="-1" strike="noStrike">
              <a:latin typeface="Arial"/>
            </a:endParaRPr>
          </a:p>
          <a:p>
            <a:pPr>
              <a:lnSpc>
                <a:spcPct val="100000"/>
              </a:lnSpc>
              <a:spcBef>
                <a:spcPts val="320"/>
              </a:spcBef>
            </a:pPr>
            <a:r>
              <a:rPr b="0" lang="en-US" sz="1600" spc="-1" strike="noStrike">
                <a:solidFill>
                  <a:srgbClr val="4f81bd"/>
                </a:solidFill>
                <a:latin typeface="Lucida Console"/>
                <a:ea typeface="Courier New"/>
              </a:rPr>
              <a:t>library(DESeq2)</a:t>
            </a:r>
            <a:endParaRPr b="0" lang="en-US" sz="1600" spc="-1" strike="noStrike">
              <a:latin typeface="Arial"/>
            </a:endParaRPr>
          </a:p>
          <a:p>
            <a:pPr>
              <a:lnSpc>
                <a:spcPct val="100000"/>
              </a:lnSpc>
              <a:spcBef>
                <a:spcPts val="320"/>
              </a:spcBef>
            </a:pPr>
            <a:r>
              <a:rPr b="0" lang="en-US" sz="1600" spc="-1" strike="noStrike">
                <a:solidFill>
                  <a:srgbClr val="4f81bd"/>
                </a:solidFill>
                <a:latin typeface="Lucida Console"/>
                <a:ea typeface="Courier New"/>
              </a:rPr>
              <a:t>library(MASS)</a:t>
            </a:r>
            <a:endParaRPr b="0" lang="en-US" sz="1600" spc="-1" strike="noStrike">
              <a:latin typeface="Arial"/>
            </a:endParaRPr>
          </a:p>
          <a:p>
            <a:pPr>
              <a:lnSpc>
                <a:spcPct val="100000"/>
              </a:lnSpc>
              <a:spcBef>
                <a:spcPts val="320"/>
              </a:spcBef>
            </a:pPr>
            <a:r>
              <a:rPr b="0" lang="en-US" sz="1600" spc="-1" strike="noStrike">
                <a:solidFill>
                  <a:srgbClr val="4f81bd"/>
                </a:solidFill>
                <a:latin typeface="Lucida Console"/>
                <a:ea typeface="Courier New"/>
              </a:rPr>
              <a:t>library(ggplot2)</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800" spc="-1" strike="noStrike">
                <a:solidFill>
                  <a:srgbClr val="000000"/>
                </a:solidFill>
                <a:latin typeface="Calibri"/>
                <a:ea typeface="Courier New"/>
              </a:rPr>
              <a:t># Here my data analysis begins</a:t>
            </a:r>
            <a:endParaRPr b="0" lang="en-US" sz="1800" spc="-1" strike="noStrike">
              <a:latin typeface="Arial"/>
            </a:endParaRPr>
          </a:p>
          <a:p>
            <a:pPr>
              <a:lnSpc>
                <a:spcPct val="100000"/>
              </a:lnSpc>
            </a:pPr>
            <a:r>
              <a:rPr b="0" lang="en-US" sz="1800" spc="-1" strike="noStrike">
                <a:solidFill>
                  <a:srgbClr val="000000"/>
                </a:solidFill>
                <a:latin typeface="Calibri"/>
                <a:ea typeface="Courier New"/>
              </a:rPr>
              <a:t>...</a:t>
            </a:r>
            <a:endParaRPr b="0" lang="en-US" sz="1800" spc="-1" strike="noStrike">
              <a:latin typeface="Arial"/>
            </a:endParaRPr>
          </a:p>
        </p:txBody>
      </p:sp>
    </p:spTree>
  </p:cSld>
  <p:timing>
    <p:tnLst>
      <p:par>
        <p:cTn id="593" dur="indefinite" restart="never" nodeType="tmRoot">
          <p:childTnLst>
            <p:seq>
              <p:cTn id="594" dur="indefinite" nodeType="mainSeq">
                <p:childTnLst>
                  <p:par>
                    <p:cTn id="595" fill="hold">
                      <p:stCondLst>
                        <p:cond delay="indefinite"/>
                      </p:stCondLst>
                      <p:childTnLst>
                        <p:par>
                          <p:cTn id="596" fill="hold">
                            <p:stCondLst>
                              <p:cond delay="0"/>
                            </p:stCondLst>
                            <p:childTnLst>
                              <p:par>
                                <p:cTn id="597" nodeType="clickEffect" fill="hold" presetClass="entr" presetID="1">
                                  <p:stCondLst>
                                    <p:cond delay="0"/>
                                  </p:stCondLst>
                                  <p:childTnLst>
                                    <p:set>
                                      <p:cBhvr>
                                        <p:cTn id="598" dur="1" fill="hold">
                                          <p:stCondLst>
                                            <p:cond delay="0"/>
                                          </p:stCondLst>
                                        </p:cTn>
                                        <p:tgtEl>
                                          <p:spTgt spid="741">
                                            <p:txEl>
                                              <p:pRg st="0" end="0"/>
                                            </p:txEl>
                                          </p:spTgt>
                                        </p:tgtEl>
                                        <p:attrNameLst>
                                          <p:attrName>style.visibility</p:attrName>
                                        </p:attrNameLst>
                                      </p:cBhvr>
                                      <p:to>
                                        <p:strVal val="visible"/>
                                      </p:to>
                                    </p:set>
                                  </p:childTnLst>
                                </p:cTn>
                              </p:par>
                            </p:childTnLst>
                          </p:cTn>
                        </p:par>
                      </p:childTnLst>
                    </p:cTn>
                  </p:par>
                  <p:par>
                    <p:cTn id="599" fill="hold">
                      <p:stCondLst>
                        <p:cond delay="indefinite"/>
                      </p:stCondLst>
                      <p:childTnLst>
                        <p:par>
                          <p:cTn id="600" fill="hold">
                            <p:stCondLst>
                              <p:cond delay="0"/>
                            </p:stCondLst>
                            <p:childTnLst>
                              <p:par>
                                <p:cTn id="601" nodeType="clickEffect" fill="hold" presetClass="entr" presetID="1">
                                  <p:stCondLst>
                                    <p:cond delay="0"/>
                                  </p:stCondLst>
                                  <p:childTnLst>
                                    <p:set>
                                      <p:cBhvr>
                                        <p:cTn id="602" dur="1" fill="hold">
                                          <p:stCondLst>
                                            <p:cond delay="0"/>
                                          </p:stCondLst>
                                        </p:cTn>
                                        <p:tgtEl>
                                          <p:spTgt spid="741">
                                            <p:txEl>
                                              <p:pRg st="1" end="1"/>
                                            </p:txEl>
                                          </p:spTgt>
                                        </p:tgtEl>
                                        <p:attrNameLst>
                                          <p:attrName>style.visibility</p:attrName>
                                        </p:attrNameLst>
                                      </p:cBhvr>
                                      <p:to>
                                        <p:strVal val="visible"/>
                                      </p:to>
                                    </p:set>
                                  </p:childTnLst>
                                </p:cTn>
                              </p:par>
                            </p:childTnLst>
                          </p:cTn>
                        </p:par>
                      </p:childTnLst>
                    </p:cTn>
                  </p:par>
                  <p:par>
                    <p:cTn id="603" fill="hold">
                      <p:stCondLst>
                        <p:cond delay="indefinite"/>
                      </p:stCondLst>
                      <p:childTnLst>
                        <p:par>
                          <p:cTn id="604" fill="hold">
                            <p:stCondLst>
                              <p:cond delay="0"/>
                            </p:stCondLst>
                            <p:childTnLst>
                              <p:par>
                                <p:cTn id="605" nodeType="clickEffect" fill="hold" presetClass="entr" presetID="1">
                                  <p:stCondLst>
                                    <p:cond delay="0"/>
                                  </p:stCondLst>
                                  <p:childTnLst>
                                    <p:set>
                                      <p:cBhvr>
                                        <p:cTn id="606" dur="1" fill="hold">
                                          <p:stCondLst>
                                            <p:cond delay="0"/>
                                          </p:stCondLst>
                                        </p:cTn>
                                        <p:tgtEl>
                                          <p:spTgt spid="741">
                                            <p:txEl>
                                              <p:pRg st="2" end="2"/>
                                            </p:txEl>
                                          </p:spTgt>
                                        </p:tgtEl>
                                        <p:attrNameLst>
                                          <p:attrName>style.visibility</p:attrName>
                                        </p:attrNameLst>
                                      </p:cBhvr>
                                      <p:to>
                                        <p:strVal val="visible"/>
                                      </p:to>
                                    </p:set>
                                  </p:childTnLst>
                                </p:cTn>
                              </p:par>
                            </p:childTnLst>
                          </p:cTn>
                        </p:par>
                      </p:childTnLst>
                    </p:cTn>
                  </p:par>
                  <p:par>
                    <p:cTn id="607" fill="hold">
                      <p:stCondLst>
                        <p:cond delay="indefinite"/>
                      </p:stCondLst>
                      <p:childTnLst>
                        <p:par>
                          <p:cTn id="608" fill="hold">
                            <p:stCondLst>
                              <p:cond delay="0"/>
                            </p:stCondLst>
                            <p:childTnLst>
                              <p:par>
                                <p:cTn id="609" nodeType="clickEffect" fill="hold" presetClass="entr" presetID="1">
                                  <p:stCondLst>
                                    <p:cond delay="0"/>
                                  </p:stCondLst>
                                  <p:childTnLst>
                                    <p:set>
                                      <p:cBhvr>
                                        <p:cTn id="610" dur="1" fill="hold">
                                          <p:stCondLst>
                                            <p:cond delay="0"/>
                                          </p:stCondLst>
                                        </p:cTn>
                                        <p:tgtEl>
                                          <p:spTgt spid="741">
                                            <p:txEl>
                                              <p:pRg st="3" end="3"/>
                                            </p:txEl>
                                          </p:spTgt>
                                        </p:tgtEl>
                                        <p:attrNameLst>
                                          <p:attrName>style.visibility</p:attrName>
                                        </p:attrNameLst>
                                      </p:cBhvr>
                                      <p:to>
                                        <p:strVal val="visible"/>
                                      </p:to>
                                    </p:set>
                                  </p:childTnLst>
                                </p:cTn>
                              </p:par>
                            </p:childTnLst>
                          </p:cTn>
                        </p:par>
                      </p:childTnLst>
                    </p:cTn>
                  </p:par>
                  <p:par>
                    <p:cTn id="611" fill="hold">
                      <p:stCondLst>
                        <p:cond delay="indefinite"/>
                      </p:stCondLst>
                      <p:childTnLst>
                        <p:par>
                          <p:cTn id="612" fill="hold">
                            <p:stCondLst>
                              <p:cond delay="0"/>
                            </p:stCondLst>
                            <p:childTnLst>
                              <p:par>
                                <p:cTn id="613" nodeType="clickEffect" fill="hold" presetClass="entr" presetID="1">
                                  <p:stCondLst>
                                    <p:cond delay="0"/>
                                  </p:stCondLst>
                                  <p:childTnLst>
                                    <p:set>
                                      <p:cBhvr>
                                        <p:cTn id="614" dur="1" fill="hold">
                                          <p:stCondLst>
                                            <p:cond delay="0"/>
                                          </p:stCondLst>
                                        </p:cTn>
                                        <p:tgtEl>
                                          <p:spTgt spid="741">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CustomShape 1"/>
          <p:cNvSpPr/>
          <p:nvPr/>
        </p:nvSpPr>
        <p:spPr>
          <a:xfrm>
            <a:off x="393480" y="1010160"/>
            <a:ext cx="8354520" cy="5197680"/>
          </a:xfrm>
          <a:prstGeom prst="rect">
            <a:avLst/>
          </a:prstGeom>
          <a:noFill/>
          <a:ln>
            <a:noFill/>
          </a:ln>
        </p:spPr>
        <p:style>
          <a:lnRef idx="0"/>
          <a:fillRef idx="0"/>
          <a:effectRef idx="0"/>
          <a:fontRef idx="minor"/>
        </p:style>
        <p:txBody>
          <a:bodyPr lIns="0" rIns="0" tIns="0" bIns="0"/>
          <a:p>
            <a:pPr>
              <a:lnSpc>
                <a:spcPct val="100000"/>
              </a:lnSpc>
              <a:spcBef>
                <a:spcPts val="400"/>
              </a:spcBef>
            </a:pPr>
            <a:r>
              <a:rPr b="0" lang="en-US" sz="2000" spc="-1" strike="noStrike">
                <a:solidFill>
                  <a:srgbClr val="262626"/>
                </a:solidFill>
                <a:latin typeface="Calibri"/>
                <a:ea typeface="DejaVu Sans"/>
              </a:rPr>
              <a:t>Alternative:  If you need just one function from a package, you can run it without loading the package, using the operator </a:t>
            </a:r>
            <a:r>
              <a:rPr b="0" lang="en-US" sz="1800" spc="-1" strike="noStrike">
                <a:solidFill>
                  <a:srgbClr val="4f81bd"/>
                </a:solidFill>
                <a:latin typeface="Courier New"/>
                <a:ea typeface="Courier New"/>
              </a:rPr>
              <a:t>::</a:t>
            </a:r>
            <a:r>
              <a:rPr b="0" lang="en-US" sz="2000" spc="-1" strike="noStrike">
                <a:solidFill>
                  <a:srgbClr val="262626"/>
                </a:solidFill>
                <a:latin typeface="Calibri"/>
                <a:ea typeface="Courier New"/>
              </a:rPr>
              <a:t>.</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Courier New"/>
              </a:rPr>
              <a:t> </a:t>
            </a:r>
            <a:r>
              <a:rPr b="0" lang="en-US" sz="1800" spc="-1" strike="noStrike">
                <a:solidFill>
                  <a:srgbClr val="4f81bd"/>
                </a:solidFill>
                <a:latin typeface="Lucida Console"/>
                <a:ea typeface="Courier New"/>
              </a:rPr>
              <a:t>stringi::stri_length("abc")  </a:t>
            </a:r>
            <a:r>
              <a:rPr b="0" lang="en-US" sz="2000" spc="-1" strike="noStrike">
                <a:solidFill>
                  <a:srgbClr val="262626"/>
                </a:solidFill>
                <a:latin typeface="Calibri"/>
                <a:ea typeface="Courier New"/>
              </a:rPr>
              <a:t># use the function stri_length </a:t>
            </a: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Courier New"/>
              </a:rPr>
              <a:t>	</a:t>
            </a:r>
            <a:r>
              <a:rPr b="0" lang="en-US" sz="2000" spc="-1" strike="noStrike">
                <a:solidFill>
                  <a:srgbClr val="262626"/>
                </a:solidFill>
                <a:latin typeface="Calibri"/>
                <a:ea typeface="Courier New"/>
              </a:rPr>
              <a:t>	</a:t>
            </a:r>
            <a:r>
              <a:rPr b="0" lang="en-US" sz="2000" spc="-1" strike="noStrike">
                <a:solidFill>
                  <a:srgbClr val="262626"/>
                </a:solidFill>
                <a:latin typeface="Calibri"/>
                <a:ea typeface="Courier New"/>
              </a:rPr>
              <a:t>	</a:t>
            </a:r>
            <a:r>
              <a:rPr b="0" lang="en-US" sz="2000" spc="-1" strike="noStrike">
                <a:solidFill>
                  <a:srgbClr val="262626"/>
                </a:solidFill>
                <a:latin typeface="Calibri"/>
                <a:ea typeface="Courier New"/>
              </a:rPr>
              <a:t>	</a:t>
            </a:r>
            <a:r>
              <a:rPr b="0" lang="en-US" sz="2000" spc="-1" strike="noStrike">
                <a:solidFill>
                  <a:srgbClr val="262626"/>
                </a:solidFill>
                <a:latin typeface="Calibri"/>
                <a:ea typeface="Courier New"/>
              </a:rPr>
              <a:t>    </a:t>
            </a:r>
            <a:r>
              <a:rPr b="0" lang="en-US" sz="2000" spc="-1" strike="noStrike">
                <a:solidFill>
                  <a:srgbClr val="262626"/>
                </a:solidFill>
                <a:latin typeface="Calibri"/>
                <a:ea typeface="Courier New"/>
              </a:rPr>
              <a:t># from the package stringi</a:t>
            </a: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Courier New"/>
              </a:rPr>
              <a:t> </a:t>
            </a: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a:t>
            </a:r>
            <a:r>
              <a:rPr b="0" lang="en-US" sz="2000" spc="-1" strike="noStrike">
                <a:solidFill>
                  <a:srgbClr val="262626"/>
                </a:solidFill>
                <a:latin typeface="Calibri"/>
                <a:ea typeface="Courier New"/>
              </a:rPr>
              <a:t># without having run </a:t>
            </a:r>
            <a:r>
              <a:rPr b="0" lang="en-US" sz="1800" spc="-1" strike="noStrike">
                <a:solidFill>
                  <a:srgbClr val="4f81bd"/>
                </a:solidFill>
                <a:latin typeface="Lucida Console"/>
                <a:ea typeface="Courier New"/>
              </a:rPr>
              <a:t>library(stringi)</a:t>
            </a:r>
            <a:endParaRPr b="0" lang="en-US" sz="1800" spc="-1" strike="noStrike">
              <a:latin typeface="Arial"/>
            </a:endParaRPr>
          </a:p>
          <a:p>
            <a:pPr>
              <a:lnSpc>
                <a:spcPct val="100000"/>
              </a:lnSpc>
              <a:spcBef>
                <a:spcPts val="479"/>
              </a:spcBef>
            </a:pPr>
            <a:endParaRPr b="0" lang="en-US" sz="1800" spc="-1" strike="noStrike">
              <a:latin typeface="Arial"/>
            </a:endParaRPr>
          </a:p>
        </p:txBody>
      </p:sp>
      <p:sp>
        <p:nvSpPr>
          <p:cNvPr id="745"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Using functions from packages (II)</a:t>
            </a:r>
            <a:endParaRPr b="0" lang="en-US" sz="2800" spc="-1" strike="noStrike">
              <a:latin typeface="Arial"/>
            </a:endParaRPr>
          </a:p>
        </p:txBody>
      </p:sp>
    </p:spTree>
  </p:cSld>
  <p:timing>
    <p:tnLst>
      <p:par>
        <p:cTn id="615" dur="indefinite" restart="never" nodeType="tmRoot">
          <p:childTnLst>
            <p:seq>
              <p:cTn id="616" dur="indefinite" nodeType="mainSeq">
                <p:childTnLst>
                  <p:par>
                    <p:cTn id="617" fill="hold">
                      <p:stCondLst>
                        <p:cond delay="indefinite"/>
                      </p:stCondLst>
                      <p:childTnLst>
                        <p:par>
                          <p:cTn id="618" fill="hold">
                            <p:stCondLst>
                              <p:cond delay="0"/>
                            </p:stCondLst>
                            <p:childTnLst>
                              <p:par>
                                <p:cTn id="619" nodeType="clickEffect" fill="hold" presetClass="entr" presetID="1">
                                  <p:stCondLst>
                                    <p:cond delay="0"/>
                                  </p:stCondLst>
                                  <p:childTnLst>
                                    <p:set>
                                      <p:cBhvr>
                                        <p:cTn id="620" dur="1" fill="hold">
                                          <p:stCondLst>
                                            <p:cond delay="0"/>
                                          </p:stCondLst>
                                        </p:cTn>
                                        <p:tgtEl>
                                          <p:spTgt spid="744">
                                            <p:txEl>
                                              <p:pRg st="0" end="0"/>
                                            </p:txEl>
                                          </p:spTgt>
                                        </p:tgtEl>
                                        <p:attrNameLst>
                                          <p:attrName>style.visibility</p:attrName>
                                        </p:attrNameLst>
                                      </p:cBhvr>
                                      <p:to>
                                        <p:strVal val="visible"/>
                                      </p:to>
                                    </p:set>
                                  </p:childTnLst>
                                </p:cTn>
                              </p:par>
                            </p:childTnLst>
                          </p:cTn>
                        </p:par>
                      </p:childTnLst>
                    </p:cTn>
                  </p:par>
                  <p:par>
                    <p:cTn id="621" fill="hold">
                      <p:stCondLst>
                        <p:cond delay="indefinite"/>
                      </p:stCondLst>
                      <p:childTnLst>
                        <p:par>
                          <p:cTn id="622" fill="hold">
                            <p:stCondLst>
                              <p:cond delay="0"/>
                            </p:stCondLst>
                            <p:childTnLst>
                              <p:par>
                                <p:cTn id="623" nodeType="clickEffect" fill="hold" presetClass="entr" presetID="1">
                                  <p:stCondLst>
                                    <p:cond delay="0"/>
                                  </p:stCondLst>
                                  <p:childTnLst>
                                    <p:set>
                                      <p:cBhvr>
                                        <p:cTn id="624" dur="1" fill="hold">
                                          <p:stCondLst>
                                            <p:cond delay="0"/>
                                          </p:stCondLst>
                                        </p:cTn>
                                        <p:tgtEl>
                                          <p:spTgt spid="744">
                                            <p:txEl>
                                              <p:pRg st="3" end="3"/>
                                            </p:txEl>
                                          </p:spTgt>
                                        </p:tgtEl>
                                        <p:attrNameLst>
                                          <p:attrName>style.visibility</p:attrName>
                                        </p:attrNameLst>
                                      </p:cBhvr>
                                      <p:to>
                                        <p:strVal val="visible"/>
                                      </p:to>
                                    </p:set>
                                  </p:childTnLst>
                                </p:cTn>
                              </p:par>
                            </p:childTnLst>
                          </p:cTn>
                        </p:par>
                      </p:childTnLst>
                    </p:cTn>
                  </p:par>
                  <p:par>
                    <p:cTn id="625" fill="hold">
                      <p:stCondLst>
                        <p:cond delay="indefinite"/>
                      </p:stCondLst>
                      <p:childTnLst>
                        <p:par>
                          <p:cTn id="626" fill="hold">
                            <p:stCondLst>
                              <p:cond delay="0"/>
                            </p:stCondLst>
                            <p:childTnLst>
                              <p:par>
                                <p:cTn id="627" nodeType="clickEffect" fill="hold" presetClass="entr" presetID="1">
                                  <p:stCondLst>
                                    <p:cond delay="0"/>
                                  </p:stCondLst>
                                  <p:childTnLst>
                                    <p:set>
                                      <p:cBhvr>
                                        <p:cTn id="628" dur="1" fill="hold">
                                          <p:stCondLst>
                                            <p:cond delay="0"/>
                                          </p:stCondLst>
                                        </p:cTn>
                                        <p:tgtEl>
                                          <p:spTgt spid="744">
                                            <p:txEl>
                                              <p:pRg st="4" end="4"/>
                                            </p:txEl>
                                          </p:spTgt>
                                        </p:tgtEl>
                                        <p:attrNameLst>
                                          <p:attrName>style.visibility</p:attrName>
                                        </p:attrNameLst>
                                      </p:cBhvr>
                                      <p:to>
                                        <p:strVal val="visible"/>
                                      </p:to>
                                    </p:set>
                                  </p:childTnLst>
                                </p:cTn>
                              </p:par>
                            </p:childTnLst>
                          </p:cTn>
                        </p:par>
                      </p:childTnLst>
                    </p:cTn>
                  </p:par>
                  <p:par>
                    <p:cTn id="629" fill="hold">
                      <p:stCondLst>
                        <p:cond delay="indefinite"/>
                      </p:stCondLst>
                      <p:childTnLst>
                        <p:par>
                          <p:cTn id="630" fill="hold">
                            <p:stCondLst>
                              <p:cond delay="0"/>
                            </p:stCondLst>
                            <p:childTnLst>
                              <p:par>
                                <p:cTn id="631" nodeType="clickEffect" fill="hold" presetClass="entr" presetID="1">
                                  <p:stCondLst>
                                    <p:cond delay="0"/>
                                  </p:stCondLst>
                                  <p:childTnLst>
                                    <p:set>
                                      <p:cBhvr>
                                        <p:cTn id="632" dur="1" fill="hold">
                                          <p:stCondLst>
                                            <p:cond delay="0"/>
                                          </p:stCondLst>
                                        </p:cTn>
                                        <p:tgtEl>
                                          <p:spTgt spid="744">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CustomShape 1"/>
          <p:cNvSpPr/>
          <p:nvPr/>
        </p:nvSpPr>
        <p:spPr>
          <a:xfrm>
            <a:off x="393480" y="1010160"/>
            <a:ext cx="8354520" cy="5197680"/>
          </a:xfrm>
          <a:prstGeom prst="rect">
            <a:avLst/>
          </a:prstGeom>
          <a:noFill/>
          <a:ln>
            <a:noFill/>
          </a:ln>
        </p:spPr>
        <p:style>
          <a:lnRef idx="0"/>
          <a:fillRef idx="0"/>
          <a:effectRef idx="0"/>
          <a:fontRef idx="minor"/>
        </p:style>
        <p:txBody>
          <a:bodyPr lIns="0" rIns="0" tIns="0" bIns="0"/>
          <a:p>
            <a:pPr>
              <a:lnSpc>
                <a:spcPct val="100000"/>
              </a:lnSpc>
              <a:spcBef>
                <a:spcPts val="479"/>
              </a:spcBef>
            </a:pPr>
            <a:endParaRPr b="0" lang="en-US" sz="1800" spc="-1" strike="noStrike">
              <a:latin typeface="Arial"/>
            </a:endParaRPr>
          </a:p>
          <a:p>
            <a:pPr marL="266760" indent="-264240">
              <a:lnSpc>
                <a:spcPct val="100000"/>
              </a:lnSpc>
              <a:spcBef>
                <a:spcPts val="479"/>
              </a:spcBef>
              <a:buClr>
                <a:srgbClr val="262626"/>
              </a:buClr>
              <a:buFont typeface="Arial"/>
              <a:buChar char="•"/>
            </a:pPr>
            <a:r>
              <a:rPr b="1" lang="en-US" sz="2400" spc="-1" strike="noStrike">
                <a:solidFill>
                  <a:srgbClr val="4f81bd"/>
                </a:solidFill>
                <a:latin typeface="Calibri"/>
                <a:ea typeface="DejaVu Sans"/>
              </a:rPr>
              <a:t>R.version.string  </a:t>
            </a:r>
            <a:r>
              <a:rPr b="0" lang="en-US" sz="2400" spc="-1" strike="noStrike">
                <a:solidFill>
                  <a:srgbClr val="000000"/>
                </a:solidFill>
                <a:latin typeface="Calibri"/>
                <a:ea typeface="DejaVu Sans"/>
              </a:rPr>
              <a:t>prints the currently used R version.</a:t>
            </a:r>
            <a:endParaRPr b="0" lang="en-US" sz="2400" spc="-1" strike="noStrike">
              <a:latin typeface="Arial"/>
            </a:endParaRPr>
          </a:p>
          <a:p>
            <a:pPr marL="266760" indent="-264240">
              <a:lnSpc>
                <a:spcPct val="100000"/>
              </a:lnSpc>
              <a:spcBef>
                <a:spcPts val="479"/>
              </a:spcBef>
              <a:buClr>
                <a:srgbClr val="262626"/>
              </a:buClr>
              <a:buFont typeface="Arial"/>
              <a:buChar char="•"/>
            </a:pPr>
            <a:r>
              <a:rPr b="1" lang="en-US" sz="2400" spc="-1" strike="noStrike">
                <a:solidFill>
                  <a:srgbClr val="4f81bd"/>
                </a:solidFill>
                <a:latin typeface="Calibri"/>
                <a:ea typeface="DejaVu Sans"/>
              </a:rPr>
              <a:t>sessionInfo()</a:t>
            </a:r>
            <a:r>
              <a:rPr b="0" lang="en-US" sz="2400" spc="-1" strike="noStrike">
                <a:solidFill>
                  <a:srgbClr val="4f81bd"/>
                </a:solidFill>
                <a:latin typeface="Calibri"/>
                <a:ea typeface="DejaVu Sans"/>
              </a:rPr>
              <a:t> </a:t>
            </a:r>
            <a:r>
              <a:rPr b="0" lang="en-US" sz="2400" spc="-1" strike="noStrike">
                <a:solidFill>
                  <a:srgbClr val="262626"/>
                </a:solidFill>
                <a:latin typeface="Calibri"/>
                <a:ea typeface="DejaVu Sans"/>
              </a:rPr>
              <a:t>prints version information about R and attached or loaded packages.</a:t>
            </a: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747"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Session information</a:t>
            </a:r>
            <a:endParaRPr b="0" lang="en-US" sz="2800" spc="-1" strike="noStrike">
              <a:latin typeface="Arial"/>
            </a:endParaRPr>
          </a:p>
        </p:txBody>
      </p:sp>
      <p:sp>
        <p:nvSpPr>
          <p:cNvPr id="748" name="CustomShape 3"/>
          <p:cNvSpPr/>
          <p:nvPr/>
        </p:nvSpPr>
        <p:spPr>
          <a:xfrm>
            <a:off x="782280" y="4424040"/>
            <a:ext cx="6893280" cy="160884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479"/>
              </a:spcBef>
            </a:pPr>
            <a:r>
              <a:rPr b="1" lang="en-US" sz="2400" spc="-1" strike="noStrike">
                <a:solidFill>
                  <a:srgbClr val="f6f6f6"/>
                </a:solidFill>
                <a:latin typeface="Comic Sans MS"/>
                <a:ea typeface="DejaVu Sans"/>
              </a:rPr>
              <a:t>Tip: </a:t>
            </a:r>
            <a:r>
              <a:rPr b="0" lang="en-US" sz="2400" spc="-1" strike="noStrike">
                <a:solidFill>
                  <a:srgbClr val="f6f6f6"/>
                </a:solidFill>
                <a:latin typeface="Comic Sans MS"/>
                <a:ea typeface="DejaVu Sans"/>
              </a:rPr>
              <a:t>This information is useful when you want to redo an analysis later, generate a report, or post a question on an online forum, …</a:t>
            </a:r>
            <a:endParaRPr b="0" lang="en-US" sz="2400" spc="-1" strike="noStrike">
              <a:latin typeface="Arial"/>
            </a:endParaRPr>
          </a:p>
        </p:txBody>
      </p:sp>
    </p:spTree>
  </p:cSld>
  <p:timing>
    <p:tnLst>
      <p:par>
        <p:cTn id="633" dur="indefinite" restart="never" nodeType="tmRoot">
          <p:childTnLst>
            <p:seq>
              <p:cTn id="634" dur="indefinite" nodeType="mainSeq">
                <p:childTnLst>
                  <p:par>
                    <p:cTn id="635" fill="hold">
                      <p:stCondLst>
                        <p:cond delay="indefinite"/>
                      </p:stCondLst>
                      <p:childTnLst>
                        <p:par>
                          <p:cTn id="636" fill="hold">
                            <p:stCondLst>
                              <p:cond delay="0"/>
                            </p:stCondLst>
                            <p:childTnLst>
                              <p:par>
                                <p:cTn id="637" nodeType="clickEffect" fill="hold" presetClass="entr" presetID="1">
                                  <p:stCondLst>
                                    <p:cond delay="0"/>
                                  </p:stCondLst>
                                  <p:childTnLst>
                                    <p:set>
                                      <p:cBhvr>
                                        <p:cTn id="638" dur="1" fill="hold">
                                          <p:stCondLst>
                                            <p:cond delay="0"/>
                                          </p:stCondLst>
                                        </p:cTn>
                                        <p:tgtEl>
                                          <p:spTgt spid="746">
                                            <p:txEl>
                                              <p:pRg st="2" end="2"/>
                                            </p:txEl>
                                          </p:spTgt>
                                        </p:tgtEl>
                                        <p:attrNameLst>
                                          <p:attrName>style.visibility</p:attrName>
                                        </p:attrNameLst>
                                      </p:cBhvr>
                                      <p:to>
                                        <p:strVal val="visible"/>
                                      </p:to>
                                    </p:set>
                                  </p:childTnLst>
                                </p:cTn>
                              </p:par>
                            </p:childTnLst>
                          </p:cTn>
                        </p:par>
                      </p:childTnLst>
                    </p:cTn>
                  </p:par>
                  <p:par>
                    <p:cTn id="639" fill="hold">
                      <p:stCondLst>
                        <p:cond delay="indefinite"/>
                      </p:stCondLst>
                      <p:childTnLst>
                        <p:par>
                          <p:cTn id="640" fill="hold">
                            <p:stCondLst>
                              <p:cond delay="0"/>
                            </p:stCondLst>
                            <p:childTnLst>
                              <p:par>
                                <p:cTn id="641" nodeType="clickEffect" fill="hold" presetClass="entr" presetID="1">
                                  <p:stCondLst>
                                    <p:cond delay="0"/>
                                  </p:stCondLst>
                                  <p:childTnLst>
                                    <p:set>
                                      <p:cBhvr>
                                        <p:cTn id="642" dur="1" fill="hold">
                                          <p:stCondLst>
                                            <p:cond delay="0"/>
                                          </p:stCondLst>
                                        </p:cTn>
                                        <p:tgtEl>
                                          <p:spTgt spid="746">
                                            <p:txEl>
                                              <p:pRg st="1" end="1"/>
                                            </p:txEl>
                                          </p:spTgt>
                                        </p:tgtEl>
                                        <p:attrNameLst>
                                          <p:attrName>style.visibility</p:attrName>
                                        </p:attrNameLst>
                                      </p:cBhvr>
                                      <p:to>
                                        <p:strVal val="visible"/>
                                      </p:to>
                                    </p:set>
                                  </p:childTnLst>
                                </p:cTn>
                              </p:par>
                            </p:childTnLst>
                          </p:cTn>
                        </p:par>
                      </p:childTnLst>
                    </p:cTn>
                  </p:par>
                  <p:par>
                    <p:cTn id="643" fill="hold">
                      <p:stCondLst>
                        <p:cond delay="indefinite"/>
                      </p:stCondLst>
                      <p:childTnLst>
                        <p:par>
                          <p:cTn id="644" fill="hold">
                            <p:stCondLst>
                              <p:cond delay="0"/>
                            </p:stCondLst>
                            <p:childTnLst>
                              <p:par>
                                <p:cTn id="645" nodeType="clickEffect" fill="hold" presetClass="entr" presetID="10">
                                  <p:stCondLst>
                                    <p:cond delay="0"/>
                                  </p:stCondLst>
                                  <p:childTnLst>
                                    <p:set>
                                      <p:cBhvr>
                                        <p:cTn id="646" dur="1" fill="hold">
                                          <p:stCondLst>
                                            <p:cond delay="0"/>
                                          </p:stCondLst>
                                        </p:cTn>
                                        <p:tgtEl>
                                          <p:spTgt spid="748"/>
                                        </p:tgtEl>
                                        <p:attrNameLst>
                                          <p:attrName>style.visibility</p:attrName>
                                        </p:attrNameLst>
                                      </p:cBhvr>
                                      <p:to>
                                        <p:strVal val="visible"/>
                                      </p:to>
                                    </p:set>
                                    <p:animEffect filter="fade" transition="in">
                                      <p:cBhvr additive="repl">
                                        <p:cTn id="647" dur="500"/>
                                        <p:tgtEl>
                                          <p:spTgt spid="7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CustomShape 1"/>
          <p:cNvSpPr/>
          <p:nvPr/>
        </p:nvSpPr>
        <p:spPr>
          <a:xfrm>
            <a:off x="393480" y="1010160"/>
            <a:ext cx="8354520" cy="5619600"/>
          </a:xfrm>
          <a:prstGeom prst="rect">
            <a:avLst/>
          </a:prstGeom>
          <a:noFill/>
          <a:ln>
            <a:noFill/>
          </a:ln>
        </p:spPr>
        <p:style>
          <a:lnRef idx="0"/>
          <a:fillRef idx="0"/>
          <a:effectRef idx="0"/>
          <a:fontRef idx="minor"/>
        </p:style>
        <p:txBody>
          <a:bodyPr lIns="0" rIns="0" tIns="0" bIns="0"/>
          <a:p>
            <a:pPr>
              <a:lnSpc>
                <a:spcPct val="100000"/>
              </a:lnSpc>
              <a:spcBef>
                <a:spcPts val="400"/>
              </a:spcBef>
            </a:pPr>
            <a:r>
              <a:rPr b="1" lang="en-US" sz="2000" spc="-1" strike="noStrike">
                <a:solidFill>
                  <a:srgbClr val="262626"/>
                </a:solidFill>
                <a:latin typeface="Calibri"/>
                <a:ea typeface="DejaVu Sans"/>
              </a:rPr>
              <a:t>Shortcuts for both R console and RStudio:</a:t>
            </a:r>
            <a:endParaRPr b="0" lang="en-US" sz="2000" spc="-1" strike="noStrike">
              <a:latin typeface="Arial"/>
            </a:endParaRPr>
          </a:p>
          <a:p>
            <a:pPr marL="266760" indent="-26424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TAB key </a:t>
            </a:r>
            <a:r>
              <a:rPr b="0" lang="en-US" sz="2000" spc="-1" strike="noStrike">
                <a:solidFill>
                  <a:srgbClr val="262626"/>
                </a:solidFill>
                <a:latin typeface="Calibri"/>
                <a:ea typeface="DejaVu Sans"/>
              </a:rPr>
              <a:t>for command auto completion.</a:t>
            </a:r>
            <a:endParaRPr b="0" lang="en-US" sz="2000" spc="-1" strike="noStrike">
              <a:latin typeface="Arial"/>
            </a:endParaRPr>
          </a:p>
          <a:p>
            <a:pPr marL="266760" indent="-26424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Up</a:t>
            </a:r>
            <a:r>
              <a:rPr b="0" lang="en-US" sz="2000" spc="-1" strike="noStrike">
                <a:solidFill>
                  <a:srgbClr val="262626"/>
                </a:solidFill>
                <a:latin typeface="Calibri"/>
                <a:ea typeface="DejaVu Sans"/>
              </a:rPr>
              <a:t> and </a:t>
            </a:r>
            <a:r>
              <a:rPr b="0" lang="en-US" sz="2000" spc="-1" strike="noStrike">
                <a:solidFill>
                  <a:srgbClr val="4f81bd"/>
                </a:solidFill>
                <a:latin typeface="Calibri"/>
                <a:ea typeface="DejaVu Sans"/>
              </a:rPr>
              <a:t>down arrows </a:t>
            </a:r>
            <a:r>
              <a:rPr b="0" lang="en-US" sz="2000" spc="-1" strike="noStrike">
                <a:solidFill>
                  <a:srgbClr val="262626"/>
                </a:solidFill>
                <a:latin typeface="Calibri"/>
                <a:ea typeface="DejaVu Sans"/>
              </a:rPr>
              <a:t>to scroll through the command history.</a:t>
            </a:r>
            <a:endParaRPr b="0" lang="en-US" sz="2000" spc="-1" strike="noStrike">
              <a:latin typeface="Arial"/>
            </a:endParaRPr>
          </a:p>
          <a:p>
            <a:pPr marL="266760" indent="-26424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Ctrl-l </a:t>
            </a:r>
            <a:r>
              <a:rPr b="0" lang="en-US" sz="2000" spc="-1" strike="noStrike">
                <a:solidFill>
                  <a:srgbClr val="262626"/>
                </a:solidFill>
                <a:latin typeface="Calibri"/>
                <a:ea typeface="DejaVu Sans"/>
              </a:rPr>
              <a:t>to clear console window.</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1" lang="en-US" sz="2000" spc="-1" strike="noStrike">
                <a:solidFill>
                  <a:srgbClr val="262626"/>
                </a:solidFill>
                <a:latin typeface="Calibri"/>
                <a:ea typeface="DejaVu Sans"/>
              </a:rPr>
              <a:t>Shortcuts specific to Rstudio:</a:t>
            </a:r>
            <a:endParaRPr b="0" lang="en-US" sz="2000" spc="-1" strike="noStrike">
              <a:latin typeface="Arial"/>
            </a:endParaRPr>
          </a:p>
          <a:p>
            <a:pPr marL="266760" indent="-26424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Ctrl-1 </a:t>
            </a:r>
            <a:r>
              <a:rPr b="0" lang="en-US" sz="2000" spc="-1" strike="noStrike">
                <a:solidFill>
                  <a:srgbClr val="000000"/>
                </a:solidFill>
                <a:latin typeface="Calibri"/>
                <a:ea typeface="DejaVu Sans"/>
              </a:rPr>
              <a:t>and</a:t>
            </a:r>
            <a:r>
              <a:rPr b="0" lang="en-US" sz="2000" spc="-1" strike="noStrike">
                <a:solidFill>
                  <a:srgbClr val="4f81bd"/>
                </a:solidFill>
                <a:latin typeface="Calibri"/>
                <a:ea typeface="DejaVu Sans"/>
              </a:rPr>
              <a:t> Ctrl-2 </a:t>
            </a:r>
            <a:r>
              <a:rPr b="0" lang="en-US" sz="2000" spc="-1" strike="noStrike">
                <a:solidFill>
                  <a:srgbClr val="262626"/>
                </a:solidFill>
                <a:latin typeface="Calibri"/>
                <a:ea typeface="DejaVu Sans"/>
              </a:rPr>
              <a:t>to jump between the script and the console windows (shift focus).</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1" lang="en-US" sz="2000" spc="-1" strike="noStrike">
                <a:solidFill>
                  <a:srgbClr val="262626"/>
                </a:solidFill>
                <a:latin typeface="Calibri"/>
                <a:ea typeface="DejaVu Sans"/>
              </a:rPr>
              <a:t>Support for incomplete statements (R console and Rstudio):</a:t>
            </a:r>
            <a:endParaRPr b="0" lang="en-US" sz="2000" spc="-1" strike="noStrike">
              <a:latin typeface="Arial"/>
            </a:endParaRPr>
          </a:p>
          <a:p>
            <a:pPr marL="266760" indent="-2642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If you hit return while your statement is incomplete, (e.g. , with an opening parenthesis but without closing one) the command prompt will change to "</a:t>
            </a:r>
            <a:r>
              <a:rPr b="0" lang="en-US" sz="2000" spc="-1" strike="noStrike">
                <a:solidFill>
                  <a:srgbClr val="4f81bd"/>
                </a:solidFill>
                <a:latin typeface="Calibri"/>
                <a:ea typeface="DejaVu Sans"/>
              </a:rPr>
              <a:t>+</a:t>
            </a:r>
            <a:r>
              <a:rPr b="0" lang="en-US" sz="2000" spc="-1" strike="noStrike">
                <a:solidFill>
                  <a:srgbClr val="262626"/>
                </a:solidFill>
                <a:latin typeface="Calibri"/>
                <a:ea typeface="DejaVu Sans"/>
              </a:rPr>
              <a:t>" instead of the usual </a:t>
            </a:r>
            <a:r>
              <a:rPr b="0" lang="en-US" sz="2000" spc="-1" strike="noStrike">
                <a:solidFill>
                  <a:srgbClr val="4e81bd"/>
                </a:solidFill>
                <a:latin typeface="Calibri"/>
                <a:ea typeface="DejaVu Sans"/>
              </a:rPr>
              <a:t> &gt;.  </a:t>
            </a:r>
            <a:r>
              <a:rPr b="0" lang="en-US" sz="2000" spc="-1" strike="noStrike">
                <a:solidFill>
                  <a:srgbClr val="262626"/>
                </a:solidFill>
                <a:latin typeface="Calibri"/>
                <a:ea typeface="DejaVu Sans"/>
              </a:rPr>
              <a:t>This indicates that R is waiting for you to complete the command.</a:t>
            </a:r>
            <a:endParaRPr b="0" lang="en-US" sz="2000" spc="-1" strike="noStrike">
              <a:latin typeface="Arial"/>
            </a:endParaRPr>
          </a:p>
          <a:p>
            <a:pPr>
              <a:lnSpc>
                <a:spcPct val="100000"/>
              </a:lnSpc>
              <a:spcBef>
                <a:spcPts val="479"/>
              </a:spcBef>
            </a:pPr>
            <a:endParaRPr b="0" lang="en-US" sz="2000" spc="-1" strike="noStrike">
              <a:latin typeface="Arial"/>
            </a:endParaRPr>
          </a:p>
        </p:txBody>
      </p:sp>
      <p:sp>
        <p:nvSpPr>
          <p:cNvPr id="750"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Working at the command prompt in RStudio</a:t>
            </a:r>
            <a:endParaRPr b="0" lang="en-US" sz="2800" spc="-1" strike="noStrike">
              <a:latin typeface="Arial"/>
            </a:endParaRPr>
          </a:p>
        </p:txBody>
      </p:sp>
    </p:spTree>
  </p:cSld>
  <p:timing>
    <p:tnLst>
      <p:par>
        <p:cTn id="648" dur="indefinite" restart="never" nodeType="tmRoot">
          <p:childTnLst>
            <p:seq>
              <p:cTn id="649" dur="indefinite" nodeType="mainSeq">
                <p:childTnLst>
                  <p:par>
                    <p:cTn id="650" fill="hold">
                      <p:stCondLst>
                        <p:cond delay="indefinite"/>
                      </p:stCondLst>
                      <p:childTnLst>
                        <p:par>
                          <p:cTn id="651" fill="hold">
                            <p:stCondLst>
                              <p:cond delay="0"/>
                            </p:stCondLst>
                            <p:childTnLst>
                              <p:par>
                                <p:cTn id="652" nodeType="clickEffect" fill="hold" presetClass="entr" presetID="1">
                                  <p:stCondLst>
                                    <p:cond delay="0"/>
                                  </p:stCondLst>
                                  <p:childTnLst>
                                    <p:set>
                                      <p:cBhvr>
                                        <p:cTn id="653" dur="1" fill="hold">
                                          <p:stCondLst>
                                            <p:cond delay="0"/>
                                          </p:stCondLst>
                                        </p:cTn>
                                        <p:tgtEl>
                                          <p:spTgt spid="749">
                                            <p:txEl>
                                              <p:pRg st="0" end="0"/>
                                            </p:txEl>
                                          </p:spTgt>
                                        </p:tgtEl>
                                        <p:attrNameLst>
                                          <p:attrName>style.visibility</p:attrName>
                                        </p:attrNameLst>
                                      </p:cBhvr>
                                      <p:to>
                                        <p:strVal val="visible"/>
                                      </p:to>
                                    </p:set>
                                  </p:childTnLst>
                                </p:cTn>
                              </p:par>
                            </p:childTnLst>
                          </p:cTn>
                        </p:par>
                      </p:childTnLst>
                    </p:cTn>
                  </p:par>
                  <p:par>
                    <p:cTn id="654" fill="hold">
                      <p:stCondLst>
                        <p:cond delay="indefinite"/>
                      </p:stCondLst>
                      <p:childTnLst>
                        <p:par>
                          <p:cTn id="655" fill="hold">
                            <p:stCondLst>
                              <p:cond delay="0"/>
                            </p:stCondLst>
                            <p:childTnLst>
                              <p:par>
                                <p:cTn id="656" nodeType="clickEffect" fill="hold" presetClass="entr" presetID="1">
                                  <p:stCondLst>
                                    <p:cond delay="0"/>
                                  </p:stCondLst>
                                  <p:childTnLst>
                                    <p:set>
                                      <p:cBhvr>
                                        <p:cTn id="657" dur="1" fill="hold">
                                          <p:stCondLst>
                                            <p:cond delay="0"/>
                                          </p:stCondLst>
                                        </p:cTn>
                                        <p:tgtEl>
                                          <p:spTgt spid="749">
                                            <p:txEl>
                                              <p:pRg st="1" end="1"/>
                                            </p:txEl>
                                          </p:spTgt>
                                        </p:tgtEl>
                                        <p:attrNameLst>
                                          <p:attrName>style.visibility</p:attrName>
                                        </p:attrNameLst>
                                      </p:cBhvr>
                                      <p:to>
                                        <p:strVal val="visible"/>
                                      </p:to>
                                    </p:set>
                                  </p:childTnLst>
                                </p:cTn>
                              </p:par>
                            </p:childTnLst>
                          </p:cTn>
                        </p:par>
                      </p:childTnLst>
                    </p:cTn>
                  </p:par>
                  <p:par>
                    <p:cTn id="658" fill="hold">
                      <p:stCondLst>
                        <p:cond delay="indefinite"/>
                      </p:stCondLst>
                      <p:childTnLst>
                        <p:par>
                          <p:cTn id="659" fill="hold">
                            <p:stCondLst>
                              <p:cond delay="0"/>
                            </p:stCondLst>
                            <p:childTnLst>
                              <p:par>
                                <p:cTn id="660" nodeType="clickEffect" fill="hold" presetClass="entr" presetID="1">
                                  <p:stCondLst>
                                    <p:cond delay="0"/>
                                  </p:stCondLst>
                                  <p:childTnLst>
                                    <p:set>
                                      <p:cBhvr>
                                        <p:cTn id="661" dur="1" fill="hold">
                                          <p:stCondLst>
                                            <p:cond delay="0"/>
                                          </p:stCondLst>
                                        </p:cTn>
                                        <p:tgtEl>
                                          <p:spTgt spid="749">
                                            <p:txEl>
                                              <p:pRg st="2" end="2"/>
                                            </p:txEl>
                                          </p:spTgt>
                                        </p:tgtEl>
                                        <p:attrNameLst>
                                          <p:attrName>style.visibility</p:attrName>
                                        </p:attrNameLst>
                                      </p:cBhvr>
                                      <p:to>
                                        <p:strVal val="visible"/>
                                      </p:to>
                                    </p:set>
                                  </p:childTnLst>
                                </p:cTn>
                              </p:par>
                            </p:childTnLst>
                          </p:cTn>
                        </p:par>
                      </p:childTnLst>
                    </p:cTn>
                  </p:par>
                  <p:par>
                    <p:cTn id="662" fill="hold">
                      <p:stCondLst>
                        <p:cond delay="indefinite"/>
                      </p:stCondLst>
                      <p:childTnLst>
                        <p:par>
                          <p:cTn id="663" fill="hold">
                            <p:stCondLst>
                              <p:cond delay="0"/>
                            </p:stCondLst>
                            <p:childTnLst>
                              <p:par>
                                <p:cTn id="664" nodeType="clickEffect" fill="hold" presetClass="entr" presetID="1">
                                  <p:stCondLst>
                                    <p:cond delay="0"/>
                                  </p:stCondLst>
                                  <p:childTnLst>
                                    <p:set>
                                      <p:cBhvr>
                                        <p:cTn id="665" dur="1" fill="hold">
                                          <p:stCondLst>
                                            <p:cond delay="0"/>
                                          </p:stCondLst>
                                        </p:cTn>
                                        <p:tgtEl>
                                          <p:spTgt spid="749">
                                            <p:txEl>
                                              <p:pRg st="3" end="3"/>
                                            </p:txEl>
                                          </p:spTgt>
                                        </p:tgtEl>
                                        <p:attrNameLst>
                                          <p:attrName>style.visibility</p:attrName>
                                        </p:attrNameLst>
                                      </p:cBhvr>
                                      <p:to>
                                        <p:strVal val="visible"/>
                                      </p:to>
                                    </p:set>
                                  </p:childTnLst>
                                </p:cTn>
                              </p:par>
                            </p:childTnLst>
                          </p:cTn>
                        </p:par>
                      </p:childTnLst>
                    </p:cTn>
                  </p:par>
                  <p:par>
                    <p:cTn id="666" fill="hold">
                      <p:stCondLst>
                        <p:cond delay="indefinite"/>
                      </p:stCondLst>
                      <p:childTnLst>
                        <p:par>
                          <p:cTn id="667" fill="hold">
                            <p:stCondLst>
                              <p:cond delay="0"/>
                            </p:stCondLst>
                            <p:childTnLst>
                              <p:par>
                                <p:cTn id="668" nodeType="clickEffect" fill="hold" presetClass="entr" presetID="1">
                                  <p:stCondLst>
                                    <p:cond delay="0"/>
                                  </p:stCondLst>
                                  <p:childTnLst>
                                    <p:set>
                                      <p:cBhvr>
                                        <p:cTn id="669" dur="1" fill="hold">
                                          <p:stCondLst>
                                            <p:cond delay="0"/>
                                          </p:stCondLst>
                                        </p:cTn>
                                        <p:tgtEl>
                                          <p:spTgt spid="749">
                                            <p:txEl>
                                              <p:pRg st="5" end="5"/>
                                            </p:txEl>
                                          </p:spTgt>
                                        </p:tgtEl>
                                        <p:attrNameLst>
                                          <p:attrName>style.visibility</p:attrName>
                                        </p:attrNameLst>
                                      </p:cBhvr>
                                      <p:to>
                                        <p:strVal val="visible"/>
                                      </p:to>
                                    </p:set>
                                  </p:childTnLst>
                                </p:cTn>
                              </p:par>
                            </p:childTnLst>
                          </p:cTn>
                        </p:par>
                      </p:childTnLst>
                    </p:cTn>
                  </p:par>
                  <p:par>
                    <p:cTn id="670" fill="hold">
                      <p:stCondLst>
                        <p:cond delay="indefinite"/>
                      </p:stCondLst>
                      <p:childTnLst>
                        <p:par>
                          <p:cTn id="671" fill="hold">
                            <p:stCondLst>
                              <p:cond delay="0"/>
                            </p:stCondLst>
                            <p:childTnLst>
                              <p:par>
                                <p:cTn id="672" nodeType="clickEffect" fill="hold" presetClass="entr" presetID="1">
                                  <p:stCondLst>
                                    <p:cond delay="0"/>
                                  </p:stCondLst>
                                  <p:childTnLst>
                                    <p:set>
                                      <p:cBhvr>
                                        <p:cTn id="673" dur="1" fill="hold">
                                          <p:stCondLst>
                                            <p:cond delay="0"/>
                                          </p:stCondLst>
                                        </p:cTn>
                                        <p:tgtEl>
                                          <p:spTgt spid="749">
                                            <p:txEl>
                                              <p:pRg st="6" end="6"/>
                                            </p:txEl>
                                          </p:spTgt>
                                        </p:tgtEl>
                                        <p:attrNameLst>
                                          <p:attrName>style.visibility</p:attrName>
                                        </p:attrNameLst>
                                      </p:cBhvr>
                                      <p:to>
                                        <p:strVal val="visible"/>
                                      </p:to>
                                    </p:set>
                                  </p:childTnLst>
                                </p:cTn>
                              </p:par>
                            </p:childTnLst>
                          </p:cTn>
                        </p:par>
                      </p:childTnLst>
                    </p:cTn>
                  </p:par>
                  <p:par>
                    <p:cTn id="674" fill="hold">
                      <p:stCondLst>
                        <p:cond delay="indefinite"/>
                      </p:stCondLst>
                      <p:childTnLst>
                        <p:par>
                          <p:cTn id="675" fill="hold">
                            <p:stCondLst>
                              <p:cond delay="0"/>
                            </p:stCondLst>
                            <p:childTnLst>
                              <p:par>
                                <p:cTn id="676" nodeType="clickEffect" fill="hold" presetClass="entr" presetID="1">
                                  <p:stCondLst>
                                    <p:cond delay="0"/>
                                  </p:stCondLst>
                                  <p:childTnLst>
                                    <p:set>
                                      <p:cBhvr>
                                        <p:cTn id="677" dur="1" fill="hold">
                                          <p:stCondLst>
                                            <p:cond delay="0"/>
                                          </p:stCondLst>
                                        </p:cTn>
                                        <p:tgtEl>
                                          <p:spTgt spid="749">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6e0ec"/>
        </a:solidFill>
      </p:bgPr>
    </p:bg>
    <p:spTree>
      <p:nvGrpSpPr>
        <p:cNvPr id="1" name=""/>
        <p:cNvGrpSpPr/>
        <p:nvPr/>
      </p:nvGrpSpPr>
      <p:grpSpPr>
        <a:xfrm>
          <a:off x="0" y="0"/>
          <a:ext cx="0" cy="0"/>
          <a:chOff x="0" y="0"/>
          <a:chExt cx="0" cy="0"/>
        </a:xfrm>
      </p:grpSpPr>
      <p:sp>
        <p:nvSpPr>
          <p:cNvPr id="751" name="CustomShape 1"/>
          <p:cNvSpPr/>
          <p:nvPr/>
        </p:nvSpPr>
        <p:spPr>
          <a:xfrm>
            <a:off x="258480" y="216720"/>
            <a:ext cx="8637840" cy="6379560"/>
          </a:xfrm>
          <a:prstGeom prst="rect">
            <a:avLst/>
          </a:prstGeom>
          <a:noFill/>
          <a:ln w="25560">
            <a:noFill/>
          </a:ln>
        </p:spPr>
        <p:style>
          <a:lnRef idx="0"/>
          <a:fillRef idx="0"/>
          <a:effectRef idx="0"/>
          <a:fontRef idx="minor"/>
        </p:style>
      </p:sp>
      <p:sp>
        <p:nvSpPr>
          <p:cNvPr id="752" name="CustomShape 2"/>
          <p:cNvSpPr/>
          <p:nvPr/>
        </p:nvSpPr>
        <p:spPr>
          <a:xfrm>
            <a:off x="393480" y="1010160"/>
            <a:ext cx="8354520" cy="5511600"/>
          </a:xfrm>
          <a:prstGeom prst="rect">
            <a:avLst/>
          </a:prstGeom>
          <a:noFill/>
          <a:ln>
            <a:noFill/>
          </a:ln>
        </p:spPr>
        <p:style>
          <a:lnRef idx="0"/>
          <a:fillRef idx="0"/>
          <a:effectRef idx="0"/>
          <a:fontRef idx="minor"/>
        </p:style>
        <p:txBody>
          <a:bodyPr lIns="0" rIns="0" tIns="0" bIns="0"/>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R and RStudio environments</a:t>
            </a:r>
            <a:endParaRPr b="0" lang="en-US" sz="24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Use of R project </a:t>
            </a:r>
            <a:r>
              <a:rPr b="0" lang="en-US" sz="2000" spc="-1" strike="noStrike">
                <a:solidFill>
                  <a:srgbClr val="262626"/>
                </a:solidFill>
                <a:latin typeface="Calibri"/>
                <a:ea typeface="DejaVu Sans"/>
              </a:rPr>
              <a:t>to gather all documents related to a project together.</a:t>
            </a: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The </a:t>
            </a:r>
            <a:r>
              <a:rPr b="0" lang="en-US" sz="2000" spc="-1" strike="noStrike">
                <a:solidFill>
                  <a:srgbClr val="4f81bd"/>
                </a:solidFill>
                <a:latin typeface="Calibri"/>
                <a:ea typeface="DejaVu Sans"/>
              </a:rPr>
              <a:t>working directory </a:t>
            </a:r>
            <a:r>
              <a:rPr b="0" lang="en-US" sz="2000" spc="-1" strike="noStrike">
                <a:solidFill>
                  <a:srgbClr val="262626"/>
                </a:solidFill>
                <a:latin typeface="Calibri"/>
                <a:ea typeface="DejaVu Sans"/>
              </a:rPr>
              <a:t>becomes the </a:t>
            </a:r>
            <a:r>
              <a:rPr b="0" lang="en-US" sz="2000" spc="-1" strike="noStrike">
                <a:solidFill>
                  <a:srgbClr val="4f81bd"/>
                </a:solidFill>
                <a:latin typeface="Calibri"/>
                <a:ea typeface="DejaVu Sans"/>
              </a:rPr>
              <a:t>directory of your project</a:t>
            </a:r>
            <a:r>
              <a:rPr b="0" lang="en-US" sz="2000" spc="-1" strike="noStrike">
                <a:solidFill>
                  <a:srgbClr val="262626"/>
                </a:solidFill>
                <a:latin typeface="Calibri"/>
                <a:ea typeface="DejaVu Sans"/>
              </a:rPr>
              <a:t>.</a:t>
            </a: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Possibility to </a:t>
            </a:r>
            <a:r>
              <a:rPr b="0" lang="en-US" sz="2000" spc="-1" strike="noStrike">
                <a:solidFill>
                  <a:srgbClr val="4f81bd"/>
                </a:solidFill>
                <a:latin typeface="Calibri"/>
                <a:ea typeface="DejaVu Sans"/>
              </a:rPr>
              <a:t>save/load workspace </a:t>
            </a:r>
            <a:r>
              <a:rPr b="0" lang="en-US" sz="2000" spc="-1" strike="noStrike">
                <a:solidFill>
                  <a:srgbClr val="262626"/>
                </a:solidFill>
                <a:latin typeface="Calibri"/>
                <a:ea typeface="DejaVu Sans"/>
              </a:rPr>
              <a:t>(.Rdata file) containing your objects.</a:t>
            </a: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Possibility to </a:t>
            </a:r>
            <a:r>
              <a:rPr b="0" lang="en-US" sz="2000" spc="-1" strike="noStrike">
                <a:solidFill>
                  <a:srgbClr val="4f81bd"/>
                </a:solidFill>
                <a:latin typeface="Calibri"/>
                <a:ea typeface="DejaVu Sans"/>
              </a:rPr>
              <a:t>save/load history of commands</a:t>
            </a:r>
            <a:r>
              <a:rPr b="0" lang="en-US" sz="2000" spc="-1" strike="noStrike">
                <a:solidFill>
                  <a:srgbClr val="262626"/>
                </a:solidFill>
                <a:latin typeface="Calibri"/>
                <a:ea typeface="DejaVu Sans"/>
              </a:rPr>
              <a:t> (.Rhistory file).</a:t>
            </a: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Help </a:t>
            </a:r>
            <a:r>
              <a:rPr b="0" lang="en-US" sz="2000" spc="-1" strike="noStrike">
                <a:solidFill>
                  <a:srgbClr val="262626"/>
                </a:solidFill>
                <a:latin typeface="Calibri"/>
                <a:ea typeface="DejaVu Sans"/>
              </a:rPr>
              <a:t>and </a:t>
            </a:r>
            <a:r>
              <a:rPr b="0" lang="en-US" sz="2000" spc="-1" strike="noStrike">
                <a:solidFill>
                  <a:srgbClr val="4f81bd"/>
                </a:solidFill>
                <a:latin typeface="Calibri"/>
                <a:ea typeface="DejaVu Sans"/>
              </a:rPr>
              <a:t>packages </a:t>
            </a:r>
            <a:r>
              <a:rPr b="0" lang="en-US" sz="2000" spc="-1" strike="noStrike">
                <a:solidFill>
                  <a:srgbClr val="262626"/>
                </a:solidFill>
                <a:latin typeface="Calibri"/>
                <a:ea typeface="DejaVu Sans"/>
              </a:rPr>
              <a:t>available.</a:t>
            </a: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More info on how to set up your R environment (if not using R projects) in the extra slides.</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Now let's get familiar with R syntax and objects.</a:t>
            </a:r>
            <a:endParaRPr b="0" lang="en-US" sz="2400" spc="-1" strike="noStrike">
              <a:latin typeface="Arial"/>
            </a:endParaRPr>
          </a:p>
          <a:p>
            <a:pPr marL="266760">
              <a:lnSpc>
                <a:spcPct val="100000"/>
              </a:lnSpc>
              <a:spcBef>
                <a:spcPts val="400"/>
              </a:spcBef>
            </a:pPr>
            <a:endParaRPr b="0" lang="en-US" sz="2400" spc="-1" strike="noStrike">
              <a:latin typeface="Arial"/>
            </a:endParaRPr>
          </a:p>
          <a:p>
            <a:pPr marL="266760">
              <a:lnSpc>
                <a:spcPct val="100000"/>
              </a:lnSpc>
            </a:pPr>
            <a:endParaRPr b="0" lang="en-US" sz="2400" spc="-1" strike="noStrike">
              <a:latin typeface="Arial"/>
            </a:endParaRPr>
          </a:p>
          <a:p>
            <a:pPr marL="266760">
              <a:lnSpc>
                <a:spcPct val="100000"/>
              </a:lnSpc>
            </a:pPr>
            <a:endParaRPr b="0" lang="en-US" sz="2400" spc="-1" strike="noStrike">
              <a:latin typeface="Arial"/>
            </a:endParaRPr>
          </a:p>
        </p:txBody>
      </p:sp>
      <p:sp>
        <p:nvSpPr>
          <p:cNvPr id="753" name="CustomShape 3"/>
          <p:cNvSpPr/>
          <p:nvPr/>
        </p:nvSpPr>
        <p:spPr>
          <a:xfrm>
            <a:off x="258480" y="216720"/>
            <a:ext cx="7940520" cy="61812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In a nutshell</a:t>
            </a:r>
            <a:endParaRPr b="0" lang="en-US" sz="2800" spc="-1" strike="noStrike">
              <a:latin typeface="Arial"/>
            </a:endParaRPr>
          </a:p>
        </p:txBody>
      </p:sp>
    </p:spTree>
  </p:cSld>
  <p:timing>
    <p:tnLst>
      <p:par>
        <p:cTn id="678" dur="indefinite" restart="never" nodeType="tmRoot">
          <p:childTnLst>
            <p:seq>
              <p:cTn id="679" dur="indefinite" nodeType="mainSeq">
                <p:childTnLst>
                  <p:par>
                    <p:cTn id="680" fill="hold">
                      <p:stCondLst>
                        <p:cond delay="indefinite"/>
                      </p:stCondLst>
                      <p:childTnLst>
                        <p:par>
                          <p:cTn id="681" fill="hold">
                            <p:stCondLst>
                              <p:cond delay="0"/>
                            </p:stCondLst>
                            <p:childTnLst>
                              <p:par>
                                <p:cTn id="682" nodeType="clickEffect" fill="hold" presetClass="entr" presetID="1">
                                  <p:stCondLst>
                                    <p:cond delay="0"/>
                                  </p:stCondLst>
                                  <p:childTnLst>
                                    <p:set>
                                      <p:cBhvr>
                                        <p:cTn id="683" dur="1" fill="hold">
                                          <p:stCondLst>
                                            <p:cond delay="0"/>
                                          </p:stCondLst>
                                        </p:cTn>
                                        <p:tgtEl>
                                          <p:spTgt spid="752">
                                            <p:txEl>
                                              <p:pRg st="0" end="0"/>
                                            </p:txEl>
                                          </p:spTgt>
                                        </p:tgtEl>
                                        <p:attrNameLst>
                                          <p:attrName>style.visibility</p:attrName>
                                        </p:attrNameLst>
                                      </p:cBhvr>
                                      <p:to>
                                        <p:strVal val="visible"/>
                                      </p:to>
                                    </p:set>
                                  </p:childTnLst>
                                </p:cTn>
                              </p:par>
                              <p:par>
                                <p:cTn id="684" nodeType="withEffect" fill="hold" presetClass="entr" presetID="1">
                                  <p:stCondLst>
                                    <p:cond delay="0"/>
                                  </p:stCondLst>
                                  <p:childTnLst>
                                    <p:set>
                                      <p:cBhvr>
                                        <p:cTn id="685" dur="1" fill="hold">
                                          <p:stCondLst>
                                            <p:cond delay="0"/>
                                          </p:stCondLst>
                                        </p:cTn>
                                        <p:tgtEl>
                                          <p:spTgt spid="752">
                                            <p:txEl>
                                              <p:pRg st="1" end="1"/>
                                            </p:txEl>
                                          </p:spTgt>
                                        </p:tgtEl>
                                        <p:attrNameLst>
                                          <p:attrName>style.visibility</p:attrName>
                                        </p:attrNameLst>
                                      </p:cBhvr>
                                      <p:to>
                                        <p:strVal val="visible"/>
                                      </p:to>
                                    </p:set>
                                  </p:childTnLst>
                                </p:cTn>
                              </p:par>
                              <p:par>
                                <p:cTn id="686" nodeType="withEffect" fill="hold" presetClass="entr" presetID="1">
                                  <p:stCondLst>
                                    <p:cond delay="0"/>
                                  </p:stCondLst>
                                  <p:childTnLst>
                                    <p:set>
                                      <p:cBhvr>
                                        <p:cTn id="687" dur="1" fill="hold">
                                          <p:stCondLst>
                                            <p:cond delay="0"/>
                                          </p:stCondLst>
                                        </p:cTn>
                                        <p:tgtEl>
                                          <p:spTgt spid="752">
                                            <p:txEl>
                                              <p:pRg st="2" end="2"/>
                                            </p:txEl>
                                          </p:spTgt>
                                        </p:tgtEl>
                                        <p:attrNameLst>
                                          <p:attrName>style.visibility</p:attrName>
                                        </p:attrNameLst>
                                      </p:cBhvr>
                                      <p:to>
                                        <p:strVal val="visible"/>
                                      </p:to>
                                    </p:set>
                                  </p:childTnLst>
                                </p:cTn>
                              </p:par>
                              <p:par>
                                <p:cTn id="688" nodeType="withEffect" fill="hold" presetClass="entr" presetID="1">
                                  <p:stCondLst>
                                    <p:cond delay="0"/>
                                  </p:stCondLst>
                                  <p:childTnLst>
                                    <p:set>
                                      <p:cBhvr>
                                        <p:cTn id="689" dur="1" fill="hold">
                                          <p:stCondLst>
                                            <p:cond delay="0"/>
                                          </p:stCondLst>
                                        </p:cTn>
                                        <p:tgtEl>
                                          <p:spTgt spid="752">
                                            <p:txEl>
                                              <p:pRg st="3" end="3"/>
                                            </p:txEl>
                                          </p:spTgt>
                                        </p:tgtEl>
                                        <p:attrNameLst>
                                          <p:attrName>style.visibility</p:attrName>
                                        </p:attrNameLst>
                                      </p:cBhvr>
                                      <p:to>
                                        <p:strVal val="visible"/>
                                      </p:to>
                                    </p:set>
                                  </p:childTnLst>
                                </p:cTn>
                              </p:par>
                              <p:par>
                                <p:cTn id="690" nodeType="withEffect" fill="hold" presetClass="entr" presetID="1">
                                  <p:stCondLst>
                                    <p:cond delay="0"/>
                                  </p:stCondLst>
                                  <p:childTnLst>
                                    <p:set>
                                      <p:cBhvr>
                                        <p:cTn id="691" dur="1" fill="hold">
                                          <p:stCondLst>
                                            <p:cond delay="0"/>
                                          </p:stCondLst>
                                        </p:cTn>
                                        <p:tgtEl>
                                          <p:spTgt spid="752">
                                            <p:txEl>
                                              <p:pRg st="4" end="4"/>
                                            </p:txEl>
                                          </p:spTgt>
                                        </p:tgtEl>
                                        <p:attrNameLst>
                                          <p:attrName>style.visibility</p:attrName>
                                        </p:attrNameLst>
                                      </p:cBhvr>
                                      <p:to>
                                        <p:strVal val="visible"/>
                                      </p:to>
                                    </p:set>
                                  </p:childTnLst>
                                </p:cTn>
                              </p:par>
                              <p:par>
                                <p:cTn id="692" nodeType="withEffect" fill="hold" presetClass="entr" presetID="1">
                                  <p:stCondLst>
                                    <p:cond delay="0"/>
                                  </p:stCondLst>
                                  <p:childTnLst>
                                    <p:set>
                                      <p:cBhvr>
                                        <p:cTn id="693" dur="1" fill="hold">
                                          <p:stCondLst>
                                            <p:cond delay="0"/>
                                          </p:stCondLst>
                                        </p:cTn>
                                        <p:tgtEl>
                                          <p:spTgt spid="752">
                                            <p:txEl>
                                              <p:pRg st="5" end="5"/>
                                            </p:txEl>
                                          </p:spTgt>
                                        </p:tgtEl>
                                        <p:attrNameLst>
                                          <p:attrName>style.visibility</p:attrName>
                                        </p:attrNameLst>
                                      </p:cBhvr>
                                      <p:to>
                                        <p:strVal val="visible"/>
                                      </p:to>
                                    </p:set>
                                  </p:childTnLst>
                                </p:cTn>
                              </p:par>
                              <p:par>
                                <p:cTn id="694" nodeType="withEffect" fill="hold" presetClass="entr" presetID="1">
                                  <p:stCondLst>
                                    <p:cond delay="0"/>
                                  </p:stCondLst>
                                  <p:childTnLst>
                                    <p:set>
                                      <p:cBhvr>
                                        <p:cTn id="695" dur="1" fill="hold">
                                          <p:stCondLst>
                                            <p:cond delay="0"/>
                                          </p:stCondLst>
                                        </p:cTn>
                                        <p:tgtEl>
                                          <p:spTgt spid="752">
                                            <p:txEl>
                                              <p:pRg st="6" end="6"/>
                                            </p:txEl>
                                          </p:spTgt>
                                        </p:tgtEl>
                                        <p:attrNameLst>
                                          <p:attrName>style.visibility</p:attrName>
                                        </p:attrNameLst>
                                      </p:cBhvr>
                                      <p:to>
                                        <p:strVal val="visible"/>
                                      </p:to>
                                    </p:set>
                                  </p:childTnLst>
                                </p:cTn>
                              </p:par>
                            </p:childTnLst>
                          </p:cTn>
                        </p:par>
                      </p:childTnLst>
                    </p:cTn>
                  </p:par>
                  <p:par>
                    <p:cTn id="696" fill="hold">
                      <p:stCondLst>
                        <p:cond delay="indefinite"/>
                      </p:stCondLst>
                      <p:childTnLst>
                        <p:par>
                          <p:cTn id="697" fill="hold">
                            <p:stCondLst>
                              <p:cond delay="0"/>
                            </p:stCondLst>
                            <p:childTnLst>
                              <p:par>
                                <p:cTn id="698" nodeType="clickEffect" fill="hold" presetClass="entr" presetID="1">
                                  <p:stCondLst>
                                    <p:cond delay="0"/>
                                  </p:stCondLst>
                                  <p:childTnLst>
                                    <p:set>
                                      <p:cBhvr>
                                        <p:cTn id="699" dur="1" fill="hold">
                                          <p:stCondLst>
                                            <p:cond delay="0"/>
                                          </p:stCondLst>
                                        </p:cTn>
                                        <p:tgtEl>
                                          <p:spTgt spid="752">
                                            <p:txEl>
                                              <p:pRg st="9" end="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CustomShape 1"/>
          <p:cNvSpPr/>
          <p:nvPr/>
        </p:nvSpPr>
        <p:spPr>
          <a:xfrm>
            <a:off x="888840" y="2346120"/>
            <a:ext cx="8097480" cy="323784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solidFill>
                  <a:srgbClr val="323232"/>
                </a:solidFill>
                <a:latin typeface="Calibri"/>
                <a:ea typeface="Calibri"/>
              </a:rPr>
              <a:t>Getting started with R syntax and objects</a:t>
            </a:r>
            <a:endParaRPr b="0" lang="en-US" sz="3600" spc="-1" strike="noStrike">
              <a:latin typeface="Arial"/>
            </a:endParaRPr>
          </a:p>
        </p:txBody>
      </p:sp>
      <p:sp>
        <p:nvSpPr>
          <p:cNvPr id="755" name="CustomShape 2"/>
          <p:cNvSpPr/>
          <p:nvPr/>
        </p:nvSpPr>
        <p:spPr>
          <a:xfrm>
            <a:off x="363600" y="3648240"/>
            <a:ext cx="573480" cy="57348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03</a:t>
            </a:r>
            <a:endParaRPr b="0" lang="en-US" sz="2000" spc="-1" strike="noStrike">
              <a:latin typeface="Arial"/>
            </a:endParaRPr>
          </a:p>
        </p:txBody>
      </p:sp>
    </p:spTree>
  </p:cSld>
  <p:timing>
    <p:tnLst>
      <p:par>
        <p:cTn id="700" dur="indefinite" restart="never" nodeType="tmRoot">
          <p:childTnLst>
            <p:seq>
              <p:cTn id="701"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CustomShape 1"/>
          <p:cNvSpPr/>
          <p:nvPr/>
        </p:nvSpPr>
        <p:spPr>
          <a:xfrm>
            <a:off x="393480" y="830160"/>
            <a:ext cx="8656920" cy="5608440"/>
          </a:xfrm>
          <a:prstGeom prst="rect">
            <a:avLst/>
          </a:prstGeom>
          <a:noFill/>
          <a:ln>
            <a:noFill/>
          </a:ln>
        </p:spPr>
        <p:style>
          <a:lnRef idx="0"/>
          <a:fillRef idx="0"/>
          <a:effectRef idx="0"/>
          <a:fontRef idx="minor"/>
        </p:style>
        <p:txBody>
          <a:bodyPr lIns="0" rIns="0" tIns="0" bIns="0"/>
          <a:p>
            <a:pPr marL="266760" indent="-2642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Variables we have seen so far can hold one value. This value can be of different types. Use </a:t>
            </a:r>
            <a:r>
              <a:rPr b="0" lang="en-US" sz="2000" spc="-1" strike="noStrike">
                <a:solidFill>
                  <a:srgbClr val="0070c0"/>
                </a:solidFill>
                <a:latin typeface="Calibri"/>
                <a:ea typeface="DejaVu Sans"/>
              </a:rPr>
              <a:t>mode() to display it</a:t>
            </a:r>
            <a:r>
              <a:rPr b="0" lang="en-US" sz="2000" spc="-1" strike="noStrike">
                <a:solidFill>
                  <a:srgbClr val="262626"/>
                </a:solidFill>
                <a:latin typeface="Calibri"/>
                <a:ea typeface="DejaVu Sans"/>
              </a:rPr>
              <a:t>. </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The three most common data types:</a:t>
            </a:r>
            <a:endParaRPr b="0" lang="en-US" sz="2000" spc="-1" strike="noStrike">
              <a:latin typeface="Arial"/>
            </a:endParaRPr>
          </a:p>
          <a:p>
            <a:pPr marL="266760" indent="-264240">
              <a:lnSpc>
                <a:spcPct val="100000"/>
              </a:lnSpc>
              <a:spcBef>
                <a:spcPts val="1199"/>
              </a:spcBef>
              <a:buClr>
                <a:srgbClr val="262626"/>
              </a:buClr>
              <a:buFont typeface="Arial"/>
              <a:buChar char="•"/>
            </a:pPr>
            <a:r>
              <a:rPr b="1" lang="en-US" sz="2000" spc="-1" strike="noStrike">
                <a:solidFill>
                  <a:srgbClr val="262626"/>
                </a:solidFill>
                <a:latin typeface="Calibri"/>
                <a:ea typeface="DejaVu Sans"/>
              </a:rPr>
              <a:t>Numeric</a:t>
            </a:r>
            <a:r>
              <a:rPr b="0" lang="en-US" sz="2000" spc="-1" strike="noStrike">
                <a:solidFill>
                  <a:srgbClr val="262626"/>
                </a:solidFill>
                <a:latin typeface="Calibri"/>
                <a:ea typeface="DejaVu Sans"/>
              </a:rPr>
              <a:t>: </a:t>
            </a:r>
            <a:endParaRPr b="0" lang="en-US" sz="2000" spc="-1" strike="noStrike">
              <a:latin typeface="Arial"/>
            </a:endParaRPr>
          </a:p>
          <a:p>
            <a:pPr lvl="1" marL="449280" indent="-180000">
              <a:lnSpc>
                <a:spcPct val="100000"/>
              </a:lnSpc>
              <a:spcBef>
                <a:spcPts val="360"/>
              </a:spcBef>
              <a:buClr>
                <a:srgbClr val="262626"/>
              </a:buClr>
              <a:buFont typeface="Arial"/>
              <a:buChar char="•"/>
            </a:pPr>
            <a:r>
              <a:rPr b="0" lang="en-US" sz="1800" spc="-1" strike="noStrike">
                <a:solidFill>
                  <a:srgbClr val="262626"/>
                </a:solidFill>
                <a:latin typeface="Calibri"/>
                <a:ea typeface="DejaVu Sans"/>
              </a:rPr>
              <a:t>A number stored with decimal point. (Decimal point need not be displayed).</a:t>
            </a:r>
            <a:endParaRPr b="0" lang="en-US" sz="1800" spc="-1" strike="noStrike">
              <a:latin typeface="Arial"/>
            </a:endParaRPr>
          </a:p>
          <a:p>
            <a:pPr marL="266760">
              <a:lnSpc>
                <a:spcPct val="100000"/>
              </a:lnSpc>
              <a:spcBef>
                <a:spcPts val="360"/>
              </a:spcBef>
            </a:pPr>
            <a:r>
              <a:rPr b="0" lang="en-US" sz="1800" spc="-1" strike="noStrike">
                <a:solidFill>
                  <a:srgbClr val="262626"/>
                </a:solidFill>
                <a:latin typeface="Calibri"/>
                <a:ea typeface="DejaVu Sans"/>
              </a:rPr>
              <a:t>    </a:t>
            </a:r>
            <a:r>
              <a:rPr b="0" lang="en-US" sz="1800" spc="-1" strike="noStrike">
                <a:solidFill>
                  <a:srgbClr val="262626"/>
                </a:solidFill>
                <a:latin typeface="Calibri"/>
                <a:ea typeface="DejaVu Sans"/>
              </a:rPr>
              <a:t>Examples: 0, 5, 55.2, -11.111</a:t>
            </a:r>
            <a:endParaRPr b="0" lang="en-US" sz="1800" spc="-1" strike="noStrike">
              <a:latin typeface="Arial"/>
            </a:endParaRPr>
          </a:p>
          <a:p>
            <a:pPr marL="266760">
              <a:lnSpc>
                <a:spcPct val="100000"/>
              </a:lnSpc>
              <a:spcBef>
                <a:spcPts val="360"/>
              </a:spcBef>
            </a:pPr>
            <a:r>
              <a:rPr b="0" lang="en-US" sz="1800" spc="-1" strike="noStrike">
                <a:solidFill>
                  <a:srgbClr val="262626"/>
                </a:solidFill>
                <a:latin typeface="Calibri"/>
                <a:ea typeface="DejaVu Sans"/>
              </a:rPr>
              <a:t>           </a:t>
            </a:r>
            <a:r>
              <a:rPr b="0" lang="en-US" sz="1800" spc="-1" strike="noStrike">
                <a:solidFill>
                  <a:srgbClr val="262626"/>
                </a:solidFill>
                <a:latin typeface="Calibri"/>
                <a:ea typeface="DejaVu Sans"/>
              </a:rPr>
              <a:t>- in some contexts this data type is labeled "double"</a:t>
            </a:r>
            <a:endParaRPr b="0" lang="en-US" sz="1800" spc="-1" strike="noStrike">
              <a:latin typeface="Arial"/>
            </a:endParaRPr>
          </a:p>
          <a:p>
            <a:pPr marL="266760">
              <a:lnSpc>
                <a:spcPct val="100000"/>
              </a:lnSpc>
              <a:spcBef>
                <a:spcPts val="360"/>
              </a:spcBef>
            </a:pPr>
            <a:r>
              <a:rPr b="0" lang="en-US" sz="1800" spc="-1" strike="noStrike">
                <a:solidFill>
                  <a:srgbClr val="262626"/>
                </a:solidFill>
                <a:latin typeface="Calibri"/>
                <a:ea typeface="DejaVu Sans"/>
              </a:rPr>
              <a:t>           </a:t>
            </a:r>
            <a:r>
              <a:rPr b="0" lang="en-US" sz="1800" spc="-1" strike="noStrike">
                <a:solidFill>
                  <a:srgbClr val="262626"/>
                </a:solidFill>
                <a:latin typeface="Calibri"/>
                <a:ea typeface="DejaVu Sans"/>
              </a:rPr>
              <a:t>- integers, stored without decimal points, exists but rarely used.</a:t>
            </a:r>
            <a:endParaRPr b="0" lang="en-US" sz="1800" spc="-1" strike="noStrike">
              <a:latin typeface="Arial"/>
            </a:endParaRPr>
          </a:p>
          <a:p>
            <a:pPr marL="266760">
              <a:lnSpc>
                <a:spcPct val="100000"/>
              </a:lnSpc>
              <a:spcBef>
                <a:spcPts val="320"/>
              </a:spcBef>
            </a:pPr>
            <a:r>
              <a:rPr b="0" lang="en-US" sz="1600" spc="-1" strike="noStrike">
                <a:solidFill>
                  <a:srgbClr val="262626"/>
                </a:solidFill>
                <a:latin typeface="Calibri"/>
                <a:ea typeface="DejaVu Sans"/>
              </a:rPr>
              <a:t>     </a:t>
            </a:r>
            <a:endParaRPr b="0" lang="en-US" sz="1600" spc="-1" strike="noStrike">
              <a:latin typeface="Arial"/>
            </a:endParaRPr>
          </a:p>
          <a:p>
            <a:pPr marL="266760" indent="-264240">
              <a:lnSpc>
                <a:spcPct val="100000"/>
              </a:lnSpc>
              <a:spcBef>
                <a:spcPts val="400"/>
              </a:spcBef>
              <a:buClr>
                <a:srgbClr val="262626"/>
              </a:buClr>
              <a:buFont typeface="Arial"/>
              <a:buChar char="•"/>
            </a:pPr>
            <a:r>
              <a:rPr b="1" lang="en-US" sz="2000" spc="-1" strike="noStrike">
                <a:solidFill>
                  <a:srgbClr val="262626"/>
                </a:solidFill>
                <a:latin typeface="Calibri"/>
                <a:ea typeface="DejaVu Sans"/>
              </a:rPr>
              <a:t>Character:</a:t>
            </a:r>
            <a:endParaRPr b="0" lang="en-US" sz="2000" spc="-1" strike="noStrike">
              <a:latin typeface="Arial"/>
            </a:endParaRPr>
          </a:p>
          <a:p>
            <a:pPr marL="266760">
              <a:lnSpc>
                <a:spcPct val="100000"/>
              </a:lnSpc>
              <a:spcBef>
                <a:spcPts val="360"/>
              </a:spcBef>
            </a:pPr>
            <a:r>
              <a:rPr b="0" lang="en-US" sz="1800" spc="-1" strike="noStrike">
                <a:solidFill>
                  <a:srgbClr val="262626"/>
                </a:solidFill>
                <a:latin typeface="Calibri"/>
                <a:ea typeface="DejaVu Sans"/>
              </a:rPr>
              <a:t>A text sequence. Must be enclosed in quotes " ". (Single quotes work, too).</a:t>
            </a:r>
            <a:endParaRPr b="0" lang="en-US" sz="1800" spc="-1" strike="noStrike">
              <a:latin typeface="Arial"/>
            </a:endParaRPr>
          </a:p>
          <a:p>
            <a:pPr marL="266760">
              <a:lnSpc>
                <a:spcPct val="100000"/>
              </a:lnSpc>
              <a:spcBef>
                <a:spcPts val="360"/>
              </a:spcBef>
            </a:pPr>
            <a:r>
              <a:rPr b="0" lang="en-US" sz="1800" spc="-1" strike="noStrike">
                <a:solidFill>
                  <a:srgbClr val="262626"/>
                </a:solidFill>
                <a:latin typeface="Calibri"/>
                <a:ea typeface="DejaVu Sans"/>
              </a:rPr>
              <a:t>Examples: "1a++", "Hello World", "s", "99"</a:t>
            </a:r>
            <a:endParaRPr b="0" lang="en-US" sz="1800" spc="-1" strike="noStrike">
              <a:latin typeface="Arial"/>
            </a:endParaRPr>
          </a:p>
          <a:p>
            <a:pPr marL="266760">
              <a:lnSpc>
                <a:spcPct val="100000"/>
              </a:lnSpc>
            </a:pPr>
            <a:endParaRPr b="0" lang="en-US" sz="1800" spc="-1" strike="noStrike">
              <a:latin typeface="Arial"/>
            </a:endParaRPr>
          </a:p>
          <a:p>
            <a:pPr marL="266760" indent="-264240">
              <a:lnSpc>
                <a:spcPct val="100000"/>
              </a:lnSpc>
              <a:spcBef>
                <a:spcPts val="400"/>
              </a:spcBef>
              <a:buClr>
                <a:srgbClr val="262626"/>
              </a:buClr>
              <a:buFont typeface="Arial"/>
              <a:buChar char="•"/>
            </a:pPr>
            <a:r>
              <a:rPr b="1" lang="en-US" sz="2000" spc="-1" strike="noStrike">
                <a:solidFill>
                  <a:srgbClr val="262626"/>
                </a:solidFill>
                <a:latin typeface="Calibri"/>
                <a:ea typeface="DejaVu Sans"/>
              </a:rPr>
              <a:t>Logical: </a:t>
            </a:r>
            <a:r>
              <a:rPr b="0" lang="en-US" sz="2000" spc="-1" strike="noStrike">
                <a:solidFill>
                  <a:srgbClr val="262626"/>
                </a:solidFill>
                <a:latin typeface="Calibri"/>
                <a:ea typeface="DejaVu Sans"/>
              </a:rPr>
              <a:t>    </a:t>
            </a:r>
            <a:r>
              <a:rPr b="0" lang="en-US" sz="1800" spc="-1" strike="noStrike">
                <a:solidFill>
                  <a:srgbClr val="262626"/>
                </a:solidFill>
                <a:latin typeface="Calibri"/>
                <a:ea typeface="DejaVu Sans"/>
              </a:rPr>
              <a:t>TRUE or FALSE (This is binary. No other possible values).</a:t>
            </a:r>
            <a:endParaRPr b="0" lang="en-US" sz="1800" spc="-1" strike="noStrike">
              <a:latin typeface="Arial"/>
            </a:endParaRPr>
          </a:p>
          <a:p>
            <a:pPr>
              <a:lnSpc>
                <a:spcPct val="100000"/>
              </a:lnSpc>
              <a:spcBef>
                <a:spcPts val="400"/>
              </a:spcBef>
            </a:pPr>
            <a:endParaRPr b="0" lang="en-US" sz="1800" spc="-1" strike="noStrike">
              <a:latin typeface="Arial"/>
            </a:endParaRPr>
          </a:p>
        </p:txBody>
      </p:sp>
      <p:sp>
        <p:nvSpPr>
          <p:cNvPr id="757" name="CustomShape 2"/>
          <p:cNvSpPr/>
          <p:nvPr/>
        </p:nvSpPr>
        <p:spPr>
          <a:xfrm>
            <a:off x="392040" y="372240"/>
            <a:ext cx="38167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 Basic Data Types</a:t>
            </a:r>
            <a:endParaRPr b="0" lang="en-US" sz="2800" spc="-1" strike="noStrike">
              <a:latin typeface="Arial"/>
            </a:endParaRPr>
          </a:p>
        </p:txBody>
      </p:sp>
    </p:spTree>
  </p:cSld>
  <p:timing>
    <p:tnLst>
      <p:par>
        <p:cTn id="702" dur="indefinite" restart="never" nodeType="tmRoot">
          <p:childTnLst>
            <p:seq>
              <p:cTn id="703" dur="indefinite" nodeType="mainSeq">
                <p:childTnLst>
                  <p:par>
                    <p:cTn id="704" fill="hold">
                      <p:stCondLst>
                        <p:cond delay="indefinite"/>
                      </p:stCondLst>
                      <p:childTnLst>
                        <p:par>
                          <p:cTn id="705" fill="hold">
                            <p:stCondLst>
                              <p:cond delay="0"/>
                            </p:stCondLst>
                            <p:childTnLst>
                              <p:par>
                                <p:cTn id="706" nodeType="clickEffect" fill="hold" presetClass="entr" presetID="1">
                                  <p:stCondLst>
                                    <p:cond delay="0"/>
                                  </p:stCondLst>
                                  <p:childTnLst>
                                    <p:set>
                                      <p:cBhvr>
                                        <p:cTn id="707" dur="1" fill="hold">
                                          <p:stCondLst>
                                            <p:cond delay="0"/>
                                          </p:stCondLst>
                                        </p:cTn>
                                        <p:tgtEl>
                                          <p:spTgt spid="756">
                                            <p:txEl>
                                              <p:pRg st="3" end="3"/>
                                            </p:txEl>
                                          </p:spTgt>
                                        </p:tgtEl>
                                        <p:attrNameLst>
                                          <p:attrName>style.visibility</p:attrName>
                                        </p:attrNameLst>
                                      </p:cBhvr>
                                      <p:to>
                                        <p:strVal val="visible"/>
                                      </p:to>
                                    </p:set>
                                  </p:childTnLst>
                                </p:cTn>
                              </p:par>
                            </p:childTnLst>
                          </p:cTn>
                        </p:par>
                      </p:childTnLst>
                    </p:cTn>
                  </p:par>
                  <p:par>
                    <p:cTn id="708" fill="hold">
                      <p:stCondLst>
                        <p:cond delay="indefinite"/>
                      </p:stCondLst>
                      <p:childTnLst>
                        <p:par>
                          <p:cTn id="709" fill="hold">
                            <p:stCondLst>
                              <p:cond delay="0"/>
                            </p:stCondLst>
                            <p:childTnLst>
                              <p:par>
                                <p:cTn id="710" nodeType="clickEffect" fill="hold" presetClass="entr" presetID="1">
                                  <p:stCondLst>
                                    <p:cond delay="0"/>
                                  </p:stCondLst>
                                  <p:childTnLst>
                                    <p:set>
                                      <p:cBhvr>
                                        <p:cTn id="711" dur="1" fill="hold">
                                          <p:stCondLst>
                                            <p:cond delay="0"/>
                                          </p:stCondLst>
                                        </p:cTn>
                                        <p:tgtEl>
                                          <p:spTgt spid="756">
                                            <p:txEl>
                                              <p:pRg st="0" end="0"/>
                                            </p:txEl>
                                          </p:spTgt>
                                        </p:tgtEl>
                                        <p:attrNameLst>
                                          <p:attrName>style.visibility</p:attrName>
                                        </p:attrNameLst>
                                      </p:cBhvr>
                                      <p:to>
                                        <p:strVal val="visible"/>
                                      </p:to>
                                    </p:set>
                                  </p:childTnLst>
                                </p:cTn>
                              </p:par>
                            </p:childTnLst>
                          </p:cTn>
                        </p:par>
                      </p:childTnLst>
                    </p:cTn>
                  </p:par>
                  <p:par>
                    <p:cTn id="712" fill="hold">
                      <p:stCondLst>
                        <p:cond delay="indefinite"/>
                      </p:stCondLst>
                      <p:childTnLst>
                        <p:par>
                          <p:cTn id="713" fill="hold">
                            <p:stCondLst>
                              <p:cond delay="0"/>
                            </p:stCondLst>
                            <p:childTnLst>
                              <p:par>
                                <p:cTn id="714" nodeType="clickEffect" fill="hold" presetClass="entr" presetID="1">
                                  <p:stCondLst>
                                    <p:cond delay="0"/>
                                  </p:stCondLst>
                                  <p:childTnLst>
                                    <p:set>
                                      <p:cBhvr>
                                        <p:cTn id="715" dur="1" fill="hold">
                                          <p:stCondLst>
                                            <p:cond delay="0"/>
                                          </p:stCondLst>
                                        </p:cTn>
                                        <p:tgtEl>
                                          <p:spTgt spid="756">
                                            <p:txEl>
                                              <p:pRg st="2" end="2"/>
                                            </p:txEl>
                                          </p:spTgt>
                                        </p:tgtEl>
                                        <p:attrNameLst>
                                          <p:attrName>style.visibility</p:attrName>
                                        </p:attrNameLst>
                                      </p:cBhvr>
                                      <p:to>
                                        <p:strVal val="visible"/>
                                      </p:to>
                                    </p:set>
                                  </p:childTnLst>
                                </p:cTn>
                              </p:par>
                            </p:childTnLst>
                          </p:cTn>
                        </p:par>
                      </p:childTnLst>
                    </p:cTn>
                  </p:par>
                  <p:par>
                    <p:cTn id="716" fill="hold">
                      <p:stCondLst>
                        <p:cond delay="indefinite"/>
                      </p:stCondLst>
                      <p:childTnLst>
                        <p:par>
                          <p:cTn id="717" fill="hold">
                            <p:stCondLst>
                              <p:cond delay="0"/>
                            </p:stCondLst>
                            <p:childTnLst>
                              <p:par>
                                <p:cTn id="718" nodeType="clickEffect" fill="hold" presetClass="entr" presetID="1">
                                  <p:stCondLst>
                                    <p:cond delay="0"/>
                                  </p:stCondLst>
                                  <p:childTnLst>
                                    <p:set>
                                      <p:cBhvr>
                                        <p:cTn id="719" dur="1" fill="hold">
                                          <p:stCondLst>
                                            <p:cond delay="0"/>
                                          </p:stCondLst>
                                        </p:cTn>
                                        <p:tgtEl>
                                          <p:spTgt spid="756">
                                            <p:txEl>
                                              <p:pRg st="4" end="4"/>
                                            </p:txEl>
                                          </p:spTgt>
                                        </p:tgtEl>
                                        <p:attrNameLst>
                                          <p:attrName>style.visibility</p:attrName>
                                        </p:attrNameLst>
                                      </p:cBhvr>
                                      <p:to>
                                        <p:strVal val="visible"/>
                                      </p:to>
                                    </p:set>
                                  </p:childTnLst>
                                </p:cTn>
                              </p:par>
                            </p:childTnLst>
                          </p:cTn>
                        </p:par>
                      </p:childTnLst>
                    </p:cTn>
                  </p:par>
                  <p:par>
                    <p:cTn id="720" fill="hold">
                      <p:stCondLst>
                        <p:cond delay="indefinite"/>
                      </p:stCondLst>
                      <p:childTnLst>
                        <p:par>
                          <p:cTn id="721" fill="hold">
                            <p:stCondLst>
                              <p:cond delay="0"/>
                            </p:stCondLst>
                            <p:childTnLst>
                              <p:par>
                                <p:cTn id="722" nodeType="clickEffect" fill="hold" presetClass="entr" presetID="1">
                                  <p:stCondLst>
                                    <p:cond delay="0"/>
                                  </p:stCondLst>
                                  <p:childTnLst>
                                    <p:set>
                                      <p:cBhvr>
                                        <p:cTn id="723" dur="1" fill="hold">
                                          <p:stCondLst>
                                            <p:cond delay="0"/>
                                          </p:stCondLst>
                                        </p:cTn>
                                        <p:tgtEl>
                                          <p:spTgt spid="756">
                                            <p:txEl>
                                              <p:pRg st="5" end="5"/>
                                            </p:txEl>
                                          </p:spTgt>
                                        </p:tgtEl>
                                        <p:attrNameLst>
                                          <p:attrName>style.visibility</p:attrName>
                                        </p:attrNameLst>
                                      </p:cBhvr>
                                      <p:to>
                                        <p:strVal val="visible"/>
                                      </p:to>
                                    </p:set>
                                  </p:childTnLst>
                                </p:cTn>
                              </p:par>
                            </p:childTnLst>
                          </p:cTn>
                        </p:par>
                      </p:childTnLst>
                    </p:cTn>
                  </p:par>
                  <p:par>
                    <p:cTn id="724" fill="hold">
                      <p:stCondLst>
                        <p:cond delay="indefinite"/>
                      </p:stCondLst>
                      <p:childTnLst>
                        <p:par>
                          <p:cTn id="725" fill="hold">
                            <p:stCondLst>
                              <p:cond delay="0"/>
                            </p:stCondLst>
                            <p:childTnLst>
                              <p:par>
                                <p:cTn id="726" nodeType="clickEffect" fill="hold" presetClass="entr" presetID="1">
                                  <p:stCondLst>
                                    <p:cond delay="0"/>
                                  </p:stCondLst>
                                  <p:childTnLst>
                                    <p:set>
                                      <p:cBhvr>
                                        <p:cTn id="727" dur="1" fill="hold">
                                          <p:stCondLst>
                                            <p:cond delay="0"/>
                                          </p:stCondLst>
                                        </p:cTn>
                                        <p:tgtEl>
                                          <p:spTgt spid="756">
                                            <p:txEl>
                                              <p:pRg st="6" end="6"/>
                                            </p:txEl>
                                          </p:spTgt>
                                        </p:tgtEl>
                                        <p:attrNameLst>
                                          <p:attrName>style.visibility</p:attrName>
                                        </p:attrNameLst>
                                      </p:cBhvr>
                                      <p:to>
                                        <p:strVal val="visible"/>
                                      </p:to>
                                    </p:set>
                                  </p:childTnLst>
                                </p:cTn>
                              </p:par>
                            </p:childTnLst>
                          </p:cTn>
                        </p:par>
                      </p:childTnLst>
                    </p:cTn>
                  </p:par>
                  <p:par>
                    <p:cTn id="728" fill="hold">
                      <p:stCondLst>
                        <p:cond delay="indefinite"/>
                      </p:stCondLst>
                      <p:childTnLst>
                        <p:par>
                          <p:cTn id="729" fill="hold">
                            <p:stCondLst>
                              <p:cond delay="0"/>
                            </p:stCondLst>
                            <p:childTnLst>
                              <p:par>
                                <p:cTn id="730" nodeType="clickEffect" fill="hold" presetClass="entr" presetID="1">
                                  <p:stCondLst>
                                    <p:cond delay="0"/>
                                  </p:stCondLst>
                                  <p:childTnLst>
                                    <p:set>
                                      <p:cBhvr>
                                        <p:cTn id="731" dur="1" fill="hold">
                                          <p:stCondLst>
                                            <p:cond delay="0"/>
                                          </p:stCondLst>
                                        </p:cTn>
                                        <p:tgtEl>
                                          <p:spTgt spid="756">
                                            <p:txEl>
                                              <p:pRg st="7" end="7"/>
                                            </p:txEl>
                                          </p:spTgt>
                                        </p:tgtEl>
                                        <p:attrNameLst>
                                          <p:attrName>style.visibility</p:attrName>
                                        </p:attrNameLst>
                                      </p:cBhvr>
                                      <p:to>
                                        <p:strVal val="visible"/>
                                      </p:to>
                                    </p:set>
                                  </p:childTnLst>
                                </p:cTn>
                              </p:par>
                            </p:childTnLst>
                          </p:cTn>
                        </p:par>
                      </p:childTnLst>
                    </p:cTn>
                  </p:par>
                  <p:par>
                    <p:cTn id="732" fill="hold">
                      <p:stCondLst>
                        <p:cond delay="indefinite"/>
                      </p:stCondLst>
                      <p:childTnLst>
                        <p:par>
                          <p:cTn id="733" fill="hold">
                            <p:stCondLst>
                              <p:cond delay="0"/>
                            </p:stCondLst>
                            <p:childTnLst>
                              <p:par>
                                <p:cTn id="734" nodeType="clickEffect" fill="hold" presetClass="entr" presetID="1">
                                  <p:stCondLst>
                                    <p:cond delay="0"/>
                                  </p:stCondLst>
                                  <p:childTnLst>
                                    <p:set>
                                      <p:cBhvr>
                                        <p:cTn id="735" dur="1" fill="hold">
                                          <p:stCondLst>
                                            <p:cond delay="0"/>
                                          </p:stCondLst>
                                        </p:cTn>
                                        <p:tgtEl>
                                          <p:spTgt spid="756">
                                            <p:txEl>
                                              <p:pRg st="8" end="8"/>
                                            </p:txEl>
                                          </p:spTgt>
                                        </p:tgtEl>
                                        <p:attrNameLst>
                                          <p:attrName>style.visibility</p:attrName>
                                        </p:attrNameLst>
                                      </p:cBhvr>
                                      <p:to>
                                        <p:strVal val="visible"/>
                                      </p:to>
                                    </p:set>
                                  </p:childTnLst>
                                </p:cTn>
                              </p:par>
                            </p:childTnLst>
                          </p:cTn>
                        </p:par>
                      </p:childTnLst>
                    </p:cTn>
                  </p:par>
                  <p:par>
                    <p:cTn id="736" fill="hold">
                      <p:stCondLst>
                        <p:cond delay="indefinite"/>
                      </p:stCondLst>
                      <p:childTnLst>
                        <p:par>
                          <p:cTn id="737" fill="hold">
                            <p:stCondLst>
                              <p:cond delay="0"/>
                            </p:stCondLst>
                            <p:childTnLst>
                              <p:par>
                                <p:cTn id="738" nodeType="clickEffect" fill="hold" presetClass="entr" presetID="1">
                                  <p:stCondLst>
                                    <p:cond delay="0"/>
                                  </p:stCondLst>
                                  <p:childTnLst>
                                    <p:set>
                                      <p:cBhvr>
                                        <p:cTn id="739" dur="1" fill="hold">
                                          <p:stCondLst>
                                            <p:cond delay="0"/>
                                          </p:stCondLst>
                                        </p:cTn>
                                        <p:tgtEl>
                                          <p:spTgt spid="756">
                                            <p:txEl>
                                              <p:pRg st="9" end="9"/>
                                            </p:txEl>
                                          </p:spTgt>
                                        </p:tgtEl>
                                        <p:attrNameLst>
                                          <p:attrName>style.visibility</p:attrName>
                                        </p:attrNameLst>
                                      </p:cBhvr>
                                      <p:to>
                                        <p:strVal val="visible"/>
                                      </p:to>
                                    </p:set>
                                  </p:childTnLst>
                                </p:cTn>
                              </p:par>
                            </p:childTnLst>
                          </p:cTn>
                        </p:par>
                      </p:childTnLst>
                    </p:cTn>
                  </p:par>
                  <p:par>
                    <p:cTn id="740" fill="hold">
                      <p:stCondLst>
                        <p:cond delay="indefinite"/>
                      </p:stCondLst>
                      <p:childTnLst>
                        <p:par>
                          <p:cTn id="741" fill="hold">
                            <p:stCondLst>
                              <p:cond delay="0"/>
                            </p:stCondLst>
                            <p:childTnLst>
                              <p:par>
                                <p:cTn id="742" nodeType="clickEffect" fill="hold" presetClass="entr" presetID="1">
                                  <p:stCondLst>
                                    <p:cond delay="0"/>
                                  </p:stCondLst>
                                  <p:childTnLst>
                                    <p:set>
                                      <p:cBhvr>
                                        <p:cTn id="743" dur="1" fill="hold">
                                          <p:stCondLst>
                                            <p:cond delay="0"/>
                                          </p:stCondLst>
                                        </p:cTn>
                                        <p:tgtEl>
                                          <p:spTgt spid="756">
                                            <p:txEl>
                                              <p:pRg st="10" end="10"/>
                                            </p:txEl>
                                          </p:spTgt>
                                        </p:tgtEl>
                                        <p:attrNameLst>
                                          <p:attrName>style.visibility</p:attrName>
                                        </p:attrNameLst>
                                      </p:cBhvr>
                                      <p:to>
                                        <p:strVal val="visible"/>
                                      </p:to>
                                    </p:set>
                                  </p:childTnLst>
                                </p:cTn>
                              </p:par>
                            </p:childTnLst>
                          </p:cTn>
                        </p:par>
                      </p:childTnLst>
                    </p:cTn>
                  </p:par>
                  <p:par>
                    <p:cTn id="744" fill="hold">
                      <p:stCondLst>
                        <p:cond delay="indefinite"/>
                      </p:stCondLst>
                      <p:childTnLst>
                        <p:par>
                          <p:cTn id="745" fill="hold">
                            <p:stCondLst>
                              <p:cond delay="0"/>
                            </p:stCondLst>
                            <p:childTnLst>
                              <p:par>
                                <p:cTn id="746" nodeType="clickEffect" fill="hold" presetClass="entr" presetID="1">
                                  <p:stCondLst>
                                    <p:cond delay="0"/>
                                  </p:stCondLst>
                                  <p:childTnLst>
                                    <p:set>
                                      <p:cBhvr>
                                        <p:cTn id="747" dur="1" fill="hold">
                                          <p:stCondLst>
                                            <p:cond delay="0"/>
                                          </p:stCondLst>
                                        </p:cTn>
                                        <p:tgtEl>
                                          <p:spTgt spid="756">
                                            <p:txEl>
                                              <p:pRg st="11" end="11"/>
                                            </p:txEl>
                                          </p:spTgt>
                                        </p:tgtEl>
                                        <p:attrNameLst>
                                          <p:attrName>style.visibility</p:attrName>
                                        </p:attrNameLst>
                                      </p:cBhvr>
                                      <p:to>
                                        <p:strVal val="visible"/>
                                      </p:to>
                                    </p:set>
                                  </p:childTnLst>
                                </p:cTn>
                              </p:par>
                            </p:childTnLst>
                          </p:cTn>
                        </p:par>
                      </p:childTnLst>
                    </p:cTn>
                  </p:par>
                  <p:par>
                    <p:cTn id="748" fill="hold">
                      <p:stCondLst>
                        <p:cond delay="indefinite"/>
                      </p:stCondLst>
                      <p:childTnLst>
                        <p:par>
                          <p:cTn id="749" fill="hold">
                            <p:stCondLst>
                              <p:cond delay="0"/>
                            </p:stCondLst>
                            <p:childTnLst>
                              <p:par>
                                <p:cTn id="750" nodeType="clickEffect" fill="hold" presetClass="entr" presetID="1">
                                  <p:stCondLst>
                                    <p:cond delay="0"/>
                                  </p:stCondLst>
                                  <p:childTnLst>
                                    <p:set>
                                      <p:cBhvr>
                                        <p:cTn id="751" dur="1" fill="hold">
                                          <p:stCondLst>
                                            <p:cond delay="0"/>
                                          </p:stCondLst>
                                        </p:cTn>
                                        <p:tgtEl>
                                          <p:spTgt spid="756">
                                            <p:txEl>
                                              <p:pRg st="13" end="1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CustomShape 1"/>
          <p:cNvSpPr/>
          <p:nvPr/>
        </p:nvSpPr>
        <p:spPr>
          <a:xfrm>
            <a:off x="393480" y="830160"/>
            <a:ext cx="8547120" cy="5343840"/>
          </a:xfrm>
          <a:prstGeom prst="rect">
            <a:avLst/>
          </a:prstGeom>
          <a:noFill/>
          <a:ln>
            <a:noFill/>
          </a:ln>
        </p:spPr>
        <p:style>
          <a:lnRef idx="0"/>
          <a:fillRef idx="0"/>
          <a:effectRef idx="0"/>
          <a:fontRef idx="minor"/>
        </p:style>
        <p:txBody>
          <a:bodyPr lIns="0" rIns="0" tIns="0" bIns="0"/>
          <a:p>
            <a:pPr>
              <a:lnSpc>
                <a:spcPct val="100000"/>
              </a:lnSpc>
            </a:pPr>
            <a:r>
              <a:rPr b="0" lang="en-US" sz="2000" spc="-1" strike="noStrike">
                <a:solidFill>
                  <a:srgbClr val="262626"/>
                </a:solidFill>
                <a:latin typeface="Calibri"/>
                <a:ea typeface="DejaVu Sans"/>
              </a:rPr>
              <a:t>Syntax refers to the spelling and "grammar" rules of a programming language. </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262626"/>
                </a:solidFill>
                <a:latin typeface="Calibri"/>
                <a:ea typeface="DejaVu Sans"/>
              </a:rPr>
              <a:t>A few important points :</a:t>
            </a:r>
            <a:endParaRPr b="0" lang="en-US" sz="2000" spc="-1" strike="noStrike">
              <a:latin typeface="Arial"/>
            </a:endParaRPr>
          </a:p>
          <a:p>
            <a:pPr marL="266760" indent="-264240">
              <a:lnSpc>
                <a:spcPct val="100000"/>
              </a:lnSpc>
              <a:buClr>
                <a:srgbClr val="262626"/>
              </a:buClr>
              <a:buFont typeface="Arial"/>
              <a:buChar char="•"/>
            </a:pPr>
            <a:r>
              <a:rPr b="0" lang="en-US" sz="2000" spc="-1" strike="noStrike">
                <a:solidFill>
                  <a:srgbClr val="4f81bd"/>
                </a:solidFill>
                <a:latin typeface="Calibri"/>
                <a:ea typeface="DejaVu Sans"/>
              </a:rPr>
              <a:t>Case sensitive:</a:t>
            </a:r>
            <a:r>
              <a:rPr b="1"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R differentiates between small letters and CAPITALS.</a:t>
            </a:r>
            <a:endParaRPr b="0" lang="en-US" sz="2000" spc="-1" strike="noStrike">
              <a:latin typeface="Arial"/>
            </a:endParaRPr>
          </a:p>
          <a:p>
            <a:pPr>
              <a:lnSpc>
                <a:spcPct val="100000"/>
              </a:lnSpc>
            </a:pPr>
            <a:endParaRPr b="0" lang="en-US" sz="2000" spc="-1" strike="noStrike">
              <a:latin typeface="Arial"/>
            </a:endParaRPr>
          </a:p>
          <a:p>
            <a:pPr marL="266760" indent="-264240">
              <a:lnSpc>
                <a:spcPct val="100000"/>
              </a:lnSpc>
              <a:buClr>
                <a:srgbClr val="262626"/>
              </a:buClr>
              <a:buFont typeface="Arial"/>
              <a:buChar char="•"/>
            </a:pPr>
            <a:r>
              <a:rPr b="0" lang="en-US" sz="2000" spc="-1" strike="noStrike">
                <a:solidFill>
                  <a:srgbClr val="262626"/>
                </a:solidFill>
                <a:latin typeface="Calibri"/>
                <a:ea typeface="DejaVu Sans"/>
              </a:rPr>
              <a:t>Statements can be separated by a </a:t>
            </a:r>
            <a:r>
              <a:rPr b="0" lang="en-US" sz="2000" spc="-1" strike="noStrike">
                <a:solidFill>
                  <a:srgbClr val="4f81bd"/>
                </a:solidFill>
                <a:latin typeface="Calibri"/>
                <a:ea typeface="DejaVu Sans"/>
              </a:rPr>
              <a:t>newline</a:t>
            </a:r>
            <a:r>
              <a:rPr b="0" lang="en-US" sz="2000" spc="-1" strike="noStrike">
                <a:solidFill>
                  <a:srgbClr val="262626"/>
                </a:solidFill>
                <a:latin typeface="Calibri"/>
                <a:ea typeface="DejaVu Sans"/>
              </a:rPr>
              <a:t> or by a semicolon "</a:t>
            </a:r>
            <a:r>
              <a:rPr b="0" lang="en-US" sz="2000" spc="-1" strike="noStrike">
                <a:solidFill>
                  <a:srgbClr val="4f81bd"/>
                </a:solidFill>
                <a:latin typeface="Calibri"/>
                <a:ea typeface="DejaVu Sans"/>
              </a:rPr>
              <a:t>;</a:t>
            </a:r>
            <a:r>
              <a:rPr b="0" lang="en-US" sz="2000" spc="-1" strike="noStrike">
                <a:solidFill>
                  <a:srgbClr val="262626"/>
                </a:solidFill>
                <a:latin typeface="Calibri"/>
                <a:ea typeface="DejaVu Sans"/>
              </a:rPr>
              <a:t>" </a:t>
            </a:r>
            <a:r>
              <a:rPr b="0" lang="en-US" sz="1500" spc="-1" strike="noStrike">
                <a:solidFill>
                  <a:srgbClr val="262626"/>
                </a:solidFill>
                <a:latin typeface="Calibri"/>
                <a:ea typeface="DejaVu Sans"/>
              </a:rPr>
              <a:t>(for better readability, a newline after each statement is almost always preferable)</a:t>
            </a:r>
            <a:endParaRPr b="0" lang="en-US" sz="1500" spc="-1" strike="noStrike">
              <a:latin typeface="Arial"/>
            </a:endParaRPr>
          </a:p>
          <a:p>
            <a:pPr>
              <a:lnSpc>
                <a:spcPct val="100000"/>
              </a:lnSpc>
            </a:pPr>
            <a:endParaRPr b="0" lang="en-US" sz="1500" spc="-1" strike="noStrike">
              <a:latin typeface="Arial"/>
            </a:endParaRPr>
          </a:p>
          <a:p>
            <a:pPr marL="266760" indent="-264240">
              <a:lnSpc>
                <a:spcPct val="100000"/>
              </a:lnSpc>
              <a:buClr>
                <a:srgbClr val="262626"/>
              </a:buClr>
              <a:buFont typeface="Arial"/>
              <a:buChar char="•"/>
            </a:pPr>
            <a:r>
              <a:rPr b="0" lang="en-US" sz="2000" spc="-1" strike="noStrike">
                <a:solidFill>
                  <a:srgbClr val="262626"/>
                </a:solidFill>
                <a:latin typeface="Calibri"/>
                <a:ea typeface="DejaVu Sans"/>
              </a:rPr>
              <a:t>Long statements can be written </a:t>
            </a:r>
            <a:r>
              <a:rPr b="0" lang="en-US" sz="2000" spc="-1" strike="noStrike">
                <a:solidFill>
                  <a:srgbClr val="4f81bd"/>
                </a:solidFill>
                <a:latin typeface="Calibri"/>
                <a:ea typeface="DejaVu Sans"/>
              </a:rPr>
              <a:t>on multiple lines</a:t>
            </a:r>
            <a:endParaRPr b="0" lang="en-US" sz="2000" spc="-1" strike="noStrike">
              <a:latin typeface="Arial"/>
            </a:endParaRPr>
          </a:p>
          <a:p>
            <a:pPr>
              <a:lnSpc>
                <a:spcPct val="100000"/>
              </a:lnSpc>
            </a:pPr>
            <a:endParaRPr b="0" lang="en-US" sz="2000" spc="-1" strike="noStrike">
              <a:latin typeface="Arial"/>
            </a:endParaRPr>
          </a:p>
          <a:p>
            <a:pPr marL="266760" indent="-264240">
              <a:lnSpc>
                <a:spcPct val="100000"/>
              </a:lnSpc>
              <a:buClr>
                <a:srgbClr val="262626"/>
              </a:buClr>
              <a:buFont typeface="Arial"/>
              <a:buChar char="•"/>
            </a:pPr>
            <a:r>
              <a:rPr b="0" lang="en-US" sz="2000" spc="-1" strike="noStrike">
                <a:solidFill>
                  <a:srgbClr val="000000"/>
                </a:solidFill>
                <a:latin typeface="Calibri"/>
                <a:ea typeface="DejaVu Sans"/>
              </a:rPr>
              <a:t>R has no strict rules about including or omitting </a:t>
            </a:r>
            <a:r>
              <a:rPr b="0" lang="en-US" sz="2000" spc="-1" strike="noStrike">
                <a:solidFill>
                  <a:srgbClr val="4f81bd"/>
                </a:solidFill>
                <a:latin typeface="Calibri"/>
                <a:ea typeface="DejaVu Sans"/>
              </a:rPr>
              <a:t>blank spaces </a:t>
            </a:r>
            <a:r>
              <a:rPr b="0" lang="en-US" sz="2000" spc="-1" strike="noStrike">
                <a:solidFill>
                  <a:srgbClr val="000000"/>
                </a:solidFill>
                <a:latin typeface="Calibri"/>
                <a:ea typeface="DejaVu Sans"/>
              </a:rPr>
              <a:t>between elements, as long as the code is unambiguous. </a:t>
            </a:r>
            <a:endParaRPr b="0" lang="en-US" sz="2000" spc="-1" strike="noStrike">
              <a:latin typeface="Arial"/>
            </a:endParaRPr>
          </a:p>
          <a:p>
            <a:pPr marL="266760" indent="-264240">
              <a:lnSpc>
                <a:spcPct val="100000"/>
              </a:lnSpc>
              <a:buClr>
                <a:srgbClr val="262626"/>
              </a:buClr>
              <a:buFont typeface="Arial"/>
              <a:buChar char="•"/>
            </a:pPr>
            <a:r>
              <a:rPr b="0" lang="en-US" sz="2000" spc="-1" strike="noStrike">
                <a:solidFill>
                  <a:srgbClr val="000000"/>
                </a:solidFill>
                <a:latin typeface="Calibri"/>
                <a:ea typeface="DejaVu Sans"/>
              </a:rPr>
              <a:t>Make your spacing consistent and think about readability.</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262626"/>
                </a:solidFill>
                <a:latin typeface="Calibri"/>
                <a:ea typeface="DejaVu Sans"/>
              </a:rPr>
              <a:t>The </a:t>
            </a:r>
            <a:r>
              <a:rPr b="0" lang="en-US" sz="2000" spc="-1" strike="noStrike">
                <a:solidFill>
                  <a:srgbClr val="4f81bd"/>
                </a:solidFill>
                <a:latin typeface="Calibri"/>
                <a:ea typeface="DejaVu Sans"/>
              </a:rPr>
              <a:t> </a:t>
            </a:r>
            <a:r>
              <a:rPr b="0" lang="en-US" sz="2000" spc="-1" strike="noStrike">
                <a:solidFill>
                  <a:srgbClr val="4f6228"/>
                </a:solidFill>
                <a:latin typeface="Calibri"/>
                <a:ea typeface="DejaVu Sans"/>
              </a:rPr>
              <a:t>#</a:t>
            </a:r>
            <a:r>
              <a:rPr b="0" lang="en-US" sz="2000" spc="-1" strike="noStrike">
                <a:solidFill>
                  <a:srgbClr val="4f81bd"/>
                </a:solidFill>
                <a:latin typeface="Calibri"/>
                <a:ea typeface="DejaVu Sans"/>
              </a:rPr>
              <a:t>  </a:t>
            </a:r>
            <a:r>
              <a:rPr b="0" lang="en-US" sz="2000" spc="-1" strike="noStrike">
                <a:solidFill>
                  <a:srgbClr val="262626"/>
                </a:solidFill>
                <a:latin typeface="Calibri"/>
                <a:ea typeface="DejaVu Sans"/>
              </a:rPr>
              <a:t>character stands for </a:t>
            </a:r>
            <a:r>
              <a:rPr b="0" lang="en-US" sz="2000" spc="-1" strike="noStrike">
                <a:solidFill>
                  <a:srgbClr val="4f81bd"/>
                </a:solidFill>
                <a:latin typeface="Calibri"/>
                <a:ea typeface="DejaVu Sans"/>
              </a:rPr>
              <a:t>comments</a:t>
            </a:r>
            <a:r>
              <a:rPr b="0" lang="en-US" sz="2000" spc="-1" strike="noStrike">
                <a:solidFill>
                  <a:srgbClr val="262626"/>
                </a:solidFill>
                <a:latin typeface="Calibri"/>
                <a:ea typeface="DejaVu Sans"/>
              </a:rPr>
              <a:t>. Anything after a </a:t>
            </a:r>
            <a:r>
              <a:rPr b="0" lang="en-US" sz="2000" spc="-1" strike="noStrike">
                <a:solidFill>
                  <a:srgbClr val="4f6228"/>
                </a:solidFill>
                <a:latin typeface="Calibri"/>
                <a:ea typeface="DejaVu Sans"/>
              </a:rPr>
              <a:t># on a line is ignored by R. </a:t>
            </a:r>
            <a:r>
              <a:rPr b="0" lang="en-US" sz="2000" spc="-1" strike="noStrike">
                <a:solidFill>
                  <a:srgbClr val="262626"/>
                </a:solidFill>
                <a:latin typeface="Calibri"/>
                <a:ea typeface="DejaVu Sans"/>
              </a:rPr>
              <a:t>Write comments into your code to explain what it does.</a:t>
            </a:r>
            <a:endParaRPr b="0" lang="en-US" sz="2000" spc="-1" strike="noStrike">
              <a:latin typeface="Arial"/>
            </a:endParaRPr>
          </a:p>
        </p:txBody>
      </p:sp>
      <p:sp>
        <p:nvSpPr>
          <p:cNvPr id="759"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 syntax</a:t>
            </a:r>
            <a:endParaRPr b="0" lang="en-US" sz="2800" spc="-1" strike="noStrike">
              <a:latin typeface="Arial"/>
            </a:endParaRPr>
          </a:p>
        </p:txBody>
      </p:sp>
    </p:spTree>
  </p:cSld>
  <p:timing>
    <p:tnLst>
      <p:par>
        <p:cTn id="752" dur="indefinite" restart="never" nodeType="tmRoot">
          <p:childTnLst>
            <p:seq>
              <p:cTn id="753" dur="indefinite" nodeType="mainSeq">
                <p:childTnLst>
                  <p:par>
                    <p:cTn id="754" fill="hold">
                      <p:stCondLst>
                        <p:cond delay="indefinite"/>
                      </p:stCondLst>
                      <p:childTnLst>
                        <p:par>
                          <p:cTn id="755" fill="hold">
                            <p:stCondLst>
                              <p:cond delay="0"/>
                            </p:stCondLst>
                            <p:childTnLst>
                              <p:par>
                                <p:cTn id="756" nodeType="clickEffect" fill="hold" presetClass="entr" presetID="1">
                                  <p:stCondLst>
                                    <p:cond delay="0"/>
                                  </p:stCondLst>
                                  <p:childTnLst>
                                    <p:set>
                                      <p:cBhvr>
                                        <p:cTn id="757" dur="1" fill="hold">
                                          <p:stCondLst>
                                            <p:cond delay="0"/>
                                          </p:stCondLst>
                                        </p:cTn>
                                        <p:tgtEl>
                                          <p:spTgt spid="758">
                                            <p:txEl>
                                              <p:pRg st="3" end="3"/>
                                            </p:txEl>
                                          </p:spTgt>
                                        </p:tgtEl>
                                        <p:attrNameLst>
                                          <p:attrName>style.visibility</p:attrName>
                                        </p:attrNameLst>
                                      </p:cBhvr>
                                      <p:to>
                                        <p:strVal val="visible"/>
                                      </p:to>
                                    </p:set>
                                  </p:childTnLst>
                                </p:cTn>
                              </p:par>
                            </p:childTnLst>
                          </p:cTn>
                        </p:par>
                      </p:childTnLst>
                    </p:cTn>
                  </p:par>
                  <p:par>
                    <p:cTn id="758" fill="hold">
                      <p:stCondLst>
                        <p:cond delay="indefinite"/>
                      </p:stCondLst>
                      <p:childTnLst>
                        <p:par>
                          <p:cTn id="759" fill="hold">
                            <p:stCondLst>
                              <p:cond delay="0"/>
                            </p:stCondLst>
                            <p:childTnLst>
                              <p:par>
                                <p:cTn id="760" nodeType="clickEffect" fill="hold" presetClass="entr" presetID="1">
                                  <p:stCondLst>
                                    <p:cond delay="0"/>
                                  </p:stCondLst>
                                  <p:childTnLst>
                                    <p:set>
                                      <p:cBhvr>
                                        <p:cTn id="761" dur="1" fill="hold">
                                          <p:stCondLst>
                                            <p:cond delay="0"/>
                                          </p:stCondLst>
                                        </p:cTn>
                                        <p:tgtEl>
                                          <p:spTgt spid="758">
                                            <p:txEl>
                                              <p:pRg st="4" end="4"/>
                                            </p:txEl>
                                          </p:spTgt>
                                        </p:tgtEl>
                                        <p:attrNameLst>
                                          <p:attrName>style.visibility</p:attrName>
                                        </p:attrNameLst>
                                      </p:cBhvr>
                                      <p:to>
                                        <p:strVal val="visible"/>
                                      </p:to>
                                    </p:set>
                                  </p:childTnLst>
                                </p:cTn>
                              </p:par>
                            </p:childTnLst>
                          </p:cTn>
                        </p:par>
                      </p:childTnLst>
                    </p:cTn>
                  </p:par>
                  <p:par>
                    <p:cTn id="762" fill="hold">
                      <p:stCondLst>
                        <p:cond delay="indefinite"/>
                      </p:stCondLst>
                      <p:childTnLst>
                        <p:par>
                          <p:cTn id="763" fill="hold">
                            <p:stCondLst>
                              <p:cond delay="0"/>
                            </p:stCondLst>
                            <p:childTnLst>
                              <p:par>
                                <p:cTn id="764" nodeType="clickEffect" fill="hold" presetClass="entr" presetID="1">
                                  <p:stCondLst>
                                    <p:cond delay="0"/>
                                  </p:stCondLst>
                                  <p:childTnLst>
                                    <p:set>
                                      <p:cBhvr>
                                        <p:cTn id="765" dur="1" fill="hold">
                                          <p:stCondLst>
                                            <p:cond delay="0"/>
                                          </p:stCondLst>
                                        </p:cTn>
                                        <p:tgtEl>
                                          <p:spTgt spid="758">
                                            <p:txEl>
                                              <p:pRg st="5" end="5"/>
                                            </p:txEl>
                                          </p:spTgt>
                                        </p:tgtEl>
                                        <p:attrNameLst>
                                          <p:attrName>style.visibility</p:attrName>
                                        </p:attrNameLst>
                                      </p:cBhvr>
                                      <p:to>
                                        <p:strVal val="visible"/>
                                      </p:to>
                                    </p:set>
                                  </p:childTnLst>
                                </p:cTn>
                              </p:par>
                            </p:childTnLst>
                          </p:cTn>
                        </p:par>
                      </p:childTnLst>
                    </p:cTn>
                  </p:par>
                  <p:par>
                    <p:cTn id="766" fill="hold">
                      <p:stCondLst>
                        <p:cond delay="indefinite"/>
                      </p:stCondLst>
                      <p:childTnLst>
                        <p:par>
                          <p:cTn id="767" fill="hold">
                            <p:stCondLst>
                              <p:cond delay="0"/>
                            </p:stCondLst>
                            <p:childTnLst>
                              <p:par>
                                <p:cTn id="768" nodeType="clickEffect" fill="hold" presetClass="entr" presetID="1">
                                  <p:stCondLst>
                                    <p:cond delay="0"/>
                                  </p:stCondLst>
                                  <p:childTnLst>
                                    <p:set>
                                      <p:cBhvr>
                                        <p:cTn id="769" dur="1" fill="hold">
                                          <p:stCondLst>
                                            <p:cond delay="0"/>
                                          </p:stCondLst>
                                        </p:cTn>
                                        <p:tgtEl>
                                          <p:spTgt spid="758">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CustomShape 1"/>
          <p:cNvSpPr/>
          <p:nvPr/>
        </p:nvSpPr>
        <p:spPr>
          <a:xfrm>
            <a:off x="393480" y="1010160"/>
            <a:ext cx="8287560" cy="5343840"/>
          </a:xfrm>
          <a:prstGeom prst="rect">
            <a:avLst/>
          </a:prstGeom>
          <a:noFill/>
          <a:ln>
            <a:noFill/>
          </a:ln>
        </p:spPr>
        <p:style>
          <a:lnRef idx="0"/>
          <a:fillRef idx="0"/>
          <a:effectRef idx="0"/>
          <a:fontRef idx="minor"/>
        </p:style>
        <p:txBody>
          <a:bodyPr lIns="0" rIns="0" tIns="0" bIns="0"/>
          <a:p>
            <a:pPr>
              <a:lnSpc>
                <a:spcPct val="100000"/>
              </a:lnSpc>
              <a:spcBef>
                <a:spcPts val="479"/>
              </a:spcBef>
            </a:pPr>
            <a:r>
              <a:rPr b="0" lang="en-US" sz="2400" spc="-1" strike="noStrike">
                <a:solidFill>
                  <a:srgbClr val="4f81bd"/>
                </a:solidFill>
                <a:latin typeface="Calibri"/>
                <a:ea typeface="DejaVu Sans"/>
              </a:rPr>
              <a:t>An object is a storage space </a:t>
            </a:r>
            <a:r>
              <a:rPr b="0" lang="en-US" sz="2400" spc="-1" strike="noStrike">
                <a:solidFill>
                  <a:srgbClr val="262626"/>
                </a:solidFill>
                <a:latin typeface="Calibri"/>
                <a:ea typeface="DejaVu Sans"/>
              </a:rPr>
              <a:t>that takes (or contains) a value, a data structure or a section of code. </a:t>
            </a:r>
            <a:endParaRPr b="0" lang="en-US" sz="2400" spc="-1" strike="noStrike">
              <a:latin typeface="Arial"/>
            </a:endParaRPr>
          </a:p>
          <a:p>
            <a:pPr>
              <a:lnSpc>
                <a:spcPct val="100000"/>
              </a:lnSpc>
              <a:spcBef>
                <a:spcPts val="479"/>
              </a:spcBef>
            </a:pPr>
            <a:endParaRPr b="0" lang="en-US" sz="2400" spc="-1" strike="noStrike">
              <a:latin typeface="Arial"/>
            </a:endParaRPr>
          </a:p>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All elements of an R statement can be thought of as objects.</a:t>
            </a:r>
            <a:endParaRPr b="0" lang="en-US" sz="2400" spc="-1" strike="noStrike">
              <a:latin typeface="Arial"/>
            </a:endParaRPr>
          </a:p>
          <a:p>
            <a:pPr>
              <a:lnSpc>
                <a:spcPct val="100000"/>
              </a:lnSpc>
              <a:spcBef>
                <a:spcPts val="479"/>
              </a:spcBef>
            </a:pP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Variables are objects containing data.</a:t>
            </a:r>
            <a:endParaRPr b="0" lang="en-US" sz="2400" spc="-1" strike="noStrike">
              <a:latin typeface="Arial"/>
            </a:endParaRPr>
          </a:p>
          <a:p>
            <a:pPr>
              <a:lnSpc>
                <a:spcPct val="100000"/>
              </a:lnSpc>
              <a:spcBef>
                <a:spcPts val="479"/>
              </a:spcBef>
            </a:pP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Functions are objects containing code.</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pPr>
            <a:endParaRPr b="0" lang="en-US" sz="2400" spc="-1" strike="noStrike">
              <a:latin typeface="Arial"/>
            </a:endParaRPr>
          </a:p>
        </p:txBody>
      </p:sp>
      <p:sp>
        <p:nvSpPr>
          <p:cNvPr id="761"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R objects</a:t>
            </a:r>
            <a:endParaRPr b="0" lang="en-US" sz="2800" spc="-1" strike="noStrike">
              <a:latin typeface="Arial"/>
            </a:endParaRPr>
          </a:p>
        </p:txBody>
      </p:sp>
    </p:spTree>
  </p:cSld>
  <p:timing>
    <p:tnLst>
      <p:par>
        <p:cTn id="770" dur="indefinite" restart="never" nodeType="tmRoot">
          <p:childTnLst>
            <p:seq>
              <p:cTn id="771"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76" name="CustomShape 1"/>
          <p:cNvSpPr/>
          <p:nvPr/>
        </p:nvSpPr>
        <p:spPr>
          <a:xfrm>
            <a:off x="406080" y="844920"/>
            <a:ext cx="8477280" cy="5643720"/>
          </a:xfrm>
          <a:prstGeom prst="rect">
            <a:avLst/>
          </a:prstGeom>
          <a:noFill/>
          <a:ln>
            <a:noFill/>
          </a:ln>
        </p:spPr>
        <p:style>
          <a:lnRef idx="0"/>
          <a:fillRef idx="0"/>
          <a:effectRef idx="0"/>
          <a:fontRef idx="minor"/>
        </p:style>
        <p:txBody>
          <a:bodyPr lIns="0" rIns="0" tIns="0" bIns="0"/>
          <a:p>
            <a:pPr>
              <a:lnSpc>
                <a:spcPct val="100000"/>
              </a:lnSpc>
              <a:spcBef>
                <a:spcPts val="561"/>
              </a:spcBef>
            </a:pPr>
            <a:endParaRPr b="0" lang="en-US" sz="1800" spc="-1" strike="noStrike">
              <a:latin typeface="Arial"/>
            </a:endParaRPr>
          </a:p>
          <a:p>
            <a:pPr>
              <a:lnSpc>
                <a:spcPct val="100000"/>
              </a:lnSpc>
              <a:spcBef>
                <a:spcPts val="561"/>
              </a:spcBef>
            </a:pPr>
            <a:endParaRPr b="0" lang="en-US" sz="1800" spc="-1" strike="noStrike">
              <a:latin typeface="Arial"/>
            </a:endParaRPr>
          </a:p>
          <a:p>
            <a:pPr>
              <a:lnSpc>
                <a:spcPct val="100000"/>
              </a:lnSpc>
              <a:spcBef>
                <a:spcPts val="561"/>
              </a:spcBef>
            </a:pPr>
            <a:endParaRPr b="0" lang="en-US" sz="1800" spc="-1" strike="noStrike">
              <a:latin typeface="Arial"/>
            </a:endParaRPr>
          </a:p>
          <a:p>
            <a:pPr>
              <a:lnSpc>
                <a:spcPct val="100000"/>
              </a:lnSpc>
              <a:spcBef>
                <a:spcPts val="561"/>
              </a:spcBef>
            </a:pP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Check your chat window setting now:</a:t>
            </a:r>
            <a:endParaRPr b="0" lang="en-US" sz="2400" spc="-1" strike="noStrike">
              <a:latin typeface="Arial"/>
            </a:endParaRPr>
          </a:p>
          <a:p>
            <a:pPr>
              <a:lnSpc>
                <a:spcPct val="100000"/>
              </a:lnSpc>
              <a:spcBef>
                <a:spcPts val="561"/>
              </a:spcBef>
            </a:pP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To:</a:t>
            </a:r>
            <a:endParaRPr b="0" lang="en-US" sz="2400" spc="-1" strike="noStrike">
              <a:latin typeface="Arial"/>
            </a:endParaRPr>
          </a:p>
          <a:p>
            <a:pPr>
              <a:lnSpc>
                <a:spcPct val="100000"/>
              </a:lnSpc>
              <a:spcBef>
                <a:spcPts val="561"/>
              </a:spcBef>
            </a:pPr>
            <a:endParaRPr b="0" lang="en-US" sz="2400" spc="-1" strike="noStrike">
              <a:latin typeface="Arial"/>
            </a:endParaRPr>
          </a:p>
          <a:p>
            <a:pPr>
              <a:lnSpc>
                <a:spcPct val="100000"/>
              </a:lnSpc>
              <a:spcBef>
                <a:spcPts val="561"/>
              </a:spcBef>
            </a:pPr>
            <a:endParaRPr b="0" lang="en-US" sz="2400" spc="-1" strike="noStrike">
              <a:latin typeface="Arial"/>
            </a:endParaRPr>
          </a:p>
        </p:txBody>
      </p:sp>
      <p:sp>
        <p:nvSpPr>
          <p:cNvPr id="577" name="CustomShape 2"/>
          <p:cNvSpPr/>
          <p:nvPr/>
        </p:nvSpPr>
        <p:spPr>
          <a:xfrm>
            <a:off x="3648960" y="2796120"/>
            <a:ext cx="1991520" cy="356400"/>
          </a:xfrm>
          <a:prstGeom prst="roundRect">
            <a:avLst>
              <a:gd name="adj" fmla="val 16667"/>
            </a:avLst>
          </a:prstGeom>
          <a:solidFill>
            <a:srgbClr val="e7e0ec"/>
          </a:solidFill>
          <a:ln w="25560">
            <a:noFill/>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0" lang="en-US" sz="2000" spc="-1" strike="noStrike">
                <a:solidFill>
                  <a:srgbClr val="323232"/>
                </a:solidFill>
                <a:latin typeface="Arial"/>
                <a:ea typeface="DejaVu Sans"/>
              </a:rPr>
              <a:t>Everyone</a:t>
            </a:r>
            <a:endParaRPr b="0" lang="en-US" sz="20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CustomShape 1"/>
          <p:cNvSpPr/>
          <p:nvPr/>
        </p:nvSpPr>
        <p:spPr>
          <a:xfrm>
            <a:off x="393480" y="1010160"/>
            <a:ext cx="8565120" cy="5467680"/>
          </a:xfrm>
          <a:prstGeom prst="rect">
            <a:avLst/>
          </a:prstGeom>
          <a:noFill/>
          <a:ln>
            <a:noFill/>
          </a:ln>
        </p:spPr>
        <p:style>
          <a:lnRef idx="0"/>
          <a:fillRef idx="0"/>
          <a:effectRef idx="0"/>
          <a:fontRef idx="minor"/>
        </p:style>
        <p:txBody>
          <a:bodyPr lIns="0" rIns="0" tIns="0" bIns="0"/>
          <a:p>
            <a:pPr>
              <a:lnSpc>
                <a:spcPct val="100000"/>
              </a:lnSpc>
              <a:spcBef>
                <a:spcPts val="479"/>
              </a:spcBef>
            </a:pPr>
            <a:endParaRPr b="0" lang="en-US" sz="1800" spc="-1" strike="noStrike">
              <a:latin typeface="Arial"/>
            </a:endParaRPr>
          </a:p>
          <a:p>
            <a:pPr>
              <a:lnSpc>
                <a:spcPct val="100000"/>
              </a:lnSpc>
              <a:spcBef>
                <a:spcPts val="479"/>
              </a:spcBef>
            </a:pPr>
            <a:r>
              <a:rPr b="0" lang="en-US" sz="2400" spc="-1" strike="noStrike">
                <a:solidFill>
                  <a:srgbClr val="262626"/>
                </a:solidFill>
                <a:latin typeface="Calibri"/>
                <a:ea typeface="DejaVu Sans"/>
              </a:rPr>
              <a:t>Object names can consist of </a:t>
            </a:r>
            <a:r>
              <a:rPr b="0" lang="en-US" sz="2400" spc="-1" strike="noStrike">
                <a:solidFill>
                  <a:srgbClr val="4f81bd"/>
                </a:solidFill>
                <a:latin typeface="Calibri"/>
                <a:ea typeface="DejaVu Sans"/>
              </a:rPr>
              <a:t>letters, numbers, dots and underscores.</a:t>
            </a:r>
            <a:endParaRPr b="0" lang="en-US" sz="2400" spc="-1" strike="noStrike">
              <a:latin typeface="Arial"/>
            </a:endParaRPr>
          </a:p>
          <a:p>
            <a:pPr>
              <a:lnSpc>
                <a:spcPct val="100000"/>
              </a:lnSpc>
              <a:spcBef>
                <a:spcPts val="479"/>
              </a:spcBef>
            </a:pPr>
            <a:endParaRPr b="0" lang="en-US" sz="24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Cannot start with a number.</a:t>
            </a: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Cannot contain operators (including hyphen).</a:t>
            </a: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Best to start with letter</a:t>
            </a: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spcBef>
                <a:spcPts val="479"/>
              </a:spcBef>
            </a:pPr>
            <a:r>
              <a:rPr b="0" lang="en-US" sz="2400" spc="-1" strike="noStrike">
                <a:solidFill>
                  <a:srgbClr val="262626"/>
                </a:solidFill>
                <a:latin typeface="Calibri"/>
                <a:ea typeface="DejaVu Sans"/>
              </a:rPr>
              <a:t>Examples:</a:t>
            </a:r>
            <a:endParaRPr b="0" lang="en-US" sz="2400" spc="-1" strike="noStrike">
              <a:latin typeface="Arial"/>
            </a:endParaRPr>
          </a:p>
          <a:p>
            <a:pPr marL="266760">
              <a:lnSpc>
                <a:spcPct val="100000"/>
              </a:lnSpc>
              <a:spcBef>
                <a:spcPts val="479"/>
              </a:spcBef>
            </a:pP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x</a:t>
            </a:r>
            <a:endParaRPr b="0" lang="en-US" sz="2400" spc="-1" strike="noStrike">
              <a:latin typeface="Arial"/>
            </a:endParaRPr>
          </a:p>
          <a:p>
            <a:pPr marL="266760">
              <a:lnSpc>
                <a:spcPct val="100000"/>
              </a:lnSpc>
              <a:spcBef>
                <a:spcPts val="479"/>
              </a:spcBef>
            </a:pP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mydata1</a:t>
            </a:r>
            <a:endParaRPr b="0" lang="en-US" sz="2400" spc="-1" strike="noStrike">
              <a:latin typeface="Arial"/>
            </a:endParaRPr>
          </a:p>
          <a:p>
            <a:pPr marL="266760">
              <a:lnSpc>
                <a:spcPct val="100000"/>
              </a:lnSpc>
              <a:spcBef>
                <a:spcPts val="479"/>
              </a:spcBef>
            </a:pP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mydata.normalized</a:t>
            </a:r>
            <a:endParaRPr b="0" lang="en-US" sz="2400" spc="-1" strike="noStrike">
              <a:latin typeface="Arial"/>
            </a:endParaRPr>
          </a:p>
          <a:p>
            <a:pPr marL="266760">
              <a:lnSpc>
                <a:spcPct val="100000"/>
              </a:lnSpc>
              <a:spcBef>
                <a:spcPts val="479"/>
              </a:spcBef>
            </a:pPr>
            <a:r>
              <a:rPr b="0"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n_times</a:t>
            </a:r>
            <a:endParaRPr b="0" lang="en-US" sz="2400" spc="-1" strike="noStrike">
              <a:latin typeface="Arial"/>
            </a:endParaRPr>
          </a:p>
          <a:p>
            <a:pPr marL="266760">
              <a:lnSpc>
                <a:spcPct val="100000"/>
              </a:lnSpc>
              <a:spcBef>
                <a:spcPts val="479"/>
              </a:spcBef>
            </a:pPr>
            <a:endParaRPr b="0" lang="en-US" sz="2400" spc="-1" strike="noStrike">
              <a:latin typeface="Arial"/>
            </a:endParaRPr>
          </a:p>
          <a:p>
            <a:pPr marL="266760">
              <a:lnSpc>
                <a:spcPct val="100000"/>
              </a:lnSpc>
              <a:spcBef>
                <a:spcPts val="479"/>
              </a:spcBef>
            </a:pPr>
            <a:endParaRPr b="0" lang="en-US" sz="2400" spc="-1" strike="noStrike">
              <a:latin typeface="Arial"/>
            </a:endParaRPr>
          </a:p>
          <a:p>
            <a:pPr marL="266760">
              <a:lnSpc>
                <a:spcPct val="100000"/>
              </a:lnSpc>
              <a:spcBef>
                <a:spcPts val="479"/>
              </a:spcBef>
            </a:pPr>
            <a:endParaRPr b="0" lang="en-US" sz="2400" spc="-1" strike="noStrike">
              <a:latin typeface="Arial"/>
            </a:endParaRPr>
          </a:p>
        </p:txBody>
      </p:sp>
      <p:sp>
        <p:nvSpPr>
          <p:cNvPr id="763"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Allowed names for objects</a:t>
            </a:r>
            <a:endParaRPr b="0" lang="en-US" sz="2800" spc="-1" strike="noStrike">
              <a:latin typeface="Arial"/>
            </a:endParaRPr>
          </a:p>
        </p:txBody>
      </p:sp>
    </p:spTree>
  </p:cSld>
  <p:timing>
    <p:tnLst>
      <p:par>
        <p:cTn id="772" dur="indefinite" restart="never" nodeType="tmRoot">
          <p:childTnLst>
            <p:seq>
              <p:cTn id="773" dur="indefinite" nodeType="mainSeq">
                <p:childTnLst>
                  <p:par>
                    <p:cTn id="774" fill="hold">
                      <p:stCondLst>
                        <p:cond delay="indefinite"/>
                      </p:stCondLst>
                      <p:childTnLst>
                        <p:par>
                          <p:cTn id="775" fill="hold">
                            <p:stCondLst>
                              <p:cond delay="0"/>
                            </p:stCondLst>
                            <p:childTnLst>
                              <p:par>
                                <p:cTn id="776" nodeType="clickEffect" fill="hold" presetClass="entr" presetID="1">
                                  <p:stCondLst>
                                    <p:cond delay="0"/>
                                  </p:stCondLst>
                                  <p:childTnLst>
                                    <p:set>
                                      <p:cBhvr>
                                        <p:cTn id="777" dur="1" fill="hold">
                                          <p:stCondLst>
                                            <p:cond delay="0"/>
                                          </p:stCondLst>
                                        </p:cTn>
                                        <p:tgtEl>
                                          <p:spTgt spid="762">
                                            <p:txEl>
                                              <p:pRg st="1" end="1"/>
                                            </p:txEl>
                                          </p:spTgt>
                                        </p:tgtEl>
                                        <p:attrNameLst>
                                          <p:attrName>style.visibility</p:attrName>
                                        </p:attrNameLst>
                                      </p:cBhvr>
                                      <p:to>
                                        <p:strVal val="visible"/>
                                      </p:to>
                                    </p:set>
                                  </p:childTnLst>
                                </p:cTn>
                              </p:par>
                              <p:par>
                                <p:cTn id="778" nodeType="withEffect" fill="hold" presetClass="entr" presetID="1">
                                  <p:stCondLst>
                                    <p:cond delay="0"/>
                                  </p:stCondLst>
                                  <p:childTnLst>
                                    <p:set>
                                      <p:cBhvr>
                                        <p:cTn id="779" dur="1" fill="hold">
                                          <p:stCondLst>
                                            <p:cond delay="0"/>
                                          </p:stCondLst>
                                        </p:cTn>
                                        <p:tgtEl>
                                          <p:spTgt spid="762">
                                            <p:txEl>
                                              <p:pRg st="3" end="3"/>
                                            </p:txEl>
                                          </p:spTgt>
                                        </p:tgtEl>
                                        <p:attrNameLst>
                                          <p:attrName>style.visibility</p:attrName>
                                        </p:attrNameLst>
                                      </p:cBhvr>
                                      <p:to>
                                        <p:strVal val="visible"/>
                                      </p:to>
                                    </p:set>
                                  </p:childTnLst>
                                </p:cTn>
                              </p:par>
                              <p:par>
                                <p:cTn id="780" nodeType="withEffect" fill="hold" presetClass="entr" presetID="1">
                                  <p:stCondLst>
                                    <p:cond delay="0"/>
                                  </p:stCondLst>
                                  <p:childTnLst>
                                    <p:set>
                                      <p:cBhvr>
                                        <p:cTn id="781" dur="1" fill="hold">
                                          <p:stCondLst>
                                            <p:cond delay="0"/>
                                          </p:stCondLst>
                                        </p:cTn>
                                        <p:tgtEl>
                                          <p:spTgt spid="762">
                                            <p:txEl>
                                              <p:pRg st="4" end="4"/>
                                            </p:txEl>
                                          </p:spTgt>
                                        </p:tgtEl>
                                        <p:attrNameLst>
                                          <p:attrName>style.visibility</p:attrName>
                                        </p:attrNameLst>
                                      </p:cBhvr>
                                      <p:to>
                                        <p:strVal val="visible"/>
                                      </p:to>
                                    </p:set>
                                  </p:childTnLst>
                                </p:cTn>
                              </p:par>
                              <p:par>
                                <p:cTn id="782" nodeType="withEffect" fill="hold" presetClass="entr" presetID="1">
                                  <p:stCondLst>
                                    <p:cond delay="0"/>
                                  </p:stCondLst>
                                  <p:childTnLst>
                                    <p:set>
                                      <p:cBhvr>
                                        <p:cTn id="783" dur="1" fill="hold">
                                          <p:stCondLst>
                                            <p:cond delay="0"/>
                                          </p:stCondLst>
                                        </p:cTn>
                                        <p:tgtEl>
                                          <p:spTgt spid="762">
                                            <p:txEl>
                                              <p:pRg st="5" end="5"/>
                                            </p:txEl>
                                          </p:spTgt>
                                        </p:tgtEl>
                                        <p:attrNameLst>
                                          <p:attrName>style.visibility</p:attrName>
                                        </p:attrNameLst>
                                      </p:cBhvr>
                                      <p:to>
                                        <p:strVal val="visible"/>
                                      </p:to>
                                    </p:set>
                                  </p:childTnLst>
                                </p:cTn>
                              </p:par>
                              <p:par>
                                <p:cTn id="784" nodeType="withEffect" fill="hold" presetClass="entr" presetID="1">
                                  <p:stCondLst>
                                    <p:cond delay="0"/>
                                  </p:stCondLst>
                                  <p:childTnLst>
                                    <p:set>
                                      <p:cBhvr>
                                        <p:cTn id="785" dur="1" fill="hold">
                                          <p:stCondLst>
                                            <p:cond delay="0"/>
                                          </p:stCondLst>
                                        </p:cTn>
                                        <p:tgtEl>
                                          <p:spTgt spid="762">
                                            <p:txEl>
                                              <p:pRg st="7" end="7"/>
                                            </p:txEl>
                                          </p:spTgt>
                                        </p:tgtEl>
                                        <p:attrNameLst>
                                          <p:attrName>style.visibility</p:attrName>
                                        </p:attrNameLst>
                                      </p:cBhvr>
                                      <p:to>
                                        <p:strVal val="visible"/>
                                      </p:to>
                                    </p:set>
                                  </p:childTnLst>
                                </p:cTn>
                              </p:par>
                              <p:par>
                                <p:cTn id="786" nodeType="withEffect" fill="hold" presetClass="entr" presetID="1">
                                  <p:stCondLst>
                                    <p:cond delay="0"/>
                                  </p:stCondLst>
                                  <p:childTnLst>
                                    <p:set>
                                      <p:cBhvr>
                                        <p:cTn id="787" dur="1" fill="hold">
                                          <p:stCondLst>
                                            <p:cond delay="0"/>
                                          </p:stCondLst>
                                        </p:cTn>
                                        <p:tgtEl>
                                          <p:spTgt spid="762">
                                            <p:txEl>
                                              <p:pRg st="8" end="8"/>
                                            </p:txEl>
                                          </p:spTgt>
                                        </p:tgtEl>
                                        <p:attrNameLst>
                                          <p:attrName>style.visibility</p:attrName>
                                        </p:attrNameLst>
                                      </p:cBhvr>
                                      <p:to>
                                        <p:strVal val="visible"/>
                                      </p:to>
                                    </p:set>
                                  </p:childTnLst>
                                </p:cTn>
                              </p:par>
                              <p:par>
                                <p:cTn id="788" nodeType="withEffect" fill="hold" presetClass="entr" presetID="1">
                                  <p:stCondLst>
                                    <p:cond delay="0"/>
                                  </p:stCondLst>
                                  <p:childTnLst>
                                    <p:set>
                                      <p:cBhvr>
                                        <p:cTn id="789" dur="1" fill="hold">
                                          <p:stCondLst>
                                            <p:cond delay="0"/>
                                          </p:stCondLst>
                                        </p:cTn>
                                        <p:tgtEl>
                                          <p:spTgt spid="762">
                                            <p:txEl>
                                              <p:pRg st="9" end="9"/>
                                            </p:txEl>
                                          </p:spTgt>
                                        </p:tgtEl>
                                        <p:attrNameLst>
                                          <p:attrName>style.visibility</p:attrName>
                                        </p:attrNameLst>
                                      </p:cBhvr>
                                      <p:to>
                                        <p:strVal val="visible"/>
                                      </p:to>
                                    </p:set>
                                  </p:childTnLst>
                                </p:cTn>
                              </p:par>
                              <p:par>
                                <p:cTn id="790" nodeType="withEffect" fill="hold" presetClass="entr" presetID="1">
                                  <p:stCondLst>
                                    <p:cond delay="0"/>
                                  </p:stCondLst>
                                  <p:childTnLst>
                                    <p:set>
                                      <p:cBhvr>
                                        <p:cTn id="791" dur="1" fill="hold">
                                          <p:stCondLst>
                                            <p:cond delay="0"/>
                                          </p:stCondLst>
                                        </p:cTn>
                                        <p:tgtEl>
                                          <p:spTgt spid="762">
                                            <p:txEl>
                                              <p:pRg st="10" end="10"/>
                                            </p:txEl>
                                          </p:spTgt>
                                        </p:tgtEl>
                                        <p:attrNameLst>
                                          <p:attrName>style.visibility</p:attrName>
                                        </p:attrNameLst>
                                      </p:cBhvr>
                                      <p:to>
                                        <p:strVal val="visible"/>
                                      </p:to>
                                    </p:set>
                                  </p:childTnLst>
                                </p:cTn>
                              </p:par>
                              <p:par>
                                <p:cTn id="792" nodeType="withEffect" fill="hold" presetClass="entr" presetID="1">
                                  <p:stCondLst>
                                    <p:cond delay="0"/>
                                  </p:stCondLst>
                                  <p:childTnLst>
                                    <p:set>
                                      <p:cBhvr>
                                        <p:cTn id="793" dur="1" fill="hold">
                                          <p:stCondLst>
                                            <p:cond delay="0"/>
                                          </p:stCondLst>
                                        </p:cTn>
                                        <p:tgtEl>
                                          <p:spTgt spid="762">
                                            <p:txEl>
                                              <p:pRg st="11" end="1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CustomShape 1"/>
          <p:cNvSpPr/>
          <p:nvPr/>
        </p:nvSpPr>
        <p:spPr>
          <a:xfrm>
            <a:off x="470880" y="1010160"/>
            <a:ext cx="8354520" cy="5693040"/>
          </a:xfrm>
          <a:prstGeom prst="rect">
            <a:avLst/>
          </a:prstGeom>
          <a:noFill/>
          <a:ln>
            <a:noFill/>
          </a:ln>
        </p:spPr>
        <p:style>
          <a:lnRef idx="0"/>
          <a:fillRef idx="0"/>
          <a:effectRef idx="0"/>
          <a:fontRef idx="minor"/>
        </p:style>
        <p:txBody>
          <a:bodyPr lIns="0" rIns="0" tIns="0" bIns="0"/>
          <a:p>
            <a:pPr>
              <a:lnSpc>
                <a:spcPct val="100000"/>
              </a:lnSpc>
              <a:spcBef>
                <a:spcPts val="400"/>
              </a:spcBef>
            </a:pPr>
            <a:r>
              <a:rPr b="0" lang="en-US" sz="2000" spc="-1" strike="noStrike">
                <a:solidFill>
                  <a:srgbClr val="262626"/>
                </a:solidFill>
                <a:latin typeface="Calibri"/>
                <a:ea typeface="DejaVu Sans"/>
              </a:rPr>
              <a:t>We can use either the symbol "</a:t>
            </a:r>
            <a:r>
              <a:rPr b="1" lang="en-US" sz="2000" spc="-1" strike="noStrike">
                <a:solidFill>
                  <a:srgbClr val="4e81bd"/>
                </a:solidFill>
                <a:latin typeface="Calibri"/>
                <a:ea typeface="DejaVu Sans"/>
              </a:rPr>
              <a:t>&lt;-</a:t>
            </a:r>
            <a:r>
              <a:rPr b="0" lang="en-US" sz="2000" spc="-1" strike="noStrike">
                <a:solidFill>
                  <a:srgbClr val="262626"/>
                </a:solidFill>
                <a:latin typeface="Calibri"/>
                <a:ea typeface="DejaVu Sans"/>
              </a:rPr>
              <a:t>" or  "</a:t>
            </a:r>
            <a:r>
              <a:rPr b="1" lang="en-US" sz="2000" spc="-1" strike="noStrike">
                <a:solidFill>
                  <a:srgbClr val="4e81bd"/>
                </a:solidFill>
                <a:latin typeface="Calibri"/>
                <a:ea typeface="DejaVu Sans"/>
              </a:rPr>
              <a:t>=</a:t>
            </a:r>
            <a:r>
              <a:rPr b="0" lang="en-US" sz="2000" spc="-1" strike="noStrike">
                <a:solidFill>
                  <a:srgbClr val="262626"/>
                </a:solidFill>
                <a:latin typeface="Calibri"/>
                <a:ea typeface="DejaVu Sans"/>
              </a:rPr>
              <a:t>" to assign values to objects. Stick to one for consistency.</a:t>
            </a:r>
            <a:endParaRPr b="0" lang="en-US" sz="2000" spc="-1" strike="noStrike">
              <a:latin typeface="Arial"/>
            </a:endParaRPr>
          </a:p>
          <a:p>
            <a:pPr>
              <a:lnSpc>
                <a:spcPct val="100000"/>
              </a:lnSpc>
              <a:spcBef>
                <a:spcPts val="400"/>
              </a:spcBef>
            </a:pPr>
            <a:endParaRPr b="0" lang="en-US" sz="2000" spc="-1" strike="noStrike">
              <a:latin typeface="Arial"/>
            </a:endParaRPr>
          </a:p>
          <a:p>
            <a:pPr marL="266760" indent="-26424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Create an object: </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x &lt;- 10   # Create object x, assign the value 10 to it</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NB: This does the same as x = 10</a:t>
            </a:r>
            <a:endParaRPr b="0" lang="en-US" sz="1800" spc="-1" strike="noStrike">
              <a:latin typeface="Arial"/>
            </a:endParaRPr>
          </a:p>
          <a:p>
            <a:pPr>
              <a:lnSpc>
                <a:spcPct val="100000"/>
              </a:lnSpc>
              <a:spcBef>
                <a:spcPts val="400"/>
              </a:spcBef>
            </a:pPr>
            <a:endParaRPr b="0" lang="en-US" sz="1800" spc="-1" strike="noStrike">
              <a:latin typeface="Arial"/>
            </a:endParaRPr>
          </a:p>
          <a:p>
            <a:pPr lvl="1" marL="263520" indent="-261000">
              <a:lnSpc>
                <a:spcPct val="100000"/>
              </a:lnSpc>
              <a:spcBef>
                <a:spcPts val="400"/>
              </a:spcBef>
              <a:buClr>
                <a:srgbClr val="262626"/>
              </a:buClr>
              <a:buFont typeface="Arial"/>
              <a:buChar char="•"/>
            </a:pPr>
            <a:r>
              <a:rPr b="0" lang="en-US" sz="2000" spc="-1" strike="noStrike">
                <a:solidFill>
                  <a:srgbClr val="262626"/>
                </a:solidFill>
                <a:latin typeface="Calibri"/>
                <a:ea typeface="Courier New"/>
              </a:rPr>
              <a:t>Change the value of an existing object:</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x &lt;- 25   # x has the value 10; overwrite it</a:t>
            </a:r>
            <a:endParaRPr b="0" lang="en-US" sz="1800" spc="-1" strike="noStrike">
              <a:latin typeface="Arial"/>
            </a:endParaRPr>
          </a:p>
          <a:p>
            <a:pPr>
              <a:lnSpc>
                <a:spcPct val="100000"/>
              </a:lnSpc>
              <a:spcBef>
                <a:spcPts val="400"/>
              </a:spcBef>
            </a:pPr>
            <a:endParaRPr b="0" lang="en-US" sz="1800" spc="-1" strike="noStrike">
              <a:latin typeface="Arial"/>
            </a:endParaRPr>
          </a:p>
          <a:p>
            <a:pPr lvl="1" marL="263520" indent="-261000">
              <a:lnSpc>
                <a:spcPct val="100000"/>
              </a:lnSpc>
              <a:spcBef>
                <a:spcPts val="400"/>
              </a:spcBef>
              <a:buClr>
                <a:srgbClr val="262626"/>
              </a:buClr>
              <a:buFont typeface="Arial"/>
              <a:buChar char="•"/>
            </a:pPr>
            <a:r>
              <a:rPr b="0" lang="en-US" sz="2000" spc="-1" strike="noStrike">
                <a:solidFill>
                  <a:srgbClr val="262626"/>
                </a:solidFill>
                <a:latin typeface="Calibri"/>
                <a:ea typeface="Courier New"/>
              </a:rPr>
              <a:t>Set one object to equal the value of another object:  </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myNumber &lt;- 15</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x &lt;- myNumber  # Both x and myNumber now contain 15</a:t>
            </a:r>
            <a:endParaRPr b="0" lang="en-US" sz="1800" spc="-1" strike="noStrike">
              <a:latin typeface="Arial"/>
            </a:endParaRPr>
          </a:p>
          <a:p>
            <a:pPr>
              <a:lnSpc>
                <a:spcPct val="100000"/>
              </a:lnSpc>
              <a:spcBef>
                <a:spcPts val="400"/>
              </a:spcBef>
            </a:pPr>
            <a:endParaRPr b="0" lang="en-US" sz="1800" spc="-1" strike="noStrike">
              <a:latin typeface="Arial"/>
            </a:endParaRPr>
          </a:p>
          <a:p>
            <a:pPr lvl="1" marL="263520" indent="-261000">
              <a:lnSpc>
                <a:spcPct val="100000"/>
              </a:lnSpc>
              <a:spcBef>
                <a:spcPts val="400"/>
              </a:spcBef>
              <a:buClr>
                <a:srgbClr val="262626"/>
              </a:buClr>
              <a:buFont typeface="Arial"/>
              <a:buChar char="•"/>
            </a:pPr>
            <a:r>
              <a:rPr b="0" lang="en-US" sz="2000" spc="-1" strike="noStrike">
                <a:solidFill>
                  <a:srgbClr val="262626"/>
                </a:solidFill>
                <a:latin typeface="Calibri"/>
                <a:ea typeface="Courier New"/>
              </a:rPr>
              <a:t>Modify the content of an object:</a:t>
            </a:r>
            <a:endParaRPr b="0" lang="en-US" sz="2000" spc="-1" strike="noStrike">
              <a:latin typeface="Arial"/>
            </a:endParaRPr>
          </a:p>
          <a:p>
            <a:pPr lvl="1" marL="263520" indent="-261000">
              <a:lnSpc>
                <a:spcPct val="100000"/>
              </a:lnSpc>
              <a:spcBef>
                <a:spcPts val="400"/>
              </a:spcBef>
              <a:buClr>
                <a:srgbClr val="262626"/>
              </a:buClr>
              <a:buFont typeface="Arial"/>
              <a:buChar char="•"/>
            </a:pPr>
            <a:r>
              <a:rPr b="0" lang="en-US" sz="1800" spc="-1" strike="noStrike">
                <a:solidFill>
                  <a:srgbClr val="4f81bd"/>
                </a:solidFill>
                <a:latin typeface="Lucida Console"/>
                <a:ea typeface="Courier New"/>
              </a:rPr>
              <a:t>&gt; x &lt;- x + sqrt(16)  # add the square root of 16 to x</a:t>
            </a: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endParaRPr b="0" lang="en-US" sz="1800" spc="-1" strike="noStrike">
              <a:latin typeface="Arial"/>
            </a:endParaRPr>
          </a:p>
        </p:txBody>
      </p:sp>
      <p:sp>
        <p:nvSpPr>
          <p:cNvPr id="765" name="CustomShape 2"/>
          <p:cNvSpPr/>
          <p:nvPr/>
        </p:nvSpPr>
        <p:spPr>
          <a:xfrm>
            <a:off x="186480" y="560520"/>
            <a:ext cx="87919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The assignment operator "&lt;-" </a:t>
            </a:r>
            <a:br/>
            <a:r>
              <a:rPr b="0" lang="en-US" sz="2800" spc="-1" strike="noStrike">
                <a:solidFill>
                  <a:srgbClr val="4f81bd"/>
                </a:solidFill>
                <a:latin typeface="Calibri"/>
                <a:ea typeface="DejaVu Sans"/>
              </a:rPr>
              <a:t>(or equivalent: "=")                                    </a:t>
            </a:r>
            <a:r>
              <a:rPr b="1" lang="en-US" sz="2800" spc="-1" strike="noStrike">
                <a:solidFill>
                  <a:srgbClr val="ed1c24"/>
                </a:solidFill>
                <a:latin typeface="Calibri"/>
                <a:ea typeface="DejaVu Sans"/>
              </a:rPr>
              <a:t>- P5S</a:t>
            </a:r>
            <a:endParaRPr b="0" lang="en-US" sz="2800" spc="-1" strike="noStrike">
              <a:latin typeface="Arial"/>
            </a:endParaRPr>
          </a:p>
        </p:txBody>
      </p:sp>
    </p:spTree>
  </p:cSld>
  <p:timing>
    <p:tnLst>
      <p:par>
        <p:cTn id="794" dur="indefinite" restart="never" nodeType="tmRoot">
          <p:childTnLst>
            <p:seq>
              <p:cTn id="795" dur="indefinite" nodeType="mainSeq">
                <p:childTnLst>
                  <p:par>
                    <p:cTn id="796" fill="hold">
                      <p:stCondLst>
                        <p:cond delay="indefinite"/>
                      </p:stCondLst>
                      <p:childTnLst>
                        <p:par>
                          <p:cTn id="797" fill="hold">
                            <p:stCondLst>
                              <p:cond delay="0"/>
                            </p:stCondLst>
                            <p:childTnLst>
                              <p:par>
                                <p:cTn id="798" nodeType="clickEffect" fill="hold" presetClass="entr" presetID="1">
                                  <p:stCondLst>
                                    <p:cond delay="0"/>
                                  </p:stCondLst>
                                  <p:childTnLst>
                                    <p:set>
                                      <p:cBhvr>
                                        <p:cTn id="799" dur="1" fill="hold">
                                          <p:stCondLst>
                                            <p:cond delay="0"/>
                                          </p:stCondLst>
                                        </p:cTn>
                                        <p:tgtEl>
                                          <p:spTgt spid="764">
                                            <p:txEl>
                                              <p:pRg st="2" end="2"/>
                                            </p:txEl>
                                          </p:spTgt>
                                        </p:tgtEl>
                                        <p:attrNameLst>
                                          <p:attrName>style.visibility</p:attrName>
                                        </p:attrNameLst>
                                      </p:cBhvr>
                                      <p:to>
                                        <p:strVal val="visible"/>
                                      </p:to>
                                    </p:set>
                                  </p:childTnLst>
                                </p:cTn>
                              </p:par>
                            </p:childTnLst>
                          </p:cTn>
                        </p:par>
                      </p:childTnLst>
                    </p:cTn>
                  </p:par>
                  <p:par>
                    <p:cTn id="800" fill="hold">
                      <p:stCondLst>
                        <p:cond delay="indefinite"/>
                      </p:stCondLst>
                      <p:childTnLst>
                        <p:par>
                          <p:cTn id="801" fill="hold">
                            <p:stCondLst>
                              <p:cond delay="0"/>
                            </p:stCondLst>
                            <p:childTnLst>
                              <p:par>
                                <p:cTn id="802" nodeType="clickEffect" fill="hold" presetClass="entr" presetID="1">
                                  <p:stCondLst>
                                    <p:cond delay="0"/>
                                  </p:stCondLst>
                                  <p:childTnLst>
                                    <p:set>
                                      <p:cBhvr>
                                        <p:cTn id="803" dur="1" fill="hold">
                                          <p:stCondLst>
                                            <p:cond delay="0"/>
                                          </p:stCondLst>
                                        </p:cTn>
                                        <p:tgtEl>
                                          <p:spTgt spid="764">
                                            <p:txEl>
                                              <p:pRg st="0" end="0"/>
                                            </p:txEl>
                                          </p:spTgt>
                                        </p:tgtEl>
                                        <p:attrNameLst>
                                          <p:attrName>style.visibility</p:attrName>
                                        </p:attrNameLst>
                                      </p:cBhvr>
                                      <p:to>
                                        <p:strVal val="visible"/>
                                      </p:to>
                                    </p:set>
                                  </p:childTnLst>
                                </p:cTn>
                              </p:par>
                            </p:childTnLst>
                          </p:cTn>
                        </p:par>
                      </p:childTnLst>
                    </p:cTn>
                  </p:par>
                  <p:par>
                    <p:cTn id="804" fill="hold">
                      <p:stCondLst>
                        <p:cond delay="indefinite"/>
                      </p:stCondLst>
                      <p:childTnLst>
                        <p:par>
                          <p:cTn id="805" fill="hold">
                            <p:stCondLst>
                              <p:cond delay="0"/>
                            </p:stCondLst>
                            <p:childTnLst>
                              <p:par>
                                <p:cTn id="806" nodeType="clickEffect" fill="hold" presetClass="entr" presetID="1">
                                  <p:stCondLst>
                                    <p:cond delay="0"/>
                                  </p:stCondLst>
                                  <p:childTnLst>
                                    <p:set>
                                      <p:cBhvr>
                                        <p:cTn id="807" dur="1" fill="hold">
                                          <p:stCondLst>
                                            <p:cond delay="0"/>
                                          </p:stCondLst>
                                        </p:cTn>
                                        <p:tgtEl>
                                          <p:spTgt spid="764">
                                            <p:txEl>
                                              <p:pRg st="3" end="3"/>
                                            </p:txEl>
                                          </p:spTgt>
                                        </p:tgtEl>
                                        <p:attrNameLst>
                                          <p:attrName>style.visibility</p:attrName>
                                        </p:attrNameLst>
                                      </p:cBhvr>
                                      <p:to>
                                        <p:strVal val="visible"/>
                                      </p:to>
                                    </p:set>
                                  </p:childTnLst>
                                </p:cTn>
                              </p:par>
                            </p:childTnLst>
                          </p:cTn>
                        </p:par>
                      </p:childTnLst>
                    </p:cTn>
                  </p:par>
                  <p:par>
                    <p:cTn id="808" fill="hold">
                      <p:stCondLst>
                        <p:cond delay="indefinite"/>
                      </p:stCondLst>
                      <p:childTnLst>
                        <p:par>
                          <p:cTn id="809" fill="hold">
                            <p:stCondLst>
                              <p:cond delay="0"/>
                            </p:stCondLst>
                            <p:childTnLst>
                              <p:par>
                                <p:cTn id="810" nodeType="clickEffect" fill="hold" presetClass="entr" presetID="1">
                                  <p:stCondLst>
                                    <p:cond delay="0"/>
                                  </p:stCondLst>
                                  <p:childTnLst>
                                    <p:set>
                                      <p:cBhvr>
                                        <p:cTn id="811" dur="1" fill="hold">
                                          <p:stCondLst>
                                            <p:cond delay="0"/>
                                          </p:stCondLst>
                                        </p:cTn>
                                        <p:tgtEl>
                                          <p:spTgt spid="764">
                                            <p:txEl>
                                              <p:pRg st="4" end="4"/>
                                            </p:txEl>
                                          </p:spTgt>
                                        </p:tgtEl>
                                        <p:attrNameLst>
                                          <p:attrName>style.visibility</p:attrName>
                                        </p:attrNameLst>
                                      </p:cBhvr>
                                      <p:to>
                                        <p:strVal val="visible"/>
                                      </p:to>
                                    </p:set>
                                  </p:childTnLst>
                                </p:cTn>
                              </p:par>
                            </p:childTnLst>
                          </p:cTn>
                        </p:par>
                      </p:childTnLst>
                    </p:cTn>
                  </p:par>
                  <p:par>
                    <p:cTn id="812" fill="hold">
                      <p:stCondLst>
                        <p:cond delay="indefinite"/>
                      </p:stCondLst>
                      <p:childTnLst>
                        <p:par>
                          <p:cTn id="813" fill="hold">
                            <p:stCondLst>
                              <p:cond delay="0"/>
                            </p:stCondLst>
                            <p:childTnLst>
                              <p:par>
                                <p:cTn id="814" nodeType="clickEffect" fill="hold" presetClass="entr" presetID="1">
                                  <p:stCondLst>
                                    <p:cond delay="0"/>
                                  </p:stCondLst>
                                  <p:childTnLst>
                                    <p:set>
                                      <p:cBhvr>
                                        <p:cTn id="815" dur="1" fill="hold">
                                          <p:stCondLst>
                                            <p:cond delay="0"/>
                                          </p:stCondLst>
                                        </p:cTn>
                                        <p:tgtEl>
                                          <p:spTgt spid="764">
                                            <p:txEl>
                                              <p:pRg st="6" end="6"/>
                                            </p:txEl>
                                          </p:spTgt>
                                        </p:tgtEl>
                                        <p:attrNameLst>
                                          <p:attrName>style.visibility</p:attrName>
                                        </p:attrNameLst>
                                      </p:cBhvr>
                                      <p:to>
                                        <p:strVal val="visible"/>
                                      </p:to>
                                    </p:set>
                                  </p:childTnLst>
                                </p:cTn>
                              </p:par>
                              <p:par>
                                <p:cTn id="816" nodeType="withEffect" fill="hold" presetClass="entr" presetID="1">
                                  <p:stCondLst>
                                    <p:cond delay="0"/>
                                  </p:stCondLst>
                                  <p:childTnLst>
                                    <p:set>
                                      <p:cBhvr>
                                        <p:cTn id="817" dur="1" fill="hold">
                                          <p:stCondLst>
                                            <p:cond delay="0"/>
                                          </p:stCondLst>
                                        </p:cTn>
                                        <p:tgtEl>
                                          <p:spTgt spid="764">
                                            <p:txEl>
                                              <p:pRg st="7" end="7"/>
                                            </p:txEl>
                                          </p:spTgt>
                                        </p:tgtEl>
                                        <p:attrNameLst>
                                          <p:attrName>style.visibility</p:attrName>
                                        </p:attrNameLst>
                                      </p:cBhvr>
                                      <p:to>
                                        <p:strVal val="visible"/>
                                      </p:to>
                                    </p:set>
                                  </p:childTnLst>
                                </p:cTn>
                              </p:par>
                            </p:childTnLst>
                          </p:cTn>
                        </p:par>
                      </p:childTnLst>
                    </p:cTn>
                  </p:par>
                  <p:par>
                    <p:cTn id="818" fill="hold">
                      <p:stCondLst>
                        <p:cond delay="indefinite"/>
                      </p:stCondLst>
                      <p:childTnLst>
                        <p:par>
                          <p:cTn id="819" fill="hold">
                            <p:stCondLst>
                              <p:cond delay="0"/>
                            </p:stCondLst>
                            <p:childTnLst>
                              <p:par>
                                <p:cTn id="820" nodeType="clickEffect" fill="hold" presetClass="entr" presetID="1">
                                  <p:stCondLst>
                                    <p:cond delay="0"/>
                                  </p:stCondLst>
                                  <p:childTnLst>
                                    <p:set>
                                      <p:cBhvr>
                                        <p:cTn id="821" dur="1" fill="hold">
                                          <p:stCondLst>
                                            <p:cond delay="0"/>
                                          </p:stCondLst>
                                        </p:cTn>
                                        <p:tgtEl>
                                          <p:spTgt spid="764">
                                            <p:txEl>
                                              <p:pRg st="9" end="9"/>
                                            </p:txEl>
                                          </p:spTgt>
                                        </p:tgtEl>
                                        <p:attrNameLst>
                                          <p:attrName>style.visibility</p:attrName>
                                        </p:attrNameLst>
                                      </p:cBhvr>
                                      <p:to>
                                        <p:strVal val="visible"/>
                                      </p:to>
                                    </p:set>
                                  </p:childTnLst>
                                </p:cTn>
                              </p:par>
                            </p:childTnLst>
                          </p:cTn>
                        </p:par>
                      </p:childTnLst>
                    </p:cTn>
                  </p:par>
                  <p:par>
                    <p:cTn id="822" fill="hold">
                      <p:stCondLst>
                        <p:cond delay="indefinite"/>
                      </p:stCondLst>
                      <p:childTnLst>
                        <p:par>
                          <p:cTn id="823" fill="hold">
                            <p:stCondLst>
                              <p:cond delay="0"/>
                            </p:stCondLst>
                            <p:childTnLst>
                              <p:par>
                                <p:cTn id="824" nodeType="clickEffect" fill="hold" presetClass="entr" presetID="1">
                                  <p:stCondLst>
                                    <p:cond delay="0"/>
                                  </p:stCondLst>
                                  <p:childTnLst>
                                    <p:set>
                                      <p:cBhvr>
                                        <p:cTn id="825" dur="1" fill="hold">
                                          <p:stCondLst>
                                            <p:cond delay="0"/>
                                          </p:stCondLst>
                                        </p:cTn>
                                        <p:tgtEl>
                                          <p:spTgt spid="764">
                                            <p:txEl>
                                              <p:pRg st="10" end="10"/>
                                            </p:txEl>
                                          </p:spTgt>
                                        </p:tgtEl>
                                        <p:attrNameLst>
                                          <p:attrName>style.visibility</p:attrName>
                                        </p:attrNameLst>
                                      </p:cBhvr>
                                      <p:to>
                                        <p:strVal val="visible"/>
                                      </p:to>
                                    </p:set>
                                  </p:childTnLst>
                                </p:cTn>
                              </p:par>
                              <p:par>
                                <p:cTn id="826" nodeType="withEffect" fill="hold" presetClass="entr" presetID="1">
                                  <p:stCondLst>
                                    <p:cond delay="0"/>
                                  </p:stCondLst>
                                  <p:childTnLst>
                                    <p:set>
                                      <p:cBhvr>
                                        <p:cTn id="827" dur="1" fill="hold">
                                          <p:stCondLst>
                                            <p:cond delay="0"/>
                                          </p:stCondLst>
                                        </p:cTn>
                                        <p:tgtEl>
                                          <p:spTgt spid="764">
                                            <p:txEl>
                                              <p:pRg st="11" end="11"/>
                                            </p:txEl>
                                          </p:spTgt>
                                        </p:tgtEl>
                                        <p:attrNameLst>
                                          <p:attrName>style.visibility</p:attrName>
                                        </p:attrNameLst>
                                      </p:cBhvr>
                                      <p:to>
                                        <p:strVal val="visible"/>
                                      </p:to>
                                    </p:set>
                                  </p:childTnLst>
                                </p:cTn>
                              </p:par>
                            </p:childTnLst>
                          </p:cTn>
                        </p:par>
                      </p:childTnLst>
                    </p:cTn>
                  </p:par>
                  <p:par>
                    <p:cTn id="828" fill="hold">
                      <p:stCondLst>
                        <p:cond delay="indefinite"/>
                      </p:stCondLst>
                      <p:childTnLst>
                        <p:par>
                          <p:cTn id="829" fill="hold">
                            <p:stCondLst>
                              <p:cond delay="0"/>
                            </p:stCondLst>
                            <p:childTnLst>
                              <p:par>
                                <p:cTn id="830" nodeType="clickEffect" fill="hold" presetClass="entr" presetID="1">
                                  <p:stCondLst>
                                    <p:cond delay="0"/>
                                  </p:stCondLst>
                                  <p:childTnLst>
                                    <p:set>
                                      <p:cBhvr>
                                        <p:cTn id="831" dur="1" fill="hold">
                                          <p:stCondLst>
                                            <p:cond delay="0"/>
                                          </p:stCondLst>
                                        </p:cTn>
                                        <p:tgtEl>
                                          <p:spTgt spid="764">
                                            <p:txEl>
                                              <p:pRg st="13" end="13"/>
                                            </p:txEl>
                                          </p:spTgt>
                                        </p:tgtEl>
                                        <p:attrNameLst>
                                          <p:attrName>style.visibility</p:attrName>
                                        </p:attrNameLst>
                                      </p:cBhvr>
                                      <p:to>
                                        <p:strVal val="visible"/>
                                      </p:to>
                                    </p:set>
                                  </p:childTnLst>
                                </p:cTn>
                              </p:par>
                              <p:par>
                                <p:cTn id="832" nodeType="withEffect" fill="hold" presetClass="entr" presetID="1">
                                  <p:stCondLst>
                                    <p:cond delay="0"/>
                                  </p:stCondLst>
                                  <p:childTnLst>
                                    <p:set>
                                      <p:cBhvr>
                                        <p:cTn id="833" dur="1" fill="hold">
                                          <p:stCondLst>
                                            <p:cond delay="0"/>
                                          </p:stCondLst>
                                        </p:cTn>
                                        <p:tgtEl>
                                          <p:spTgt spid="764">
                                            <p:txEl>
                                              <p:pRg st="14" end="1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CustomShape 1"/>
          <p:cNvSpPr/>
          <p:nvPr/>
        </p:nvSpPr>
        <p:spPr>
          <a:xfrm>
            <a:off x="354240" y="1069200"/>
            <a:ext cx="8351280" cy="5608800"/>
          </a:xfrm>
          <a:prstGeom prst="rect">
            <a:avLst/>
          </a:prstGeom>
          <a:noFill/>
          <a:ln>
            <a:noFill/>
          </a:ln>
        </p:spPr>
        <p:style>
          <a:lnRef idx="0"/>
          <a:fillRef idx="0"/>
          <a:effectRef idx="0"/>
          <a:fontRef idx="minor"/>
        </p:style>
        <p:txBody>
          <a:bodyPr lIns="0" rIns="0" tIns="0" bIns="0"/>
          <a:p>
            <a:pPr marL="266760" indent="-264240">
              <a:lnSpc>
                <a:spcPct val="90000"/>
              </a:lnSpc>
              <a:spcBef>
                <a:spcPts val="400"/>
              </a:spcBef>
              <a:buClr>
                <a:srgbClr val="262626"/>
              </a:buClr>
              <a:buFont typeface="Arial"/>
              <a:buChar char="•"/>
            </a:pPr>
            <a:r>
              <a:rPr b="0" lang="en-US" sz="2000" spc="-1" strike="noStrike">
                <a:solidFill>
                  <a:srgbClr val="262626"/>
                </a:solidFill>
                <a:latin typeface="Calibri"/>
                <a:ea typeface="DejaVu Sans"/>
              </a:rPr>
              <a:t>Functions are called with parentheses () after the function name  </a:t>
            </a:r>
            <a:endParaRPr b="0" lang="en-US" sz="2000" spc="-1" strike="noStrike">
              <a:latin typeface="Arial"/>
            </a:endParaRPr>
          </a:p>
          <a:p>
            <a:pPr>
              <a:lnSpc>
                <a:spcPct val="90000"/>
              </a:lnSpc>
              <a:spcBef>
                <a:spcPts val="400"/>
              </a:spcBef>
            </a:pPr>
            <a:r>
              <a:rPr b="0" lang="en-US" sz="2000" spc="-1" strike="noStrike">
                <a:solidFill>
                  <a:srgbClr val="262626"/>
                </a:solidFill>
                <a:latin typeface="Calibri"/>
                <a:ea typeface="DejaVu Sans"/>
              </a:rPr>
              <a:t>    </a:t>
            </a:r>
            <a:endParaRPr b="0" lang="en-US" sz="2000" spc="-1" strike="noStrike">
              <a:latin typeface="Arial"/>
            </a:endParaRPr>
          </a:p>
          <a:p>
            <a:pPr marL="266760" indent="-264240">
              <a:lnSpc>
                <a:spcPct val="90000"/>
              </a:lnSpc>
              <a:spcBef>
                <a:spcPts val="400"/>
              </a:spcBef>
              <a:buClr>
                <a:srgbClr val="262626"/>
              </a:buClr>
              <a:buFont typeface="Arial"/>
              <a:buChar char="•"/>
            </a:pPr>
            <a:r>
              <a:rPr b="0" lang="en-US" sz="2000" spc="-1" strike="noStrike">
                <a:solidFill>
                  <a:srgbClr val="262626"/>
                </a:solidFill>
                <a:latin typeface="Calibri"/>
                <a:ea typeface="DejaVu Sans"/>
              </a:rPr>
              <a:t>Arguments are the input to functions, passed inside the ()</a:t>
            </a:r>
            <a:endParaRPr b="0" lang="en-US" sz="2000" spc="-1" strike="noStrike">
              <a:latin typeface="Arial"/>
            </a:endParaRPr>
          </a:p>
          <a:p>
            <a:pPr>
              <a:lnSpc>
                <a:spcPct val="9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ls()      </a:t>
            </a:r>
            <a:r>
              <a:rPr b="0" lang="en-US" sz="1800" spc="-1" strike="noStrike">
                <a:solidFill>
                  <a:srgbClr val="4f6228"/>
                </a:solidFill>
                <a:latin typeface="Lucida Console"/>
                <a:ea typeface="Courier New"/>
              </a:rPr>
              <a:t># no argument – list objects in workspace </a:t>
            </a:r>
            <a:endParaRPr b="0" lang="en-US" sz="1800" spc="-1" strike="noStrike">
              <a:latin typeface="Arial"/>
            </a:endParaRPr>
          </a:p>
          <a:p>
            <a:pPr marL="449280" indent="-180000">
              <a:lnSpc>
                <a:spcPct val="90000"/>
              </a:lnSpc>
              <a:spcBef>
                <a:spcPts val="360"/>
              </a:spcBef>
            </a:pPr>
            <a:r>
              <a:rPr b="0" lang="en-US" sz="1800" spc="-1" strike="noStrike">
                <a:solidFill>
                  <a:srgbClr val="4f81bd"/>
                </a:solidFill>
                <a:latin typeface="Lucida Console"/>
                <a:ea typeface="Courier New"/>
              </a:rPr>
              <a:t>&gt; sqrt(81)  </a:t>
            </a:r>
            <a:r>
              <a:rPr b="0" lang="en-US" sz="1800" spc="-1" strike="noStrike">
                <a:solidFill>
                  <a:srgbClr val="4f6228"/>
                </a:solidFill>
                <a:latin typeface="Lucida Console"/>
                <a:ea typeface="Courier New"/>
              </a:rPr>
              <a:t># one argument – square root of the input</a:t>
            </a:r>
            <a:endParaRPr b="0" lang="en-US" sz="1800" spc="-1" strike="noStrike">
              <a:latin typeface="Arial"/>
            </a:endParaRPr>
          </a:p>
          <a:p>
            <a:pPr marL="449280" indent="-180000">
              <a:lnSpc>
                <a:spcPct val="90000"/>
              </a:lnSpc>
              <a:spcBef>
                <a:spcPts val="360"/>
              </a:spcBef>
            </a:pPr>
            <a:r>
              <a:rPr b="0" lang="en-US" sz="1800" spc="-1" strike="noStrike">
                <a:solidFill>
                  <a:srgbClr val="4f81bd"/>
                </a:solidFill>
                <a:latin typeface="Lucida Console"/>
                <a:ea typeface="Courier New"/>
              </a:rPr>
              <a:t>&gt; rep(1,5)  </a:t>
            </a:r>
            <a:r>
              <a:rPr b="0" lang="en-US" sz="1800" spc="-1" strike="noStrike">
                <a:solidFill>
                  <a:srgbClr val="4f6228"/>
                </a:solidFill>
                <a:latin typeface="Lucida Console"/>
                <a:ea typeface="Courier New"/>
              </a:rPr>
              <a:t># two arguments – repeat the number 1 5 times</a:t>
            </a:r>
            <a:endParaRPr b="0" lang="en-US" sz="1800" spc="-1" strike="noStrike">
              <a:latin typeface="Arial"/>
            </a:endParaRPr>
          </a:p>
          <a:p>
            <a:pPr marL="266760" indent="-180000">
              <a:lnSpc>
                <a:spcPct val="90000"/>
              </a:lnSpc>
              <a:spcBef>
                <a:spcPts val="400"/>
              </a:spcBef>
            </a:pPr>
            <a:endParaRPr b="0" lang="en-US" sz="1800" spc="-1" strike="noStrike">
              <a:latin typeface="Arial"/>
            </a:endParaRPr>
          </a:p>
          <a:p>
            <a:pPr lvl="1" marL="266760" indent="-264240">
              <a:lnSpc>
                <a:spcPct val="90000"/>
              </a:lnSpc>
              <a:spcBef>
                <a:spcPts val="400"/>
              </a:spcBef>
              <a:buClr>
                <a:srgbClr val="262626"/>
              </a:buClr>
              <a:buFont typeface="Arial"/>
              <a:buChar char="•"/>
            </a:pPr>
            <a:r>
              <a:rPr b="0" lang="en-US" sz="2000" spc="-1" strike="noStrike">
                <a:solidFill>
                  <a:srgbClr val="262626"/>
                </a:solidFill>
                <a:latin typeface="Calibri"/>
                <a:ea typeface="Courier New"/>
              </a:rPr>
              <a:t>Arguments have names (specified in the function definition). Function calls can be made with unnamed or named arguments or a mix of both.  Use "=" for named arguments.</a:t>
            </a:r>
            <a:endParaRPr b="0" lang="en-US" sz="2000" spc="-1" strike="noStrike">
              <a:latin typeface="Arial"/>
            </a:endParaRPr>
          </a:p>
          <a:p>
            <a:pPr marL="449280" indent="-180000">
              <a:lnSpc>
                <a:spcPct val="90000"/>
              </a:lnSpc>
              <a:spcBef>
                <a:spcPts val="400"/>
              </a:spcBef>
            </a:pPr>
            <a:r>
              <a:rPr b="0" lang="en-US" sz="1800" spc="-1" strike="noStrike">
                <a:solidFill>
                  <a:srgbClr val="4f81bd"/>
                </a:solidFill>
                <a:latin typeface="Lucida Console"/>
                <a:ea typeface="Courier New"/>
              </a:rPr>
              <a:t>&gt;</a:t>
            </a:r>
            <a:r>
              <a:rPr b="0" lang="en-US" sz="20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rep(x=1, times=5)   </a:t>
            </a:r>
            <a:r>
              <a:rPr b="0" lang="en-US" sz="1800" spc="-1" strike="noStrike">
                <a:solidFill>
                  <a:srgbClr val="4f6228"/>
                </a:solidFill>
                <a:latin typeface="Lucida Console"/>
                <a:ea typeface="Courier New"/>
              </a:rPr>
              <a:t># Named args. Equivalent to rep(1,5)</a:t>
            </a:r>
            <a:endParaRPr b="0" lang="en-US" sz="1800" spc="-1" strike="noStrike">
              <a:latin typeface="Arial"/>
            </a:endParaRPr>
          </a:p>
          <a:p>
            <a:pPr marL="449280" indent="-180000">
              <a:lnSpc>
                <a:spcPct val="90000"/>
              </a:lnSpc>
              <a:spcBef>
                <a:spcPts val="360"/>
              </a:spcBef>
            </a:pPr>
            <a:r>
              <a:rPr b="0" lang="en-US" sz="1800" spc="-1" strike="noStrike">
                <a:solidFill>
                  <a:srgbClr val="4f81bd"/>
                </a:solidFill>
                <a:latin typeface="Lucida Console"/>
                <a:ea typeface="Courier New"/>
              </a:rPr>
              <a:t>&gt; rep(1, times=5)     </a:t>
            </a:r>
            <a:r>
              <a:rPr b="0" lang="en-US" sz="1800" spc="-1" strike="noStrike">
                <a:solidFill>
                  <a:srgbClr val="4f6228"/>
                </a:solidFill>
                <a:latin typeface="Lucida Console"/>
                <a:ea typeface="Courier New"/>
              </a:rPr>
              <a:t># Mixed. Equivalent to rep(1,5)</a:t>
            </a:r>
            <a:endParaRPr b="0" lang="en-US" sz="1800" spc="-1" strike="noStrike">
              <a:latin typeface="Arial"/>
            </a:endParaRPr>
          </a:p>
        </p:txBody>
      </p:sp>
      <p:sp>
        <p:nvSpPr>
          <p:cNvPr id="767"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Using functions (I)</a:t>
            </a:r>
            <a:endParaRPr b="0" lang="en-US" sz="2800" spc="-1" strike="noStrike">
              <a:latin typeface="Arial"/>
            </a:endParaRPr>
          </a:p>
        </p:txBody>
      </p:sp>
      <p:sp>
        <p:nvSpPr>
          <p:cNvPr id="768" name="CustomShape 3"/>
          <p:cNvSpPr/>
          <p:nvPr/>
        </p:nvSpPr>
        <p:spPr>
          <a:xfrm>
            <a:off x="711360" y="5602680"/>
            <a:ext cx="7637760" cy="883800"/>
          </a:xfrm>
          <a:prstGeom prst="rect">
            <a:avLst/>
          </a:prstGeom>
          <a:solidFill>
            <a:srgbClr val="1f497d"/>
          </a:solidFill>
          <a:ln>
            <a:noFill/>
          </a:ln>
        </p:spPr>
        <p:style>
          <a:lnRef idx="0"/>
          <a:fillRef idx="0"/>
          <a:effectRef idx="0"/>
          <a:fontRef idx="minor"/>
        </p:style>
        <p:txBody>
          <a:bodyPr lIns="0" rIns="0" tIns="0" bIns="0"/>
          <a:p>
            <a:pPr>
              <a:lnSpc>
                <a:spcPct val="100000"/>
              </a:lnSpc>
              <a:spcBef>
                <a:spcPts val="400"/>
              </a:spcBef>
            </a:pPr>
            <a:r>
              <a:rPr b="1" lang="en-US" sz="2000" spc="-1" strike="noStrike">
                <a:solidFill>
                  <a:srgbClr val="f6f6f6"/>
                </a:solidFill>
                <a:latin typeface="Comic Sans MS"/>
                <a:ea typeface="DejaVu Sans"/>
              </a:rPr>
              <a:t>Check R help (?function_name) to see which arguments are expected by a function.</a:t>
            </a:r>
            <a:endParaRPr b="0" lang="en-US" sz="2000" spc="-1" strike="noStrike">
              <a:latin typeface="Arial"/>
            </a:endParaRPr>
          </a:p>
        </p:txBody>
      </p:sp>
    </p:spTree>
  </p:cSld>
  <p:timing>
    <p:tnLst>
      <p:par>
        <p:cTn id="834" dur="indefinite" restart="never" nodeType="tmRoot">
          <p:childTnLst>
            <p:seq>
              <p:cTn id="835" dur="indefinite" nodeType="mainSeq">
                <p:childTnLst>
                  <p:par>
                    <p:cTn id="836" fill="hold">
                      <p:stCondLst>
                        <p:cond delay="indefinite"/>
                      </p:stCondLst>
                      <p:childTnLst>
                        <p:par>
                          <p:cTn id="837" fill="hold">
                            <p:stCondLst>
                              <p:cond delay="0"/>
                            </p:stCondLst>
                            <p:childTnLst>
                              <p:par>
                                <p:cTn id="838" nodeType="clickEffect" fill="hold" presetClass="entr" presetID="1">
                                  <p:stCondLst>
                                    <p:cond delay="0"/>
                                  </p:stCondLst>
                                  <p:childTnLst>
                                    <p:set>
                                      <p:cBhvr>
                                        <p:cTn id="839" dur="1" fill="hold">
                                          <p:stCondLst>
                                            <p:cond delay="0"/>
                                          </p:stCondLst>
                                        </p:cTn>
                                        <p:tgtEl>
                                          <p:spTgt spid="766">
                                            <p:txEl>
                                              <p:pRg st="0" end="0"/>
                                            </p:txEl>
                                          </p:spTgt>
                                        </p:tgtEl>
                                        <p:attrNameLst>
                                          <p:attrName>style.visibility</p:attrName>
                                        </p:attrNameLst>
                                      </p:cBhvr>
                                      <p:to>
                                        <p:strVal val="visible"/>
                                      </p:to>
                                    </p:set>
                                  </p:childTnLst>
                                </p:cTn>
                              </p:par>
                            </p:childTnLst>
                          </p:cTn>
                        </p:par>
                      </p:childTnLst>
                    </p:cTn>
                  </p:par>
                  <p:par>
                    <p:cTn id="840" fill="hold">
                      <p:stCondLst>
                        <p:cond delay="indefinite"/>
                      </p:stCondLst>
                      <p:childTnLst>
                        <p:par>
                          <p:cTn id="841" fill="hold">
                            <p:stCondLst>
                              <p:cond delay="0"/>
                            </p:stCondLst>
                            <p:childTnLst>
                              <p:par>
                                <p:cTn id="842" nodeType="clickEffect" fill="hold" presetClass="entr" presetID="1">
                                  <p:stCondLst>
                                    <p:cond delay="0"/>
                                  </p:stCondLst>
                                  <p:childTnLst>
                                    <p:set>
                                      <p:cBhvr>
                                        <p:cTn id="843" dur="1" fill="hold">
                                          <p:stCondLst>
                                            <p:cond delay="0"/>
                                          </p:stCondLst>
                                        </p:cTn>
                                        <p:tgtEl>
                                          <p:spTgt spid="766">
                                            <p:txEl>
                                              <p:pRg st="1" end="1"/>
                                            </p:txEl>
                                          </p:spTgt>
                                        </p:tgtEl>
                                        <p:attrNameLst>
                                          <p:attrName>style.visibility</p:attrName>
                                        </p:attrNameLst>
                                      </p:cBhvr>
                                      <p:to>
                                        <p:strVal val="visible"/>
                                      </p:to>
                                    </p:set>
                                  </p:childTnLst>
                                </p:cTn>
                              </p:par>
                            </p:childTnLst>
                          </p:cTn>
                        </p:par>
                      </p:childTnLst>
                    </p:cTn>
                  </p:par>
                  <p:par>
                    <p:cTn id="844" fill="hold">
                      <p:stCondLst>
                        <p:cond delay="indefinite"/>
                      </p:stCondLst>
                      <p:childTnLst>
                        <p:par>
                          <p:cTn id="845" fill="hold">
                            <p:stCondLst>
                              <p:cond delay="0"/>
                            </p:stCondLst>
                            <p:childTnLst>
                              <p:par>
                                <p:cTn id="846" nodeType="clickEffect" fill="hold" presetClass="entr" presetID="1">
                                  <p:stCondLst>
                                    <p:cond delay="0"/>
                                  </p:stCondLst>
                                  <p:childTnLst>
                                    <p:set>
                                      <p:cBhvr>
                                        <p:cTn id="847" dur="1" fill="hold">
                                          <p:stCondLst>
                                            <p:cond delay="0"/>
                                          </p:stCondLst>
                                        </p:cTn>
                                        <p:tgtEl>
                                          <p:spTgt spid="766">
                                            <p:txEl>
                                              <p:pRg st="2" end="2"/>
                                            </p:txEl>
                                          </p:spTgt>
                                        </p:tgtEl>
                                        <p:attrNameLst>
                                          <p:attrName>style.visibility</p:attrName>
                                        </p:attrNameLst>
                                      </p:cBhvr>
                                      <p:to>
                                        <p:strVal val="visible"/>
                                      </p:to>
                                    </p:set>
                                  </p:childTnLst>
                                </p:cTn>
                              </p:par>
                            </p:childTnLst>
                          </p:cTn>
                        </p:par>
                      </p:childTnLst>
                    </p:cTn>
                  </p:par>
                  <p:par>
                    <p:cTn id="848" fill="hold">
                      <p:stCondLst>
                        <p:cond delay="indefinite"/>
                      </p:stCondLst>
                      <p:childTnLst>
                        <p:par>
                          <p:cTn id="849" fill="hold">
                            <p:stCondLst>
                              <p:cond delay="0"/>
                            </p:stCondLst>
                            <p:childTnLst>
                              <p:par>
                                <p:cTn id="850" nodeType="clickEffect" fill="hold" presetClass="entr" presetID="1">
                                  <p:stCondLst>
                                    <p:cond delay="0"/>
                                  </p:stCondLst>
                                  <p:childTnLst>
                                    <p:set>
                                      <p:cBhvr>
                                        <p:cTn id="851" dur="1" fill="hold">
                                          <p:stCondLst>
                                            <p:cond delay="0"/>
                                          </p:stCondLst>
                                        </p:cTn>
                                        <p:tgtEl>
                                          <p:spTgt spid="766">
                                            <p:txEl>
                                              <p:pRg st="3" end="3"/>
                                            </p:txEl>
                                          </p:spTgt>
                                        </p:tgtEl>
                                        <p:attrNameLst>
                                          <p:attrName>style.visibility</p:attrName>
                                        </p:attrNameLst>
                                      </p:cBhvr>
                                      <p:to>
                                        <p:strVal val="visible"/>
                                      </p:to>
                                    </p:set>
                                  </p:childTnLst>
                                </p:cTn>
                              </p:par>
                              <p:par>
                                <p:cTn id="852" nodeType="withEffect" fill="hold" presetClass="entr" presetID="1">
                                  <p:stCondLst>
                                    <p:cond delay="0"/>
                                  </p:stCondLst>
                                  <p:childTnLst>
                                    <p:set>
                                      <p:cBhvr>
                                        <p:cTn id="853" dur="1" fill="hold">
                                          <p:stCondLst>
                                            <p:cond delay="0"/>
                                          </p:stCondLst>
                                        </p:cTn>
                                        <p:tgtEl>
                                          <p:spTgt spid="766">
                                            <p:txEl>
                                              <p:pRg st="4" end="4"/>
                                            </p:txEl>
                                          </p:spTgt>
                                        </p:tgtEl>
                                        <p:attrNameLst>
                                          <p:attrName>style.visibility</p:attrName>
                                        </p:attrNameLst>
                                      </p:cBhvr>
                                      <p:to>
                                        <p:strVal val="visible"/>
                                      </p:to>
                                    </p:set>
                                  </p:childTnLst>
                                </p:cTn>
                              </p:par>
                              <p:par>
                                <p:cTn id="854" nodeType="withEffect" fill="hold" presetClass="entr" presetID="1">
                                  <p:stCondLst>
                                    <p:cond delay="0"/>
                                  </p:stCondLst>
                                  <p:childTnLst>
                                    <p:set>
                                      <p:cBhvr>
                                        <p:cTn id="855" dur="1" fill="hold">
                                          <p:stCondLst>
                                            <p:cond delay="0"/>
                                          </p:stCondLst>
                                        </p:cTn>
                                        <p:tgtEl>
                                          <p:spTgt spid="766">
                                            <p:txEl>
                                              <p:pRg st="5" end="5"/>
                                            </p:txEl>
                                          </p:spTgt>
                                        </p:tgtEl>
                                        <p:attrNameLst>
                                          <p:attrName>style.visibility</p:attrName>
                                        </p:attrNameLst>
                                      </p:cBhvr>
                                      <p:to>
                                        <p:strVal val="visible"/>
                                      </p:to>
                                    </p:set>
                                  </p:childTnLst>
                                </p:cTn>
                              </p:par>
                              <p:par>
                                <p:cTn id="856" nodeType="withEffect" fill="hold" presetClass="entr" presetID="1">
                                  <p:stCondLst>
                                    <p:cond delay="0"/>
                                  </p:stCondLst>
                                  <p:childTnLst>
                                    <p:set>
                                      <p:cBhvr>
                                        <p:cTn id="857" dur="1" fill="hold">
                                          <p:stCondLst>
                                            <p:cond delay="0"/>
                                          </p:stCondLst>
                                        </p:cTn>
                                        <p:tgtEl>
                                          <p:spTgt spid="766">
                                            <p:txEl>
                                              <p:pRg st="7" end="7"/>
                                            </p:txEl>
                                          </p:spTgt>
                                        </p:tgtEl>
                                        <p:attrNameLst>
                                          <p:attrName>style.visibility</p:attrName>
                                        </p:attrNameLst>
                                      </p:cBhvr>
                                      <p:to>
                                        <p:strVal val="visible"/>
                                      </p:to>
                                    </p:set>
                                  </p:childTnLst>
                                </p:cTn>
                              </p:par>
                              <p:par>
                                <p:cTn id="858" nodeType="withEffect" fill="hold" presetClass="entr" presetID="1">
                                  <p:stCondLst>
                                    <p:cond delay="0"/>
                                  </p:stCondLst>
                                  <p:childTnLst>
                                    <p:set>
                                      <p:cBhvr>
                                        <p:cTn id="859" dur="1" fill="hold">
                                          <p:stCondLst>
                                            <p:cond delay="0"/>
                                          </p:stCondLst>
                                        </p:cTn>
                                        <p:tgtEl>
                                          <p:spTgt spid="766">
                                            <p:txEl>
                                              <p:pRg st="8" end="8"/>
                                            </p:txEl>
                                          </p:spTgt>
                                        </p:tgtEl>
                                        <p:attrNameLst>
                                          <p:attrName>style.visibility</p:attrName>
                                        </p:attrNameLst>
                                      </p:cBhvr>
                                      <p:to>
                                        <p:strVal val="visible"/>
                                      </p:to>
                                    </p:set>
                                  </p:childTnLst>
                                </p:cTn>
                              </p:par>
                              <p:par>
                                <p:cTn id="860" nodeType="withEffect" fill="hold" presetClass="entr" presetID="1">
                                  <p:stCondLst>
                                    <p:cond delay="0"/>
                                  </p:stCondLst>
                                  <p:childTnLst>
                                    <p:set>
                                      <p:cBhvr>
                                        <p:cTn id="861" dur="1" fill="hold">
                                          <p:stCondLst>
                                            <p:cond delay="0"/>
                                          </p:stCondLst>
                                        </p:cTn>
                                        <p:tgtEl>
                                          <p:spTgt spid="766">
                                            <p:txEl>
                                              <p:pRg st="9" end="9"/>
                                            </p:txEl>
                                          </p:spTgt>
                                        </p:tgtEl>
                                        <p:attrNameLst>
                                          <p:attrName>style.visibility</p:attrName>
                                        </p:attrNameLst>
                                      </p:cBhvr>
                                      <p:to>
                                        <p:strVal val="visible"/>
                                      </p:to>
                                    </p:set>
                                  </p:childTnLst>
                                </p:cTn>
                              </p:par>
                            </p:childTnLst>
                          </p:cTn>
                        </p:par>
                      </p:childTnLst>
                    </p:cTn>
                  </p:par>
                  <p:par>
                    <p:cTn id="862" fill="hold">
                      <p:stCondLst>
                        <p:cond delay="indefinite"/>
                      </p:stCondLst>
                      <p:childTnLst>
                        <p:par>
                          <p:cTn id="863" fill="hold">
                            <p:stCondLst>
                              <p:cond delay="0"/>
                            </p:stCondLst>
                            <p:childTnLst>
                              <p:par>
                                <p:cTn id="864" nodeType="clickEffect" fill="hold" presetClass="entr" presetID="10">
                                  <p:stCondLst>
                                    <p:cond delay="0"/>
                                  </p:stCondLst>
                                  <p:childTnLst>
                                    <p:set>
                                      <p:cBhvr>
                                        <p:cTn id="865" dur="1" fill="hold">
                                          <p:stCondLst>
                                            <p:cond delay="0"/>
                                          </p:stCondLst>
                                        </p:cTn>
                                        <p:tgtEl>
                                          <p:spTgt spid="768"/>
                                        </p:tgtEl>
                                        <p:attrNameLst>
                                          <p:attrName>style.visibility</p:attrName>
                                        </p:attrNameLst>
                                      </p:cBhvr>
                                      <p:to>
                                        <p:strVal val="visible"/>
                                      </p:to>
                                    </p:set>
                                    <p:animEffect filter="fade" transition="in">
                                      <p:cBhvr additive="repl">
                                        <p:cTn id="866" dur="500"/>
                                        <p:tgtEl>
                                          <p:spTgt spid="76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CustomShape 1"/>
          <p:cNvSpPr/>
          <p:nvPr/>
        </p:nvSpPr>
        <p:spPr>
          <a:xfrm>
            <a:off x="393480" y="1010160"/>
            <a:ext cx="8354520" cy="5608800"/>
          </a:xfrm>
          <a:prstGeom prst="rect">
            <a:avLst/>
          </a:prstGeom>
          <a:noFill/>
          <a:ln>
            <a:noFill/>
          </a:ln>
        </p:spPr>
        <p:style>
          <a:lnRef idx="0"/>
          <a:fillRef idx="0"/>
          <a:effectRef idx="0"/>
          <a:fontRef idx="minor"/>
        </p:style>
        <p:txBody>
          <a:bodyPr lIns="0" rIns="0" tIns="0" bIns="0"/>
          <a:p>
            <a:pPr marL="449280" indent="-180000">
              <a:lnSpc>
                <a:spcPct val="90000"/>
              </a:lnSpc>
              <a:spcBef>
                <a:spcPts val="400"/>
              </a:spcBef>
            </a:pPr>
            <a:endParaRPr b="0" lang="en-US" sz="1800" spc="-1" strike="noStrike">
              <a:latin typeface="Arial"/>
            </a:endParaRPr>
          </a:p>
          <a:p>
            <a:pPr marL="449280" indent="-180000">
              <a:lnSpc>
                <a:spcPct val="90000"/>
              </a:lnSpc>
              <a:spcBef>
                <a:spcPts val="400"/>
              </a:spcBef>
            </a:pPr>
            <a:r>
              <a:rPr b="0" lang="en-US" sz="2000" spc="-1" strike="noStrike">
                <a:solidFill>
                  <a:srgbClr val="262626"/>
                </a:solidFill>
                <a:latin typeface="Calibri"/>
                <a:ea typeface="DejaVu Sans"/>
              </a:rPr>
              <a:t>Many functions take more than one argument</a:t>
            </a:r>
            <a:endParaRPr b="0" lang="en-US" sz="2000" spc="-1" strike="noStrike">
              <a:latin typeface="Arial"/>
            </a:endParaRPr>
          </a:p>
          <a:p>
            <a:pPr lvl="1" marL="449280" indent="-180000">
              <a:lnSpc>
                <a:spcPct val="90000"/>
              </a:lnSpc>
              <a:spcBef>
                <a:spcPts val="400"/>
              </a:spcBef>
              <a:buClr>
                <a:srgbClr val="262626"/>
              </a:buClr>
              <a:buFont typeface="Arial"/>
              <a:buChar char="•"/>
            </a:pPr>
            <a:r>
              <a:rPr b="0" lang="en-US" sz="2000" spc="-1" strike="noStrike">
                <a:solidFill>
                  <a:srgbClr val="262626"/>
                </a:solidFill>
                <a:latin typeface="Calibri"/>
                <a:ea typeface="DejaVu Sans"/>
              </a:rPr>
              <a:t>If unnamed, arguments must be listed in correct order (association by position).</a:t>
            </a:r>
            <a:endParaRPr b="0" lang="en-US" sz="2000" spc="-1" strike="noStrike">
              <a:latin typeface="Arial"/>
            </a:endParaRPr>
          </a:p>
          <a:p>
            <a:pPr lvl="1" marL="449280" indent="-180000">
              <a:lnSpc>
                <a:spcPct val="90000"/>
              </a:lnSpc>
              <a:spcBef>
                <a:spcPts val="400"/>
              </a:spcBef>
              <a:buClr>
                <a:srgbClr val="262626"/>
              </a:buClr>
              <a:buFont typeface="Arial"/>
              <a:buChar char="•"/>
            </a:pPr>
            <a:r>
              <a:rPr b="0" lang="en-US" sz="2000" spc="-1" strike="noStrike">
                <a:solidFill>
                  <a:srgbClr val="262626"/>
                </a:solidFill>
                <a:latin typeface="Calibri"/>
                <a:ea typeface="DejaVu Sans"/>
              </a:rPr>
              <a:t>If named, arguments can be passed in arbitrary order (association by name).</a:t>
            </a:r>
            <a:endParaRPr b="0" lang="en-US" sz="2000" spc="-1" strike="noStrike">
              <a:latin typeface="Arial"/>
            </a:endParaRPr>
          </a:p>
          <a:p>
            <a:pPr>
              <a:lnSpc>
                <a:spcPct val="90000"/>
              </a:lnSpc>
              <a:spcBef>
                <a:spcPts val="400"/>
              </a:spcBef>
            </a:pPr>
            <a:endParaRPr b="0" lang="en-US" sz="2000" spc="-1" strike="noStrike">
              <a:latin typeface="Arial"/>
            </a:endParaRPr>
          </a:p>
          <a:p>
            <a:pPr marL="449280" indent="-180000">
              <a:lnSpc>
                <a:spcPct val="90000"/>
              </a:lnSpc>
              <a:spcBef>
                <a:spcPts val="360"/>
              </a:spcBef>
            </a:pPr>
            <a:r>
              <a:rPr b="0" lang="en-US" sz="1800" spc="-1" strike="noStrike">
                <a:solidFill>
                  <a:srgbClr val="4f81bd"/>
                </a:solidFill>
                <a:latin typeface="Lucida Console"/>
                <a:ea typeface="Courier New"/>
              </a:rPr>
              <a:t>&gt; write.table(object, "outfile.txt", TRUE)</a:t>
            </a:r>
            <a:endParaRPr b="0" lang="en-US" sz="1800" spc="-1" strike="noStrike">
              <a:latin typeface="Arial"/>
            </a:endParaRPr>
          </a:p>
          <a:p>
            <a:pPr marL="449280" indent="-180000">
              <a:lnSpc>
                <a:spcPct val="90000"/>
              </a:lnSpc>
              <a:spcBef>
                <a:spcPts val="360"/>
              </a:spcBef>
            </a:pPr>
            <a:endParaRPr b="0" lang="en-US" sz="1800" spc="-1" strike="noStrike">
              <a:latin typeface="Arial"/>
            </a:endParaRPr>
          </a:p>
          <a:p>
            <a:pPr marL="449280" indent="-180000">
              <a:lnSpc>
                <a:spcPct val="90000"/>
              </a:lnSpc>
              <a:spcBef>
                <a:spcPts val="360"/>
              </a:spcBef>
            </a:pPr>
            <a:r>
              <a:rPr b="0" lang="en-US" sz="1800" spc="-1" strike="noStrike">
                <a:solidFill>
                  <a:srgbClr val="4f81bd"/>
                </a:solidFill>
                <a:latin typeface="Lucida Console"/>
                <a:ea typeface="Courier New"/>
              </a:rPr>
              <a:t>&gt; write.table(object,  </a:t>
            </a:r>
            <a:r>
              <a:rPr b="1" lang="en-US" sz="1800" spc="-1" strike="noStrike">
                <a:solidFill>
                  <a:srgbClr val="4f81bd"/>
                </a:solidFill>
                <a:latin typeface="Lucida Console"/>
                <a:ea typeface="Courier New"/>
              </a:rPr>
              <a:t>append=</a:t>
            </a:r>
            <a:r>
              <a:rPr b="0" lang="en-US" sz="1800" spc="-1" strike="noStrike">
                <a:solidFill>
                  <a:srgbClr val="4f81bd"/>
                </a:solidFill>
                <a:latin typeface="Lucida Console"/>
                <a:ea typeface="Courier New"/>
              </a:rPr>
              <a:t>TRUE,</a:t>
            </a:r>
            <a:r>
              <a:rPr b="1" lang="en-US" sz="1800" spc="-1" strike="noStrike">
                <a:solidFill>
                  <a:srgbClr val="4f81bd"/>
                </a:solidFill>
                <a:latin typeface="Lucida Console"/>
                <a:ea typeface="Courier New"/>
              </a:rPr>
              <a:t>  file=</a:t>
            </a:r>
            <a:r>
              <a:rPr b="0" lang="en-US" sz="1800" spc="-1" strike="noStrike">
                <a:solidFill>
                  <a:srgbClr val="4f81bd"/>
                </a:solidFill>
                <a:latin typeface="Lucida Console"/>
                <a:ea typeface="Courier New"/>
              </a:rPr>
              <a:t>"outfile.txt")</a:t>
            </a:r>
            <a:endParaRPr b="0" lang="en-US" sz="1800" spc="-1" strike="noStrike">
              <a:latin typeface="Arial"/>
            </a:endParaRPr>
          </a:p>
        </p:txBody>
      </p:sp>
      <p:sp>
        <p:nvSpPr>
          <p:cNvPr id="770"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Using functions (II)</a:t>
            </a:r>
            <a:endParaRPr b="0" lang="en-US" sz="2800" spc="-1" strike="noStrike">
              <a:latin typeface="Arial"/>
            </a:endParaRPr>
          </a:p>
        </p:txBody>
      </p:sp>
      <p:sp>
        <p:nvSpPr>
          <p:cNvPr id="771" name="CustomShape 3"/>
          <p:cNvSpPr/>
          <p:nvPr/>
        </p:nvSpPr>
        <p:spPr>
          <a:xfrm>
            <a:off x="410040" y="5009760"/>
            <a:ext cx="8337960" cy="1297440"/>
          </a:xfrm>
          <a:prstGeom prst="rect">
            <a:avLst/>
          </a:prstGeom>
          <a:solidFill>
            <a:srgbClr val="1f497d"/>
          </a:solidFill>
          <a:ln>
            <a:noFill/>
          </a:ln>
        </p:spPr>
        <p:style>
          <a:lnRef idx="0"/>
          <a:fillRef idx="0"/>
          <a:effectRef idx="0"/>
          <a:fontRef idx="minor"/>
        </p:style>
        <p:txBody>
          <a:bodyPr lIns="182880" rIns="182880" tIns="91440" bIns="91440"/>
          <a:p>
            <a:pPr>
              <a:lnSpc>
                <a:spcPct val="100000"/>
              </a:lnSpc>
              <a:spcBef>
                <a:spcPts val="400"/>
              </a:spcBef>
            </a:pPr>
            <a:r>
              <a:rPr b="1" lang="en-US" sz="2000" spc="-1" strike="noStrike">
                <a:solidFill>
                  <a:srgbClr val="f6f6f6"/>
                </a:solidFill>
                <a:latin typeface="Comic Sans MS"/>
                <a:ea typeface="DejaVu Sans"/>
              </a:rPr>
              <a:t>Unnamed arguments: must appear in their correct position</a:t>
            </a:r>
            <a:endParaRPr b="0" lang="en-US" sz="2000" spc="-1" strike="noStrike">
              <a:latin typeface="Arial"/>
            </a:endParaRPr>
          </a:p>
          <a:p>
            <a:pPr>
              <a:lnSpc>
                <a:spcPct val="100000"/>
              </a:lnSpc>
              <a:spcBef>
                <a:spcPts val="400"/>
              </a:spcBef>
            </a:pPr>
            <a:r>
              <a:rPr b="1" lang="en-US" sz="2000" spc="-1" strike="noStrike">
                <a:solidFill>
                  <a:srgbClr val="f6f6f6"/>
                </a:solidFill>
                <a:latin typeface="Comic Sans MS"/>
                <a:ea typeface="DejaVu Sans"/>
              </a:rPr>
              <a:t>Named arguments:   their position does not matter</a:t>
            </a:r>
            <a:endParaRPr b="0" lang="en-US" sz="2000" spc="-1" strike="noStrike">
              <a:latin typeface="Arial"/>
            </a:endParaRPr>
          </a:p>
        </p:txBody>
      </p:sp>
    </p:spTree>
  </p:cSld>
  <p:timing>
    <p:tnLst>
      <p:par>
        <p:cTn id="867" dur="indefinite" restart="never" nodeType="tmRoot">
          <p:childTnLst>
            <p:seq>
              <p:cTn id="868" dur="indefinite" nodeType="mainSeq">
                <p:childTnLst>
                  <p:par>
                    <p:cTn id="869" fill="hold">
                      <p:stCondLst>
                        <p:cond delay="indefinite"/>
                      </p:stCondLst>
                      <p:childTnLst>
                        <p:par>
                          <p:cTn id="870" fill="hold">
                            <p:stCondLst>
                              <p:cond delay="0"/>
                            </p:stCondLst>
                            <p:childTnLst>
                              <p:par>
                                <p:cTn id="871" nodeType="clickEffect" fill="hold" presetClass="entr" presetID="1">
                                  <p:stCondLst>
                                    <p:cond delay="0"/>
                                  </p:stCondLst>
                                  <p:childTnLst>
                                    <p:set>
                                      <p:cBhvr>
                                        <p:cTn id="872" dur="1" fill="hold">
                                          <p:stCondLst>
                                            <p:cond delay="0"/>
                                          </p:stCondLst>
                                        </p:cTn>
                                        <p:tgtEl>
                                          <p:spTgt spid="769">
                                            <p:txEl>
                                              <p:pRg st="1" end="1"/>
                                            </p:txEl>
                                          </p:spTgt>
                                        </p:tgtEl>
                                        <p:attrNameLst>
                                          <p:attrName>style.visibility</p:attrName>
                                        </p:attrNameLst>
                                      </p:cBhvr>
                                      <p:to>
                                        <p:strVal val="visible"/>
                                      </p:to>
                                    </p:set>
                                  </p:childTnLst>
                                </p:cTn>
                              </p:par>
                              <p:par>
                                <p:cTn id="873" nodeType="withEffect" fill="hold" presetClass="entr" presetID="1">
                                  <p:stCondLst>
                                    <p:cond delay="0"/>
                                  </p:stCondLst>
                                  <p:childTnLst>
                                    <p:set>
                                      <p:cBhvr>
                                        <p:cTn id="874" dur="1" fill="hold">
                                          <p:stCondLst>
                                            <p:cond delay="0"/>
                                          </p:stCondLst>
                                        </p:cTn>
                                        <p:tgtEl>
                                          <p:spTgt spid="769">
                                            <p:txEl>
                                              <p:pRg st="2" end="2"/>
                                            </p:txEl>
                                          </p:spTgt>
                                        </p:tgtEl>
                                        <p:attrNameLst>
                                          <p:attrName>style.visibility</p:attrName>
                                        </p:attrNameLst>
                                      </p:cBhvr>
                                      <p:to>
                                        <p:strVal val="visible"/>
                                      </p:to>
                                    </p:set>
                                  </p:childTnLst>
                                </p:cTn>
                              </p:par>
                              <p:par>
                                <p:cTn id="875" nodeType="withEffect" fill="hold" presetClass="entr" presetID="1">
                                  <p:stCondLst>
                                    <p:cond delay="0"/>
                                  </p:stCondLst>
                                  <p:childTnLst>
                                    <p:set>
                                      <p:cBhvr>
                                        <p:cTn id="876" dur="1" fill="hold">
                                          <p:stCondLst>
                                            <p:cond delay="0"/>
                                          </p:stCondLst>
                                        </p:cTn>
                                        <p:tgtEl>
                                          <p:spTgt spid="769">
                                            <p:txEl>
                                              <p:pRg st="3" end="3"/>
                                            </p:txEl>
                                          </p:spTgt>
                                        </p:tgtEl>
                                        <p:attrNameLst>
                                          <p:attrName>style.visibility</p:attrName>
                                        </p:attrNameLst>
                                      </p:cBhvr>
                                      <p:to>
                                        <p:strVal val="visible"/>
                                      </p:to>
                                    </p:set>
                                  </p:childTnLst>
                                </p:cTn>
                              </p:par>
                              <p:par>
                                <p:cTn id="877" nodeType="withEffect" fill="hold" presetClass="entr" presetID="1">
                                  <p:stCondLst>
                                    <p:cond delay="0"/>
                                  </p:stCondLst>
                                  <p:childTnLst>
                                    <p:set>
                                      <p:cBhvr>
                                        <p:cTn id="878" dur="1" fill="hold">
                                          <p:stCondLst>
                                            <p:cond delay="0"/>
                                          </p:stCondLst>
                                        </p:cTn>
                                        <p:tgtEl>
                                          <p:spTgt spid="769">
                                            <p:txEl>
                                              <p:pRg st="5" end="5"/>
                                            </p:txEl>
                                          </p:spTgt>
                                        </p:tgtEl>
                                        <p:attrNameLst>
                                          <p:attrName>style.visibility</p:attrName>
                                        </p:attrNameLst>
                                      </p:cBhvr>
                                      <p:to>
                                        <p:strVal val="visible"/>
                                      </p:to>
                                    </p:set>
                                  </p:childTnLst>
                                </p:cTn>
                              </p:par>
                              <p:par>
                                <p:cTn id="879" nodeType="withEffect" fill="hold" presetClass="entr" presetID="1">
                                  <p:stCondLst>
                                    <p:cond delay="0"/>
                                  </p:stCondLst>
                                  <p:childTnLst>
                                    <p:set>
                                      <p:cBhvr>
                                        <p:cTn id="880" dur="1" fill="hold">
                                          <p:stCondLst>
                                            <p:cond delay="0"/>
                                          </p:stCondLst>
                                        </p:cTn>
                                        <p:tgtEl>
                                          <p:spTgt spid="769">
                                            <p:txEl>
                                              <p:pRg st="7" end="7"/>
                                            </p:txEl>
                                          </p:spTgt>
                                        </p:tgtEl>
                                        <p:attrNameLst>
                                          <p:attrName>style.visibility</p:attrName>
                                        </p:attrNameLst>
                                      </p:cBhvr>
                                      <p:to>
                                        <p:strVal val="visible"/>
                                      </p:to>
                                    </p:set>
                                  </p:childTnLst>
                                </p:cTn>
                              </p:par>
                            </p:childTnLst>
                          </p:cTn>
                        </p:par>
                      </p:childTnLst>
                    </p:cTn>
                  </p:par>
                  <p:par>
                    <p:cTn id="881" fill="hold">
                      <p:stCondLst>
                        <p:cond delay="indefinite"/>
                      </p:stCondLst>
                      <p:childTnLst>
                        <p:par>
                          <p:cTn id="882" fill="hold">
                            <p:stCondLst>
                              <p:cond delay="0"/>
                            </p:stCondLst>
                            <p:childTnLst>
                              <p:par>
                                <p:cTn id="883" nodeType="clickEffect" fill="hold" presetClass="entr" presetID="10">
                                  <p:stCondLst>
                                    <p:cond delay="0"/>
                                  </p:stCondLst>
                                  <p:childTnLst>
                                    <p:set>
                                      <p:cBhvr>
                                        <p:cTn id="884" dur="1" fill="hold">
                                          <p:stCondLst>
                                            <p:cond delay="0"/>
                                          </p:stCondLst>
                                        </p:cTn>
                                        <p:tgtEl>
                                          <p:spTgt spid="771"/>
                                        </p:tgtEl>
                                        <p:attrNameLst>
                                          <p:attrName>style.visibility</p:attrName>
                                        </p:attrNameLst>
                                      </p:cBhvr>
                                      <p:to>
                                        <p:strVal val="visible"/>
                                      </p:to>
                                    </p:set>
                                    <p:animEffect filter="fade" transition="in">
                                      <p:cBhvr additive="repl">
                                        <p:cTn id="885" dur="500"/>
                                        <p:tgtEl>
                                          <p:spTgt spid="77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CustomShape 1"/>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Using functions  (III)</a:t>
            </a:r>
            <a:endParaRPr b="0" lang="en-US" sz="2800" spc="-1" strike="noStrike">
              <a:latin typeface="Arial"/>
            </a:endParaRPr>
          </a:p>
        </p:txBody>
      </p:sp>
      <p:sp>
        <p:nvSpPr>
          <p:cNvPr id="773" name="CustomShape 2"/>
          <p:cNvSpPr/>
          <p:nvPr/>
        </p:nvSpPr>
        <p:spPr>
          <a:xfrm>
            <a:off x="596880" y="923040"/>
            <a:ext cx="8354520" cy="5608800"/>
          </a:xfrm>
          <a:prstGeom prst="rect">
            <a:avLst/>
          </a:prstGeom>
          <a:noFill/>
          <a:ln>
            <a:noFill/>
          </a:ln>
        </p:spPr>
        <p:style>
          <a:lnRef idx="0"/>
          <a:fillRef idx="0"/>
          <a:effectRef idx="0"/>
          <a:fontRef idx="minor"/>
        </p:style>
        <p:txBody>
          <a:bodyPr lIns="0" rIns="0" tIns="0" bIns="0"/>
          <a:p>
            <a:pPr>
              <a:lnSpc>
                <a:spcPct val="90000"/>
              </a:lnSpc>
              <a:spcBef>
                <a:spcPts val="400"/>
              </a:spcBef>
            </a:pPr>
            <a:r>
              <a:rPr b="0" lang="en-US" sz="2000" spc="-1" strike="noStrike">
                <a:solidFill>
                  <a:srgbClr val="262626"/>
                </a:solidFill>
                <a:latin typeface="Calibri"/>
                <a:ea typeface="DejaVu Sans"/>
              </a:rPr>
              <a:t>Some functions have arguments with </a:t>
            </a:r>
            <a:r>
              <a:rPr b="0" lang="en-US" sz="2000" spc="-1" strike="noStrike">
                <a:solidFill>
                  <a:srgbClr val="4e81bd"/>
                </a:solidFill>
                <a:latin typeface="Calibri"/>
                <a:ea typeface="DejaVu Sans"/>
              </a:rPr>
              <a:t>default values</a:t>
            </a:r>
            <a:r>
              <a:rPr b="0" lang="en-US" sz="2000" spc="-1" strike="noStrike">
                <a:solidFill>
                  <a:srgbClr val="262626"/>
                </a:solidFill>
                <a:latin typeface="Calibri"/>
                <a:ea typeface="DejaVu Sans"/>
              </a:rPr>
              <a:t>. </a:t>
            </a:r>
            <a:r>
              <a:rPr b="0" lang="en-US" sz="1800" spc="-1" strike="noStrike">
                <a:solidFill>
                  <a:srgbClr val="ff0000"/>
                </a:solidFill>
                <a:latin typeface="Lucida Console"/>
                <a:ea typeface="DejaVu Sans"/>
              </a:rPr>
              <a:t>	</a:t>
            </a:r>
            <a:endParaRPr b="0" lang="en-US" sz="1800" spc="-1" strike="noStrike">
              <a:latin typeface="Arial"/>
            </a:endParaRPr>
          </a:p>
          <a:p>
            <a:pPr>
              <a:lnSpc>
                <a:spcPct val="90000"/>
              </a:lnSpc>
              <a:spcBef>
                <a:spcPts val="360"/>
              </a:spcBef>
            </a:pPr>
            <a:endParaRPr b="0" lang="en-US" sz="1800" spc="-1" strike="noStrike">
              <a:latin typeface="Arial"/>
            </a:endParaRPr>
          </a:p>
          <a:p>
            <a:pPr>
              <a:lnSpc>
                <a:spcPct val="90000"/>
              </a:lnSpc>
              <a:spcBef>
                <a:spcPts val="400"/>
              </a:spcBef>
            </a:pPr>
            <a:r>
              <a:rPr b="0" lang="en-US" sz="2000" spc="-1" strike="noStrike">
                <a:solidFill>
                  <a:srgbClr val="262626"/>
                </a:solidFill>
                <a:latin typeface="Calibri"/>
                <a:ea typeface="Courier New"/>
              </a:rPr>
              <a:t>Example: function </a:t>
            </a:r>
            <a:r>
              <a:rPr b="1" lang="en-US" sz="2000" spc="-1" strike="noStrike">
                <a:solidFill>
                  <a:srgbClr val="4e81bd"/>
                </a:solidFill>
                <a:latin typeface="Calibri"/>
                <a:ea typeface="Courier New"/>
              </a:rPr>
              <a:t>round() </a:t>
            </a:r>
            <a:endParaRPr b="0" lang="en-US" sz="2000" spc="-1" strike="noStrike">
              <a:latin typeface="Arial"/>
            </a:endParaRPr>
          </a:p>
          <a:p>
            <a:pPr>
              <a:lnSpc>
                <a:spcPct val="90000"/>
              </a:lnSpc>
              <a:spcBef>
                <a:spcPts val="400"/>
              </a:spcBef>
            </a:pPr>
            <a:r>
              <a:rPr b="0" lang="en-US" sz="2000" spc="-1" strike="noStrike">
                <a:solidFill>
                  <a:srgbClr val="ff0000"/>
                </a:solidFill>
                <a:latin typeface="Lucida Console"/>
                <a:ea typeface="Courier New"/>
              </a:rPr>
              <a:t>  </a:t>
            </a:r>
            <a:r>
              <a:rPr b="1" lang="en-US" sz="2000" spc="-1" strike="noStrike">
                <a:solidFill>
                  <a:srgbClr val="ff0000"/>
                </a:solidFill>
                <a:latin typeface="Lucida Console"/>
                <a:ea typeface="Courier New"/>
              </a:rPr>
              <a:t>Usage</a:t>
            </a:r>
            <a:r>
              <a:rPr b="0" lang="en-US" sz="2000" spc="-1" strike="noStrike">
                <a:solidFill>
                  <a:srgbClr val="ff0000"/>
                </a:solidFill>
                <a:latin typeface="Lucida Console"/>
                <a:ea typeface="Courier New"/>
              </a:rPr>
              <a:t> (from R Help):  </a:t>
            </a:r>
            <a:r>
              <a:rPr b="0" lang="en-US" sz="1800" spc="-1" strike="noStrike">
                <a:solidFill>
                  <a:srgbClr val="ff0000"/>
                </a:solidFill>
                <a:latin typeface="Lucida Console"/>
                <a:ea typeface="Courier New"/>
              </a:rPr>
              <a:t>round(x, digits = 0)</a:t>
            </a:r>
            <a:endParaRPr b="0" lang="en-US" sz="1800" spc="-1" strike="noStrike">
              <a:latin typeface="Arial"/>
            </a:endParaRPr>
          </a:p>
          <a:p>
            <a:pPr>
              <a:lnSpc>
                <a:spcPct val="90000"/>
              </a:lnSpc>
              <a:spcBef>
                <a:spcPts val="360"/>
              </a:spcBef>
            </a:pPr>
            <a:endParaRPr b="0" lang="en-US" sz="1800" spc="-1" strike="noStrike">
              <a:latin typeface="Arial"/>
            </a:endParaRPr>
          </a:p>
          <a:p>
            <a:pPr>
              <a:lnSpc>
                <a:spcPct val="90000"/>
              </a:lnSpc>
              <a:spcBef>
                <a:spcPts val="360"/>
              </a:spcBef>
            </a:pPr>
            <a:endParaRPr b="0" lang="en-US" sz="1800" spc="-1" strike="noStrike">
              <a:latin typeface="Arial"/>
            </a:endParaRPr>
          </a:p>
          <a:p>
            <a:pPr>
              <a:lnSpc>
                <a:spcPct val="90000"/>
              </a:lnSpc>
              <a:spcBef>
                <a:spcPts val="360"/>
              </a:spcBef>
            </a:pPr>
            <a:endParaRPr b="0" lang="en-US" sz="1800" spc="-1" strike="noStrike">
              <a:latin typeface="Arial"/>
            </a:endParaRPr>
          </a:p>
          <a:p>
            <a:pPr>
              <a:lnSpc>
                <a:spcPct val="90000"/>
              </a:lnSpc>
              <a:spcBef>
                <a:spcPts val="400"/>
              </a:spcBef>
            </a:pPr>
            <a:r>
              <a:rPr b="0" lang="en-US" sz="2000" spc="-1" strike="noStrike">
                <a:solidFill>
                  <a:srgbClr val="262626"/>
                </a:solidFill>
                <a:latin typeface="Calibri"/>
                <a:ea typeface="Courier New"/>
              </a:rPr>
              <a:t>Arguments with default values </a:t>
            </a:r>
            <a:r>
              <a:rPr b="0" lang="en-US" sz="2000" spc="-1" strike="noStrike">
                <a:solidFill>
                  <a:srgbClr val="4e81bd"/>
                </a:solidFill>
                <a:latin typeface="Calibri"/>
                <a:ea typeface="Courier New"/>
              </a:rPr>
              <a:t>can be omitted </a:t>
            </a:r>
            <a:r>
              <a:rPr b="0" lang="en-US" sz="2000" spc="-1" strike="noStrike">
                <a:solidFill>
                  <a:srgbClr val="262626"/>
                </a:solidFill>
                <a:latin typeface="Calibri"/>
                <a:ea typeface="Courier New"/>
              </a:rPr>
              <a:t>in the function call; the default value is then used. Arguments without default values </a:t>
            </a:r>
            <a:r>
              <a:rPr b="0" lang="en-US" sz="2000" spc="-1" strike="noStrike">
                <a:solidFill>
                  <a:srgbClr val="4e81bd"/>
                </a:solidFill>
                <a:latin typeface="Calibri"/>
                <a:ea typeface="Courier New"/>
              </a:rPr>
              <a:t>cannot be omitted</a:t>
            </a:r>
            <a:r>
              <a:rPr b="0" lang="en-US" sz="2000" spc="-1" strike="noStrike">
                <a:solidFill>
                  <a:srgbClr val="262626"/>
                </a:solidFill>
                <a:latin typeface="Calibri"/>
                <a:ea typeface="Courier New"/>
              </a:rPr>
              <a:t>.</a:t>
            </a:r>
            <a:endParaRPr b="0" lang="en-US" sz="2000" spc="-1" strike="noStrike">
              <a:latin typeface="Arial"/>
            </a:endParaRPr>
          </a:p>
          <a:p>
            <a:pPr>
              <a:lnSpc>
                <a:spcPct val="90000"/>
              </a:lnSpc>
              <a:spcBef>
                <a:spcPts val="360"/>
              </a:spcBef>
            </a:pPr>
            <a:endParaRPr b="0" lang="en-US" sz="2000" spc="-1" strike="noStrike">
              <a:latin typeface="Arial"/>
            </a:endParaRPr>
          </a:p>
          <a:p>
            <a:pPr>
              <a:lnSpc>
                <a:spcPct val="90000"/>
              </a:lnSpc>
              <a:spcBef>
                <a:spcPts val="360"/>
              </a:spcBef>
            </a:pPr>
            <a:r>
              <a:rPr b="0" lang="en-US" sz="1800" spc="-1" strike="noStrike">
                <a:solidFill>
                  <a:srgbClr val="4e81bd"/>
                </a:solidFill>
                <a:latin typeface="Lucida Console"/>
                <a:ea typeface="Courier New"/>
              </a:rPr>
              <a:t>&gt; round(2.011)    </a:t>
            </a:r>
            <a:r>
              <a:rPr b="0" lang="en-US" sz="1800" spc="-1" strike="noStrike">
                <a:solidFill>
                  <a:srgbClr val="4f6228"/>
                </a:solidFill>
                <a:latin typeface="Lucida Console"/>
                <a:ea typeface="Courier New"/>
              </a:rPr>
              <a:t>#rounding to 0 digits after decimal point</a:t>
            </a:r>
            <a:endParaRPr b="0" lang="en-US" sz="1800" spc="-1" strike="noStrike">
              <a:latin typeface="Arial"/>
            </a:endParaRPr>
          </a:p>
          <a:p>
            <a:pPr>
              <a:lnSpc>
                <a:spcPct val="90000"/>
              </a:lnSpc>
              <a:spcBef>
                <a:spcPts val="360"/>
              </a:spcBef>
            </a:pPr>
            <a:r>
              <a:rPr b="0" lang="en-US" sz="1800" spc="-1" strike="noStrike">
                <a:solidFill>
                  <a:srgbClr val="000000"/>
                </a:solidFill>
                <a:latin typeface="Lucida Console"/>
                <a:ea typeface="Courier New"/>
              </a:rPr>
              <a:t>[1] 2             </a:t>
            </a:r>
            <a:r>
              <a:rPr b="0" lang="en-US" sz="1800" spc="-1" strike="noStrike">
                <a:solidFill>
                  <a:srgbClr val="4f6228"/>
                </a:solidFill>
                <a:latin typeface="Lucida Console"/>
                <a:ea typeface="Courier New"/>
              </a:rPr>
              <a:t># (default value)</a:t>
            </a:r>
            <a:endParaRPr b="0" lang="en-US" sz="1800" spc="-1" strike="noStrike">
              <a:latin typeface="Arial"/>
            </a:endParaRPr>
          </a:p>
          <a:p>
            <a:pPr>
              <a:lnSpc>
                <a:spcPct val="90000"/>
              </a:lnSpc>
              <a:spcBef>
                <a:spcPts val="360"/>
              </a:spcBef>
            </a:pPr>
            <a:endParaRPr b="0" lang="en-US" sz="1800" spc="-1" strike="noStrike">
              <a:latin typeface="Arial"/>
            </a:endParaRPr>
          </a:p>
          <a:p>
            <a:pPr>
              <a:lnSpc>
                <a:spcPct val="90000"/>
              </a:lnSpc>
              <a:spcBef>
                <a:spcPts val="360"/>
              </a:spcBef>
            </a:pPr>
            <a:r>
              <a:rPr b="0" lang="en-US" sz="1800" spc="-1" strike="noStrike">
                <a:solidFill>
                  <a:srgbClr val="4e81bd"/>
                </a:solidFill>
                <a:latin typeface="Lucida Console"/>
                <a:ea typeface="Courier New"/>
              </a:rPr>
              <a:t>&gt; round(2.011, 2) </a:t>
            </a:r>
            <a:r>
              <a:rPr b="0" lang="en-US" sz="1800" spc="-1" strike="noStrike">
                <a:solidFill>
                  <a:srgbClr val="4f6228"/>
                </a:solidFill>
                <a:latin typeface="Lucida Console"/>
                <a:ea typeface="Courier New"/>
              </a:rPr>
              <a:t>#rounding to 2 digits after decimal point</a:t>
            </a:r>
            <a:endParaRPr b="0" lang="en-US" sz="1800" spc="-1" strike="noStrike">
              <a:latin typeface="Arial"/>
            </a:endParaRPr>
          </a:p>
          <a:p>
            <a:pPr>
              <a:lnSpc>
                <a:spcPct val="90000"/>
              </a:lnSpc>
              <a:spcBef>
                <a:spcPts val="360"/>
              </a:spcBef>
            </a:pPr>
            <a:r>
              <a:rPr b="0" lang="en-US" sz="1800" spc="-1" strike="noStrike">
                <a:solidFill>
                  <a:srgbClr val="000000"/>
                </a:solidFill>
                <a:latin typeface="Lucida Console"/>
                <a:ea typeface="Courier New"/>
              </a:rPr>
              <a:t>[1] 2.01</a:t>
            </a:r>
            <a:endParaRPr b="0" lang="en-US" sz="1800" spc="-1" strike="noStrike">
              <a:latin typeface="Arial"/>
            </a:endParaRPr>
          </a:p>
        </p:txBody>
      </p:sp>
      <p:sp>
        <p:nvSpPr>
          <p:cNvPr id="774" name="CustomShape 3"/>
          <p:cNvSpPr/>
          <p:nvPr/>
        </p:nvSpPr>
        <p:spPr>
          <a:xfrm>
            <a:off x="6046920" y="1371600"/>
            <a:ext cx="1529640" cy="636120"/>
          </a:xfrm>
          <a:prstGeom prst="rect">
            <a:avLst/>
          </a:prstGeom>
          <a:noFill/>
          <a:ln w="28440">
            <a:solidFill>
              <a:srgbClr val="000000"/>
            </a:solidFill>
            <a:round/>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Calibri"/>
                <a:ea typeface="DejaVu Sans"/>
              </a:rPr>
              <a:t>default value</a:t>
            </a:r>
            <a:endParaRPr b="0" lang="en-US" sz="1800" spc="-1" strike="noStrike">
              <a:latin typeface="Arial"/>
            </a:endParaRPr>
          </a:p>
        </p:txBody>
      </p:sp>
      <p:sp>
        <p:nvSpPr>
          <p:cNvPr id="775" name="CustomShape 4"/>
          <p:cNvSpPr/>
          <p:nvPr/>
        </p:nvSpPr>
        <p:spPr>
          <a:xfrm flipH="1">
            <a:off x="5703120" y="1556280"/>
            <a:ext cx="338400" cy="299520"/>
          </a:xfrm>
          <a:custGeom>
            <a:avLst/>
            <a:gdLst/>
            <a:ahLst/>
            <a:rect l="l" t="t" r="r" b="b"/>
            <a:pathLst>
              <a:path w="21600" h="21600">
                <a:moveTo>
                  <a:pt x="0" y="0"/>
                </a:moveTo>
                <a:lnTo>
                  <a:pt x="21600" y="21600"/>
                </a:lnTo>
              </a:path>
            </a:pathLst>
          </a:custGeom>
          <a:noFill/>
          <a:ln w="9360">
            <a:solidFill>
              <a:srgbClr val="4a7ebb"/>
            </a:solidFill>
            <a:round/>
            <a:tailEnd len="med" type="triangle" w="med"/>
          </a:ln>
        </p:spPr>
        <p:style>
          <a:lnRef idx="0"/>
          <a:fillRef idx="0"/>
          <a:effectRef idx="0"/>
          <a:fontRef idx="minor"/>
        </p:style>
      </p:sp>
    </p:spTree>
  </p:cSld>
  <p:timing>
    <p:tnLst>
      <p:par>
        <p:cTn id="886" dur="indefinite" restart="never" nodeType="tmRoot">
          <p:childTnLst>
            <p:seq>
              <p:cTn id="887" dur="indefinite" nodeType="mainSeq">
                <p:childTnLst>
                  <p:par>
                    <p:cTn id="888" fill="hold">
                      <p:stCondLst>
                        <p:cond delay="indefinite"/>
                      </p:stCondLst>
                      <p:childTnLst>
                        <p:par>
                          <p:cTn id="889" fill="hold">
                            <p:stCondLst>
                              <p:cond delay="0"/>
                            </p:stCondLst>
                            <p:childTnLst>
                              <p:par>
                                <p:cTn id="890" nodeType="clickEffect" fill="hold" presetClass="entr" presetID="1">
                                  <p:stCondLst>
                                    <p:cond delay="0"/>
                                  </p:stCondLst>
                                  <p:childTnLst>
                                    <p:set>
                                      <p:cBhvr>
                                        <p:cTn id="891" dur="1" fill="hold">
                                          <p:stCondLst>
                                            <p:cond delay="0"/>
                                          </p:stCondLst>
                                        </p:cTn>
                                        <p:tgtEl>
                                          <p:spTgt spid="773">
                                            <p:txEl>
                                              <p:pRg st="0" end="0"/>
                                            </p:txEl>
                                          </p:spTgt>
                                        </p:tgtEl>
                                        <p:attrNameLst>
                                          <p:attrName>style.visibility</p:attrName>
                                        </p:attrNameLst>
                                      </p:cBhvr>
                                      <p:to>
                                        <p:strVal val="visible"/>
                                      </p:to>
                                    </p:set>
                                  </p:childTnLst>
                                </p:cTn>
                              </p:par>
                            </p:childTnLst>
                          </p:cTn>
                        </p:par>
                      </p:childTnLst>
                    </p:cTn>
                  </p:par>
                  <p:par>
                    <p:cTn id="892" fill="hold">
                      <p:stCondLst>
                        <p:cond delay="indefinite"/>
                      </p:stCondLst>
                      <p:childTnLst>
                        <p:par>
                          <p:cTn id="893" fill="hold">
                            <p:stCondLst>
                              <p:cond delay="0"/>
                            </p:stCondLst>
                            <p:childTnLst>
                              <p:par>
                                <p:cTn id="894" nodeType="clickEffect" fill="hold" presetClass="entr" presetID="1">
                                  <p:stCondLst>
                                    <p:cond delay="0"/>
                                  </p:stCondLst>
                                  <p:childTnLst>
                                    <p:set>
                                      <p:cBhvr>
                                        <p:cTn id="895" dur="1" fill="hold">
                                          <p:stCondLst>
                                            <p:cond delay="0"/>
                                          </p:stCondLst>
                                        </p:cTn>
                                        <p:tgtEl>
                                          <p:spTgt spid="773">
                                            <p:txEl>
                                              <p:pRg st="2" end="2"/>
                                            </p:txEl>
                                          </p:spTgt>
                                        </p:tgtEl>
                                        <p:attrNameLst>
                                          <p:attrName>style.visibility</p:attrName>
                                        </p:attrNameLst>
                                      </p:cBhvr>
                                      <p:to>
                                        <p:strVal val="visible"/>
                                      </p:to>
                                    </p:set>
                                  </p:childTnLst>
                                </p:cTn>
                              </p:par>
                            </p:childTnLst>
                          </p:cTn>
                        </p:par>
                      </p:childTnLst>
                    </p:cTn>
                  </p:par>
                  <p:par>
                    <p:cTn id="896" fill="hold">
                      <p:stCondLst>
                        <p:cond delay="indefinite"/>
                      </p:stCondLst>
                      <p:childTnLst>
                        <p:par>
                          <p:cTn id="897" fill="hold">
                            <p:stCondLst>
                              <p:cond delay="0"/>
                            </p:stCondLst>
                            <p:childTnLst>
                              <p:par>
                                <p:cTn id="898" nodeType="clickEffect" fill="hold" presetClass="entr" presetID="1">
                                  <p:stCondLst>
                                    <p:cond delay="0"/>
                                  </p:stCondLst>
                                  <p:childTnLst>
                                    <p:set>
                                      <p:cBhvr>
                                        <p:cTn id="899" dur="1" fill="hold">
                                          <p:stCondLst>
                                            <p:cond delay="0"/>
                                          </p:stCondLst>
                                        </p:cTn>
                                        <p:tgtEl>
                                          <p:spTgt spid="773">
                                            <p:txEl>
                                              <p:pRg st="3" end="3"/>
                                            </p:txEl>
                                          </p:spTgt>
                                        </p:tgtEl>
                                        <p:attrNameLst>
                                          <p:attrName>style.visibility</p:attrName>
                                        </p:attrNameLst>
                                      </p:cBhvr>
                                      <p:to>
                                        <p:strVal val="visible"/>
                                      </p:to>
                                    </p:set>
                                  </p:childTnLst>
                                </p:cTn>
                              </p:par>
                            </p:childTnLst>
                          </p:cTn>
                        </p:par>
                      </p:childTnLst>
                    </p:cTn>
                  </p:par>
                  <p:par>
                    <p:cTn id="900" fill="hold">
                      <p:stCondLst>
                        <p:cond delay="indefinite"/>
                      </p:stCondLst>
                      <p:childTnLst>
                        <p:par>
                          <p:cTn id="901" fill="hold">
                            <p:stCondLst>
                              <p:cond delay="0"/>
                            </p:stCondLst>
                            <p:childTnLst>
                              <p:par>
                                <p:cTn id="902" nodeType="clickEffect" fill="hold" presetClass="entr" presetID="1">
                                  <p:stCondLst>
                                    <p:cond delay="0"/>
                                  </p:stCondLst>
                                  <p:childTnLst>
                                    <p:set>
                                      <p:cBhvr>
                                        <p:cTn id="903" dur="1" fill="hold">
                                          <p:stCondLst>
                                            <p:cond delay="0"/>
                                          </p:stCondLst>
                                        </p:cTn>
                                        <p:tgtEl>
                                          <p:spTgt spid="773">
                                            <p:txEl>
                                              <p:pRg st="7" end="7"/>
                                            </p:txEl>
                                          </p:spTgt>
                                        </p:tgtEl>
                                        <p:attrNameLst>
                                          <p:attrName>style.visibility</p:attrName>
                                        </p:attrNameLst>
                                      </p:cBhvr>
                                      <p:to>
                                        <p:strVal val="visible"/>
                                      </p:to>
                                    </p:set>
                                  </p:childTnLst>
                                </p:cTn>
                              </p:par>
                            </p:childTnLst>
                          </p:cTn>
                        </p:par>
                      </p:childTnLst>
                    </p:cTn>
                  </p:par>
                  <p:par>
                    <p:cTn id="904" fill="hold">
                      <p:stCondLst>
                        <p:cond delay="indefinite"/>
                      </p:stCondLst>
                      <p:childTnLst>
                        <p:par>
                          <p:cTn id="905" fill="hold">
                            <p:stCondLst>
                              <p:cond delay="0"/>
                            </p:stCondLst>
                            <p:childTnLst>
                              <p:par>
                                <p:cTn id="906" nodeType="clickEffect" fill="hold" presetClass="entr" presetID="1">
                                  <p:stCondLst>
                                    <p:cond delay="0"/>
                                  </p:stCondLst>
                                  <p:childTnLst>
                                    <p:set>
                                      <p:cBhvr>
                                        <p:cTn id="907" dur="1" fill="hold">
                                          <p:stCondLst>
                                            <p:cond delay="0"/>
                                          </p:stCondLst>
                                        </p:cTn>
                                        <p:tgtEl>
                                          <p:spTgt spid="773">
                                            <p:txEl>
                                              <p:pRg st="9" end="9"/>
                                            </p:txEl>
                                          </p:spTgt>
                                        </p:tgtEl>
                                        <p:attrNameLst>
                                          <p:attrName>style.visibility</p:attrName>
                                        </p:attrNameLst>
                                      </p:cBhvr>
                                      <p:to>
                                        <p:strVal val="visible"/>
                                      </p:to>
                                    </p:set>
                                  </p:childTnLst>
                                </p:cTn>
                              </p:par>
                            </p:childTnLst>
                          </p:cTn>
                        </p:par>
                      </p:childTnLst>
                    </p:cTn>
                  </p:par>
                  <p:par>
                    <p:cTn id="908" fill="hold">
                      <p:stCondLst>
                        <p:cond delay="indefinite"/>
                      </p:stCondLst>
                      <p:childTnLst>
                        <p:par>
                          <p:cTn id="909" fill="hold">
                            <p:stCondLst>
                              <p:cond delay="0"/>
                            </p:stCondLst>
                            <p:childTnLst>
                              <p:par>
                                <p:cTn id="910" nodeType="clickEffect" fill="hold" presetClass="entr" presetID="1">
                                  <p:stCondLst>
                                    <p:cond delay="0"/>
                                  </p:stCondLst>
                                  <p:childTnLst>
                                    <p:set>
                                      <p:cBhvr>
                                        <p:cTn id="911" dur="1" fill="hold">
                                          <p:stCondLst>
                                            <p:cond delay="0"/>
                                          </p:stCondLst>
                                        </p:cTn>
                                        <p:tgtEl>
                                          <p:spTgt spid="773">
                                            <p:txEl>
                                              <p:pRg st="10" end="10"/>
                                            </p:txEl>
                                          </p:spTgt>
                                        </p:tgtEl>
                                        <p:attrNameLst>
                                          <p:attrName>style.visibility</p:attrName>
                                        </p:attrNameLst>
                                      </p:cBhvr>
                                      <p:to>
                                        <p:strVal val="visible"/>
                                      </p:to>
                                    </p:set>
                                  </p:childTnLst>
                                </p:cTn>
                              </p:par>
                            </p:childTnLst>
                          </p:cTn>
                        </p:par>
                      </p:childTnLst>
                    </p:cTn>
                  </p:par>
                  <p:par>
                    <p:cTn id="912" fill="hold">
                      <p:stCondLst>
                        <p:cond delay="indefinite"/>
                      </p:stCondLst>
                      <p:childTnLst>
                        <p:par>
                          <p:cTn id="913" fill="hold">
                            <p:stCondLst>
                              <p:cond delay="0"/>
                            </p:stCondLst>
                            <p:childTnLst>
                              <p:par>
                                <p:cTn id="914" nodeType="clickEffect" fill="hold" presetClass="entr" presetID="1">
                                  <p:stCondLst>
                                    <p:cond delay="0"/>
                                  </p:stCondLst>
                                  <p:childTnLst>
                                    <p:set>
                                      <p:cBhvr>
                                        <p:cTn id="915" dur="1" fill="hold">
                                          <p:stCondLst>
                                            <p:cond delay="0"/>
                                          </p:stCondLst>
                                        </p:cTn>
                                        <p:tgtEl>
                                          <p:spTgt spid="773">
                                            <p:txEl>
                                              <p:pRg st="12" end="12"/>
                                            </p:txEl>
                                          </p:spTgt>
                                        </p:tgtEl>
                                        <p:attrNameLst>
                                          <p:attrName>style.visibility</p:attrName>
                                        </p:attrNameLst>
                                      </p:cBhvr>
                                      <p:to>
                                        <p:strVal val="visible"/>
                                      </p:to>
                                    </p:set>
                                  </p:childTnLst>
                                </p:cTn>
                              </p:par>
                            </p:childTnLst>
                          </p:cTn>
                        </p:par>
                      </p:childTnLst>
                    </p:cTn>
                  </p:par>
                  <p:par>
                    <p:cTn id="916" fill="hold">
                      <p:stCondLst>
                        <p:cond delay="indefinite"/>
                      </p:stCondLst>
                      <p:childTnLst>
                        <p:par>
                          <p:cTn id="917" fill="hold">
                            <p:stCondLst>
                              <p:cond delay="0"/>
                            </p:stCondLst>
                            <p:childTnLst>
                              <p:par>
                                <p:cTn id="918" nodeType="clickEffect" fill="hold" presetClass="entr" presetID="1">
                                  <p:stCondLst>
                                    <p:cond delay="0"/>
                                  </p:stCondLst>
                                  <p:childTnLst>
                                    <p:set>
                                      <p:cBhvr>
                                        <p:cTn id="919" dur="1" fill="hold">
                                          <p:stCondLst>
                                            <p:cond delay="0"/>
                                          </p:stCondLst>
                                        </p:cTn>
                                        <p:tgtEl>
                                          <p:spTgt spid="773">
                                            <p:txEl>
                                              <p:pRg st="13" end="1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CustomShape 1"/>
          <p:cNvSpPr/>
          <p:nvPr/>
        </p:nvSpPr>
        <p:spPr>
          <a:xfrm>
            <a:off x="258480" y="216720"/>
            <a:ext cx="8634240" cy="6375960"/>
          </a:xfrm>
          <a:prstGeom prst="rect">
            <a:avLst/>
          </a:prstGeom>
          <a:noFill/>
          <a:ln w="25560">
            <a:noFill/>
          </a:ln>
        </p:spPr>
        <p:style>
          <a:lnRef idx="0"/>
          <a:fillRef idx="0"/>
          <a:effectRef idx="0"/>
          <a:fontRef idx="minor"/>
        </p:style>
      </p:sp>
      <p:sp>
        <p:nvSpPr>
          <p:cNvPr id="777" name="CustomShape 2"/>
          <p:cNvSpPr/>
          <p:nvPr/>
        </p:nvSpPr>
        <p:spPr>
          <a:xfrm>
            <a:off x="258480" y="-46800"/>
            <a:ext cx="7936920" cy="60336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Let’s practice – 3 </a:t>
            </a:r>
            <a:endParaRPr b="0" lang="en-US" sz="4000" spc="-1" strike="noStrike">
              <a:latin typeface="Arial"/>
            </a:endParaRPr>
          </a:p>
        </p:txBody>
      </p:sp>
      <p:sp>
        <p:nvSpPr>
          <p:cNvPr id="778" name="CustomShape 3"/>
          <p:cNvSpPr/>
          <p:nvPr/>
        </p:nvSpPr>
        <p:spPr>
          <a:xfrm>
            <a:off x="191880" y="564840"/>
            <a:ext cx="7903440" cy="5888520"/>
          </a:xfrm>
          <a:prstGeom prst="rect">
            <a:avLst/>
          </a:prstGeom>
          <a:noFill/>
          <a:ln>
            <a:noFill/>
          </a:ln>
        </p:spPr>
        <p:style>
          <a:lnRef idx="0"/>
          <a:fillRef idx="0"/>
          <a:effectRef idx="0"/>
          <a:fontRef idx="minor"/>
        </p:style>
        <p:txBody>
          <a:bodyPr lIns="0" rIns="0" tIns="0" bIns="0"/>
          <a:p>
            <a:pPr>
              <a:lnSpc>
                <a:spcPct val="100000"/>
              </a:lnSpc>
              <a:spcBef>
                <a:spcPts val="400"/>
              </a:spcBef>
            </a:pPr>
            <a:r>
              <a:rPr b="0" i="1" lang="en-US" sz="2000" spc="-1" strike="noStrike">
                <a:solidFill>
                  <a:srgbClr val="262626"/>
                </a:solidFill>
                <a:latin typeface="Calibri"/>
                <a:ea typeface="DejaVu Sans"/>
              </a:rPr>
              <a:t>For all exercises, feel free to use</a:t>
            </a:r>
            <a:endParaRPr b="0" lang="en-US" sz="2000" spc="-1" strike="noStrike">
              <a:latin typeface="Arial"/>
            </a:endParaRPr>
          </a:p>
          <a:p>
            <a:pPr>
              <a:lnSpc>
                <a:spcPct val="100000"/>
              </a:lnSpc>
              <a:spcBef>
                <a:spcPts val="400"/>
              </a:spcBef>
            </a:pPr>
            <a:r>
              <a:rPr b="0" i="1" lang="en-US" sz="2000" spc="-1" strike="noStrike">
                <a:solidFill>
                  <a:srgbClr val="262626"/>
                </a:solidFill>
                <a:latin typeface="Calibri"/>
                <a:ea typeface="DejaVu Sans"/>
              </a:rPr>
              <a:t>	</a:t>
            </a:r>
            <a:r>
              <a:rPr b="0" i="1" lang="en-US" sz="2000" spc="-1" strike="noStrike">
                <a:solidFill>
                  <a:srgbClr val="262626"/>
                </a:solidFill>
                <a:latin typeface="Calibri"/>
                <a:ea typeface="DejaVu Sans"/>
              </a:rPr>
              <a:t>- cheat sheets provided</a:t>
            </a:r>
            <a:endParaRPr b="0" lang="en-US" sz="2000" spc="-1" strike="noStrike">
              <a:latin typeface="Arial"/>
            </a:endParaRPr>
          </a:p>
          <a:p>
            <a:pPr>
              <a:lnSpc>
                <a:spcPct val="100000"/>
              </a:lnSpc>
              <a:spcBef>
                <a:spcPts val="400"/>
              </a:spcBef>
            </a:pPr>
            <a:r>
              <a:rPr b="0" i="1" lang="en-US" sz="2000" spc="-1" strike="noStrike">
                <a:solidFill>
                  <a:srgbClr val="262626"/>
                </a:solidFill>
                <a:latin typeface="Calibri"/>
                <a:ea typeface="DejaVu Sans"/>
              </a:rPr>
              <a:t>	</a:t>
            </a:r>
            <a:r>
              <a:rPr b="0" i="1" lang="en-US" sz="2000" spc="-1" strike="noStrike">
                <a:solidFill>
                  <a:srgbClr val="262626"/>
                </a:solidFill>
                <a:latin typeface="Calibri"/>
                <a:ea typeface="DejaVu Sans"/>
              </a:rPr>
              <a:t>- R help (? at command prompt)</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DejaVu Sans"/>
              </a:rPr>
              <a:t>Go back to your script file, then:</a:t>
            </a:r>
            <a:endParaRPr b="0" lang="en-US" sz="2000" spc="-1" strike="noStrike">
              <a:latin typeface="Arial"/>
            </a:endParaRPr>
          </a:p>
          <a:p>
            <a:pPr>
              <a:lnSpc>
                <a:spcPct val="100000"/>
              </a:lnSpc>
              <a:spcBef>
                <a:spcPts val="400"/>
              </a:spcBef>
            </a:pPr>
            <a:endParaRPr b="0" lang="en-US" sz="2000" spc="-1" strike="noStrike">
              <a:latin typeface="Arial"/>
            </a:endParaRPr>
          </a:p>
          <a:p>
            <a:pPr marL="266760" indent="-260640">
              <a:lnSpc>
                <a:spcPct val="100000"/>
              </a:lnSpc>
              <a:spcBef>
                <a:spcPts val="400"/>
              </a:spcBef>
              <a:buClr>
                <a:srgbClr val="000000"/>
              </a:buClr>
              <a:buFont typeface="StarSymbol"/>
              <a:buAutoNum type="arabicParenR"/>
            </a:pPr>
            <a:r>
              <a:rPr b="0" lang="en-US" sz="2000" spc="-1" strike="noStrike">
                <a:solidFill>
                  <a:srgbClr val="262626"/>
                </a:solidFill>
                <a:latin typeface="Calibri"/>
                <a:ea typeface="DejaVu Sans"/>
              </a:rPr>
              <a:t>Assign the values 6</a:t>
            </a:r>
            <a:r>
              <a:rPr b="1" lang="en-US" sz="2000" spc="-1" strike="noStrike">
                <a:solidFill>
                  <a:srgbClr val="262626"/>
                </a:solidFill>
                <a:latin typeface="Calibri"/>
                <a:ea typeface="DejaVu Sans"/>
              </a:rPr>
              <a:t>.</a:t>
            </a:r>
            <a:r>
              <a:rPr b="0" lang="en-US" sz="2000" spc="-1" strike="noStrike">
                <a:solidFill>
                  <a:srgbClr val="262626"/>
                </a:solidFill>
                <a:latin typeface="Calibri"/>
                <a:ea typeface="DejaVu Sans"/>
              </a:rPr>
              <a:t>7 and 56</a:t>
            </a:r>
            <a:r>
              <a:rPr b="1" lang="en-US" sz="2000" spc="-1" strike="noStrike">
                <a:solidFill>
                  <a:srgbClr val="262626"/>
                </a:solidFill>
                <a:latin typeface="Calibri"/>
                <a:ea typeface="DejaVu Sans"/>
              </a:rPr>
              <a:t>.</a:t>
            </a:r>
            <a:r>
              <a:rPr b="0" lang="en-US" sz="2000" spc="-1" strike="noStrike">
                <a:solidFill>
                  <a:srgbClr val="262626"/>
                </a:solidFill>
                <a:latin typeface="Calibri"/>
                <a:ea typeface="DejaVu Sans"/>
              </a:rPr>
              <a:t>3 to variables </a:t>
            </a:r>
            <a:r>
              <a:rPr b="1" lang="en-US" sz="2000" spc="-1" strike="noStrike">
                <a:solidFill>
                  <a:srgbClr val="262626"/>
                </a:solidFill>
                <a:latin typeface="Calibri"/>
                <a:ea typeface="DejaVu Sans"/>
              </a:rPr>
              <a:t>a</a:t>
            </a:r>
            <a:r>
              <a:rPr b="0" lang="en-US" sz="2000" spc="-1" strike="noStrike">
                <a:solidFill>
                  <a:srgbClr val="262626"/>
                </a:solidFill>
                <a:latin typeface="Calibri"/>
                <a:ea typeface="DejaVu Sans"/>
              </a:rPr>
              <a:t> and </a:t>
            </a:r>
            <a:r>
              <a:rPr b="1" lang="en-US" sz="2000" spc="-1" strike="noStrike">
                <a:solidFill>
                  <a:srgbClr val="262626"/>
                </a:solidFill>
                <a:latin typeface="Calibri"/>
                <a:ea typeface="DejaVu Sans"/>
              </a:rPr>
              <a:t>b</a:t>
            </a:r>
            <a:r>
              <a:rPr b="0" lang="en-US" sz="2000" spc="-1" strike="noStrike">
                <a:solidFill>
                  <a:srgbClr val="262626"/>
                </a:solidFill>
                <a:latin typeface="Calibri"/>
                <a:ea typeface="DejaVu Sans"/>
              </a:rPr>
              <a:t>, respectively.</a:t>
            </a:r>
            <a:endParaRPr b="0" lang="en-US" sz="2000" spc="-1" strike="noStrike">
              <a:latin typeface="Arial"/>
            </a:endParaRPr>
          </a:p>
          <a:p>
            <a:pPr marL="3600">
              <a:lnSpc>
                <a:spcPct val="100000"/>
              </a:lnSpc>
              <a:spcBef>
                <a:spcPts val="400"/>
              </a:spcBef>
            </a:pPr>
            <a:endParaRPr b="0" lang="en-US" sz="2000" spc="-1" strike="noStrike">
              <a:latin typeface="Arial"/>
            </a:endParaRPr>
          </a:p>
          <a:p>
            <a:pPr marL="3600">
              <a:lnSpc>
                <a:spcPct val="100000"/>
              </a:lnSpc>
              <a:spcBef>
                <a:spcPts val="400"/>
              </a:spcBef>
            </a:pPr>
            <a:r>
              <a:rPr b="0" lang="en-US" sz="2000" spc="-1" strike="noStrike">
                <a:solidFill>
                  <a:srgbClr val="262626"/>
                </a:solidFill>
                <a:latin typeface="Arial"/>
                <a:ea typeface="DejaVu Sans"/>
              </a:rPr>
              <a:t>2) </a:t>
            </a:r>
            <a:r>
              <a:rPr b="0" lang="en-US" sz="2000" spc="-1" strike="noStrike">
                <a:solidFill>
                  <a:srgbClr val="262626"/>
                </a:solidFill>
                <a:latin typeface="Calibri"/>
                <a:ea typeface="DejaVu Sans"/>
              </a:rPr>
              <a:t>Calculate (2*a)/b + (a*b) and assign the result to variable </a:t>
            </a:r>
            <a:r>
              <a:rPr b="1" lang="en-US" sz="2000" spc="-1" strike="noStrike">
                <a:solidFill>
                  <a:srgbClr val="262626"/>
                </a:solidFill>
                <a:latin typeface="Calibri"/>
                <a:ea typeface="DejaVu Sans"/>
              </a:rPr>
              <a:t>x</a:t>
            </a:r>
            <a:r>
              <a:rPr b="0" lang="en-US" sz="2000" spc="-1" strike="noStrike">
                <a:solidFill>
                  <a:srgbClr val="262626"/>
                </a:solidFill>
                <a:latin typeface="Calibri"/>
                <a:ea typeface="DejaVu Sans"/>
              </a:rPr>
              <a:t>. Display the content of </a:t>
            </a:r>
            <a:r>
              <a:rPr b="1" lang="en-US" sz="2000" spc="-1" strike="noStrike">
                <a:solidFill>
                  <a:srgbClr val="262626"/>
                </a:solidFill>
                <a:latin typeface="Calibri"/>
                <a:ea typeface="DejaVu Sans"/>
              </a:rPr>
              <a:t>x</a:t>
            </a:r>
            <a:r>
              <a:rPr b="0" lang="en-US" sz="2000" spc="-1" strike="noStrike">
                <a:solidFill>
                  <a:srgbClr val="262626"/>
                </a:solidFill>
                <a:latin typeface="Calibri"/>
                <a:ea typeface="DejaVu Sans"/>
              </a:rPr>
              <a:t>.</a:t>
            </a:r>
            <a:endParaRPr b="0" lang="en-US" sz="2000" spc="-1" strike="noStrike">
              <a:latin typeface="Arial"/>
            </a:endParaRPr>
          </a:p>
          <a:p>
            <a:pPr marL="3600">
              <a:lnSpc>
                <a:spcPct val="100000"/>
              </a:lnSpc>
              <a:spcBef>
                <a:spcPts val="400"/>
              </a:spcBef>
            </a:pPr>
            <a:endParaRPr b="0" lang="en-US" sz="2000" spc="-1" strike="noStrike">
              <a:latin typeface="Arial"/>
            </a:endParaRPr>
          </a:p>
          <a:p>
            <a:pPr marL="3600">
              <a:lnSpc>
                <a:spcPct val="100000"/>
              </a:lnSpc>
              <a:spcBef>
                <a:spcPts val="400"/>
              </a:spcBef>
            </a:pPr>
            <a:r>
              <a:rPr b="0" lang="en-US" sz="2000" spc="-1" strike="noStrike">
                <a:solidFill>
                  <a:srgbClr val="262626"/>
                </a:solidFill>
                <a:latin typeface="Arial"/>
                <a:ea typeface="DejaVu Sans"/>
              </a:rPr>
              <a:t>3) </a:t>
            </a:r>
            <a:r>
              <a:rPr b="0" lang="en-US" sz="2000" spc="-1" strike="noStrike">
                <a:solidFill>
                  <a:srgbClr val="262626"/>
                </a:solidFill>
                <a:latin typeface="Calibri"/>
                <a:ea typeface="DejaVu Sans"/>
              </a:rPr>
              <a:t>Find out how to compute the square root of variables. Compute the square roots of </a:t>
            </a:r>
            <a:r>
              <a:rPr b="1" lang="en-US" sz="2000" spc="-1" strike="noStrike">
                <a:solidFill>
                  <a:srgbClr val="262626"/>
                </a:solidFill>
                <a:latin typeface="Calibri"/>
                <a:ea typeface="DejaVu Sans"/>
              </a:rPr>
              <a:t>a </a:t>
            </a:r>
            <a:r>
              <a:rPr b="0" lang="en-US" sz="2000" spc="-1" strike="noStrike">
                <a:solidFill>
                  <a:srgbClr val="262626"/>
                </a:solidFill>
                <a:latin typeface="Calibri"/>
                <a:ea typeface="DejaVu Sans"/>
              </a:rPr>
              <a:t>and </a:t>
            </a:r>
            <a:r>
              <a:rPr b="1" lang="en-US" sz="2000" spc="-1" strike="noStrike">
                <a:solidFill>
                  <a:srgbClr val="262626"/>
                </a:solidFill>
                <a:latin typeface="Calibri"/>
                <a:ea typeface="DejaVu Sans"/>
              </a:rPr>
              <a:t>b</a:t>
            </a:r>
            <a:r>
              <a:rPr b="0" lang="en-US" sz="2000" spc="-1" strike="noStrike">
                <a:solidFill>
                  <a:srgbClr val="262626"/>
                </a:solidFill>
                <a:latin typeface="Calibri"/>
                <a:ea typeface="DejaVu Sans"/>
              </a:rPr>
              <a:t> and of the ratio </a:t>
            </a:r>
            <a:r>
              <a:rPr b="1" lang="en-US" sz="2000" spc="-1" strike="noStrike">
                <a:solidFill>
                  <a:srgbClr val="262626"/>
                </a:solidFill>
                <a:latin typeface="Calibri"/>
                <a:ea typeface="DejaVu Sans"/>
              </a:rPr>
              <a:t>a/b</a:t>
            </a:r>
            <a:r>
              <a:rPr b="0" lang="en-US" sz="2000" spc="-1" strike="noStrike">
                <a:solidFill>
                  <a:srgbClr val="262626"/>
                </a:solidFill>
                <a:latin typeface="Calibri"/>
                <a:ea typeface="DejaVu Sans"/>
              </a:rPr>
              <a:t>.</a:t>
            </a:r>
            <a:endParaRPr b="0" lang="en-US" sz="2000" spc="-1" strike="noStrike">
              <a:latin typeface="Arial"/>
            </a:endParaRPr>
          </a:p>
          <a:p>
            <a:pPr marL="3600">
              <a:lnSpc>
                <a:spcPct val="100000"/>
              </a:lnSpc>
              <a:spcBef>
                <a:spcPts val="400"/>
              </a:spcBef>
            </a:pPr>
            <a:endParaRPr b="0" lang="en-US" sz="2000" spc="-1" strike="noStrike">
              <a:latin typeface="Arial"/>
            </a:endParaRPr>
          </a:p>
          <a:p>
            <a:pPr marL="3600">
              <a:lnSpc>
                <a:spcPct val="100000"/>
              </a:lnSpc>
              <a:spcBef>
                <a:spcPts val="400"/>
              </a:spcBef>
            </a:pPr>
            <a:r>
              <a:rPr b="0" lang="en-US" sz="2000" spc="-1" strike="noStrike">
                <a:solidFill>
                  <a:srgbClr val="262626"/>
                </a:solidFill>
                <a:latin typeface="Arial"/>
                <a:ea typeface="DejaVu Sans"/>
              </a:rPr>
              <a:t>4) a) </a:t>
            </a:r>
            <a:r>
              <a:rPr b="0" lang="en-US" sz="2000" spc="-1" strike="noStrike">
                <a:solidFill>
                  <a:srgbClr val="262626"/>
                </a:solidFill>
                <a:latin typeface="Calibri"/>
                <a:ea typeface="DejaVu Sans"/>
              </a:rPr>
              <a:t>Calculate the logarithm to the base 2 of </a:t>
            </a:r>
            <a:r>
              <a:rPr b="1" lang="en-US" sz="2000" spc="-1" strike="noStrike">
                <a:solidFill>
                  <a:srgbClr val="262626"/>
                </a:solidFill>
                <a:latin typeface="Calibri"/>
                <a:ea typeface="DejaVu Sans"/>
              </a:rPr>
              <a:t>x</a:t>
            </a:r>
            <a:r>
              <a:rPr b="0" lang="en-US" sz="2000" spc="-1" strike="noStrike">
                <a:solidFill>
                  <a:srgbClr val="262626"/>
                </a:solidFill>
                <a:latin typeface="Calibri"/>
                <a:ea typeface="DejaVu Sans"/>
              </a:rPr>
              <a:t> (i.e., log</a:t>
            </a:r>
            <a:r>
              <a:rPr b="0" lang="en-US" sz="2000" spc="-1" strike="noStrike" baseline="-25000">
                <a:solidFill>
                  <a:srgbClr val="262626"/>
                </a:solidFill>
                <a:latin typeface="Calibri"/>
                <a:ea typeface="DejaVu Sans"/>
              </a:rPr>
              <a:t>2 </a:t>
            </a:r>
            <a:r>
              <a:rPr b="0" lang="en-US" sz="2000" spc="-1" strike="noStrike">
                <a:solidFill>
                  <a:srgbClr val="262626"/>
                </a:solidFill>
                <a:latin typeface="Calibri"/>
                <a:ea typeface="DejaVu Sans"/>
              </a:rPr>
              <a:t>x).</a:t>
            </a:r>
            <a:endParaRPr b="0" lang="en-US" sz="2000" spc="-1" strike="noStrike">
              <a:latin typeface="Arial"/>
            </a:endParaRPr>
          </a:p>
          <a:p>
            <a:pPr marL="3600">
              <a:lnSpc>
                <a:spcPct val="100000"/>
              </a:lnSpc>
              <a:spcBef>
                <a:spcPts val="400"/>
              </a:spcBef>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b) Calculate the natural logarithm of </a:t>
            </a:r>
            <a:r>
              <a:rPr b="1" lang="en-US" sz="2000" spc="-1" strike="noStrike">
                <a:solidFill>
                  <a:srgbClr val="262626"/>
                </a:solidFill>
                <a:latin typeface="Calibri"/>
                <a:ea typeface="DejaVu Sans"/>
              </a:rPr>
              <a:t>x</a:t>
            </a:r>
            <a:r>
              <a:rPr b="0" lang="en-US" sz="2000" spc="-1" strike="noStrike">
                <a:solidFill>
                  <a:srgbClr val="262626"/>
                </a:solidFill>
                <a:latin typeface="Calibri"/>
                <a:ea typeface="DejaVu Sans"/>
              </a:rPr>
              <a:t> (i.e., log</a:t>
            </a:r>
            <a:r>
              <a:rPr b="0" lang="en-US" sz="2000" spc="-1" strike="noStrike" baseline="-25000">
                <a:solidFill>
                  <a:srgbClr val="262626"/>
                </a:solidFill>
                <a:latin typeface="Calibri"/>
                <a:ea typeface="DejaVu Sans"/>
              </a:rPr>
              <a:t>e </a:t>
            </a:r>
            <a:r>
              <a:rPr b="0" lang="en-US" sz="2000" spc="-1" strike="noStrike">
                <a:solidFill>
                  <a:srgbClr val="262626"/>
                </a:solidFill>
                <a:latin typeface="Calibri"/>
                <a:ea typeface="DejaVu Sans"/>
              </a:rPr>
              <a:t>x).</a:t>
            </a:r>
            <a:endParaRPr b="0" lang="en-US" sz="2000" spc="-1" strike="noStrike">
              <a:latin typeface="Arial"/>
            </a:endParaRPr>
          </a:p>
          <a:p>
            <a:pPr marL="3600">
              <a:lnSpc>
                <a:spcPct val="100000"/>
              </a:lnSpc>
              <a:spcBef>
                <a:spcPts val="400"/>
              </a:spcBef>
            </a:pPr>
            <a:endParaRPr b="0" lang="en-US" sz="2000" spc="-1" strike="noStrike">
              <a:latin typeface="Arial"/>
            </a:endParaRPr>
          </a:p>
        </p:txBody>
      </p:sp>
    </p:spTree>
  </p:cSld>
  <p:timing>
    <p:tnLst>
      <p:par>
        <p:cTn id="920" dur="indefinite" restart="never" nodeType="tmRoot">
          <p:childTnLst>
            <p:seq>
              <p:cTn id="921"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CustomShape 1"/>
          <p:cNvSpPr/>
          <p:nvPr/>
        </p:nvSpPr>
        <p:spPr>
          <a:xfrm>
            <a:off x="386280" y="1156320"/>
            <a:ext cx="8354520" cy="5502600"/>
          </a:xfrm>
          <a:prstGeom prst="rect">
            <a:avLst/>
          </a:prstGeom>
          <a:noFill/>
          <a:ln>
            <a:noFill/>
          </a:ln>
        </p:spPr>
        <p:style>
          <a:lnRef idx="0"/>
          <a:fillRef idx="0"/>
          <a:effectRef idx="0"/>
          <a:fontRef idx="minor"/>
        </p:style>
        <p:txBody>
          <a:bodyPr lIns="0" rIns="0" tIns="0" bIns="0"/>
          <a:p>
            <a:pPr marL="266760" indent="-264240">
              <a:lnSpc>
                <a:spcPct val="90000"/>
              </a:lnSpc>
              <a:spcBef>
                <a:spcPts val="519"/>
              </a:spcBef>
              <a:buClr>
                <a:srgbClr val="262626"/>
              </a:buClr>
              <a:buFont typeface="Arial"/>
              <a:buChar char="•"/>
            </a:pPr>
            <a:r>
              <a:rPr b="1" lang="en-US" sz="2600" spc="-1" strike="noStrike">
                <a:solidFill>
                  <a:srgbClr val="262626"/>
                </a:solidFill>
                <a:latin typeface="Calibri"/>
                <a:ea typeface="DejaVu Sans"/>
              </a:rPr>
              <a:t>vector</a:t>
            </a:r>
            <a:r>
              <a:rPr b="0" lang="en-US" sz="2600" spc="-1" strike="noStrike">
                <a:solidFill>
                  <a:srgbClr val="262626"/>
                </a:solidFill>
                <a:latin typeface="Calibri"/>
                <a:ea typeface="DejaVu Sans"/>
              </a:rPr>
              <a:t> – a series of data, all of the same type</a:t>
            </a:r>
            <a:endParaRPr b="0" lang="en-US" sz="2600" spc="-1" strike="noStrike">
              <a:latin typeface="Arial"/>
            </a:endParaRPr>
          </a:p>
          <a:p>
            <a:pPr marL="266760" indent="-264240">
              <a:lnSpc>
                <a:spcPct val="90000"/>
              </a:lnSpc>
              <a:spcBef>
                <a:spcPts val="519"/>
              </a:spcBef>
              <a:buClr>
                <a:srgbClr val="262626"/>
              </a:buClr>
              <a:buFont typeface="Arial"/>
              <a:buChar char="•"/>
            </a:pPr>
            <a:r>
              <a:rPr b="1" lang="en-US" sz="2600" spc="-1" strike="noStrike">
                <a:solidFill>
                  <a:srgbClr val="262626"/>
                </a:solidFill>
                <a:latin typeface="Calibri"/>
                <a:ea typeface="DejaVu Sans"/>
              </a:rPr>
              <a:t>matrix</a:t>
            </a:r>
            <a:r>
              <a:rPr b="0" lang="en-US" sz="2600" spc="-1" strike="noStrike">
                <a:solidFill>
                  <a:srgbClr val="262626"/>
                </a:solidFill>
                <a:latin typeface="Calibri"/>
                <a:ea typeface="DejaVu Sans"/>
              </a:rPr>
              <a:t> – multiple columns of same length, all must have the same type of data</a:t>
            </a:r>
            <a:endParaRPr b="0" lang="en-US" sz="2600" spc="-1" strike="noStrike">
              <a:latin typeface="Arial"/>
            </a:endParaRPr>
          </a:p>
          <a:p>
            <a:pPr marL="266760" indent="-264240">
              <a:lnSpc>
                <a:spcPct val="90000"/>
              </a:lnSpc>
              <a:spcBef>
                <a:spcPts val="519"/>
              </a:spcBef>
              <a:buClr>
                <a:srgbClr val="262626"/>
              </a:buClr>
              <a:buFont typeface="Arial"/>
              <a:buChar char="•"/>
            </a:pPr>
            <a:r>
              <a:rPr b="1" lang="en-US" sz="2600" spc="-1" strike="noStrike">
                <a:solidFill>
                  <a:srgbClr val="262626"/>
                </a:solidFill>
                <a:latin typeface="Calibri"/>
                <a:ea typeface="DejaVu Sans"/>
              </a:rPr>
              <a:t>data frame</a:t>
            </a:r>
            <a:r>
              <a:rPr b="0" lang="en-US" sz="2600" spc="-1" strike="noStrike">
                <a:solidFill>
                  <a:srgbClr val="262626"/>
                </a:solidFill>
                <a:latin typeface="Calibri"/>
                <a:ea typeface="DejaVu Sans"/>
              </a:rPr>
              <a:t> – multiple columns of same length, can be mix of data types</a:t>
            </a:r>
            <a:endParaRPr b="0" lang="en-US" sz="2600" spc="-1" strike="noStrike">
              <a:latin typeface="Arial"/>
            </a:endParaRPr>
          </a:p>
          <a:p>
            <a:pPr marL="266760" indent="-264240">
              <a:lnSpc>
                <a:spcPct val="90000"/>
              </a:lnSpc>
              <a:spcBef>
                <a:spcPts val="519"/>
              </a:spcBef>
              <a:buClr>
                <a:srgbClr val="262626"/>
              </a:buClr>
              <a:buFont typeface="Arial"/>
              <a:buChar char="•"/>
            </a:pPr>
            <a:r>
              <a:rPr b="1" lang="en-US" sz="2600" spc="-1" strike="noStrike">
                <a:solidFill>
                  <a:srgbClr val="262626"/>
                </a:solidFill>
                <a:latin typeface="Calibri"/>
                <a:ea typeface="DejaVu Sans"/>
              </a:rPr>
              <a:t>list </a:t>
            </a:r>
            <a:r>
              <a:rPr b="0" lang="en-US" sz="2600" spc="-1" strike="noStrike">
                <a:solidFill>
                  <a:srgbClr val="262626"/>
                </a:solidFill>
                <a:latin typeface="Calibri"/>
                <a:ea typeface="DejaVu Sans"/>
              </a:rPr>
              <a:t>– a collection of objects; can be of different classes and different sizes</a:t>
            </a:r>
            <a:endParaRPr b="0" lang="en-US" sz="2600" spc="-1" strike="noStrike">
              <a:latin typeface="Arial"/>
            </a:endParaRPr>
          </a:p>
          <a:p>
            <a:pPr>
              <a:lnSpc>
                <a:spcPct val="90000"/>
              </a:lnSpc>
              <a:spcBef>
                <a:spcPts val="519"/>
              </a:spcBef>
            </a:pPr>
            <a:endParaRPr b="0" lang="en-US" sz="2600" spc="-1" strike="noStrike">
              <a:latin typeface="Arial"/>
            </a:endParaRPr>
          </a:p>
          <a:p>
            <a:pPr marL="266760" indent="-264240">
              <a:lnSpc>
                <a:spcPct val="90000"/>
              </a:lnSpc>
              <a:spcBef>
                <a:spcPts val="519"/>
              </a:spcBef>
              <a:buClr>
                <a:srgbClr val="262626"/>
              </a:buClr>
              <a:buFont typeface="Arial"/>
              <a:buChar char="•"/>
            </a:pPr>
            <a:r>
              <a:rPr b="1" lang="en-US" sz="2600" spc="-1" strike="noStrike">
                <a:solidFill>
                  <a:srgbClr val="262626"/>
                </a:solidFill>
                <a:latin typeface="Calibri"/>
                <a:ea typeface="DejaVu Sans"/>
              </a:rPr>
              <a:t>function</a:t>
            </a:r>
            <a:r>
              <a:rPr b="0" lang="en-US" sz="2600" spc="-1" strike="noStrike">
                <a:solidFill>
                  <a:srgbClr val="262626"/>
                </a:solidFill>
                <a:latin typeface="Calibri"/>
                <a:ea typeface="DejaVu Sans"/>
              </a:rPr>
              <a:t> – a command to perform a specific task</a:t>
            </a:r>
            <a:endParaRPr b="0" lang="en-US" sz="2600" spc="-1" strike="noStrike">
              <a:latin typeface="Arial"/>
            </a:endParaRPr>
          </a:p>
          <a:p>
            <a:pPr marL="266760" indent="-264240">
              <a:lnSpc>
                <a:spcPct val="90000"/>
              </a:lnSpc>
              <a:spcBef>
                <a:spcPts val="519"/>
              </a:spcBef>
            </a:pPr>
            <a:endParaRPr b="0" lang="en-US" sz="2600" spc="-1" strike="noStrike">
              <a:latin typeface="Arial"/>
            </a:endParaRPr>
          </a:p>
          <a:p>
            <a:pPr marL="266760" indent="-264240">
              <a:lnSpc>
                <a:spcPct val="90000"/>
              </a:lnSpc>
              <a:spcBef>
                <a:spcPts val="479"/>
              </a:spcBef>
            </a:pPr>
            <a:endParaRPr b="0" lang="en-US" sz="2600" spc="-1" strike="noStrike">
              <a:latin typeface="Arial"/>
            </a:endParaRPr>
          </a:p>
        </p:txBody>
      </p:sp>
      <p:sp>
        <p:nvSpPr>
          <p:cNvPr id="780" name="CustomShape 2"/>
          <p:cNvSpPr/>
          <p:nvPr/>
        </p:nvSpPr>
        <p:spPr>
          <a:xfrm>
            <a:off x="258480" y="111600"/>
            <a:ext cx="7940520" cy="61812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Common object classes</a:t>
            </a:r>
            <a:endParaRPr b="0" lang="en-US" sz="2800" spc="-1" strike="noStrike">
              <a:latin typeface="Arial"/>
            </a:endParaRPr>
          </a:p>
        </p:txBody>
      </p:sp>
      <p:sp>
        <p:nvSpPr>
          <p:cNvPr id="781" name="CustomShape 3"/>
          <p:cNvSpPr/>
          <p:nvPr/>
        </p:nvSpPr>
        <p:spPr>
          <a:xfrm>
            <a:off x="8469360" y="1203120"/>
            <a:ext cx="286920" cy="2677680"/>
          </a:xfrm>
          <a:prstGeom prst="rightBracket">
            <a:avLst>
              <a:gd name="adj" fmla="val 8333"/>
            </a:avLst>
          </a:prstGeom>
          <a:noFill/>
          <a:ln w="25560">
            <a:solidFill>
              <a:srgbClr val="4f81bd"/>
            </a:solidFill>
            <a:round/>
          </a:ln>
          <a:effectLst>
            <a:outerShdw dir="5400000" dist="20160">
              <a:srgbClr val="000000">
                <a:alpha val="38000"/>
              </a:srgbClr>
            </a:outerShdw>
          </a:effectLst>
        </p:spPr>
        <p:style>
          <a:lnRef idx="0"/>
          <a:fillRef idx="0"/>
          <a:effectRef idx="0"/>
          <a:fontRef idx="minor"/>
        </p:style>
      </p:sp>
      <p:sp>
        <p:nvSpPr>
          <p:cNvPr id="782" name="CustomShape 4"/>
          <p:cNvSpPr/>
          <p:nvPr/>
        </p:nvSpPr>
        <p:spPr>
          <a:xfrm>
            <a:off x="8469360" y="4344120"/>
            <a:ext cx="271440" cy="607320"/>
          </a:xfrm>
          <a:prstGeom prst="rightBracket">
            <a:avLst>
              <a:gd name="adj" fmla="val 8333"/>
            </a:avLst>
          </a:prstGeom>
          <a:noFill/>
          <a:ln w="25560">
            <a:solidFill>
              <a:srgbClr val="4f81bd"/>
            </a:solidFill>
            <a:round/>
          </a:ln>
          <a:effectLst>
            <a:outerShdw dir="5400000" dist="20160">
              <a:srgbClr val="000000">
                <a:alpha val="38000"/>
              </a:srgbClr>
            </a:outerShdw>
          </a:effectLst>
        </p:spPr>
        <p:style>
          <a:lnRef idx="0"/>
          <a:fillRef idx="0"/>
          <a:effectRef idx="0"/>
          <a:fontRef idx="minor"/>
        </p:style>
      </p:sp>
      <p:sp>
        <p:nvSpPr>
          <p:cNvPr id="783" name="CustomShape 5"/>
          <p:cNvSpPr/>
          <p:nvPr/>
        </p:nvSpPr>
        <p:spPr>
          <a:xfrm rot="16200000">
            <a:off x="8014680" y="2015640"/>
            <a:ext cx="1856520" cy="362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Calibri"/>
                <a:ea typeface="DejaVu Sans"/>
              </a:rPr>
              <a:t>Data objects</a:t>
            </a:r>
            <a:endParaRPr b="0" lang="en-US" sz="1800" spc="-1" strike="noStrike">
              <a:latin typeface="Arial"/>
            </a:endParaRPr>
          </a:p>
        </p:txBody>
      </p:sp>
      <p:sp>
        <p:nvSpPr>
          <p:cNvPr id="784" name="CustomShape 6"/>
          <p:cNvSpPr/>
          <p:nvPr/>
        </p:nvSpPr>
        <p:spPr>
          <a:xfrm rot="16200000">
            <a:off x="7859520" y="4469400"/>
            <a:ext cx="2192400" cy="362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Calibri"/>
                <a:ea typeface="DejaVu Sans"/>
              </a:rPr>
              <a:t>Function objects</a:t>
            </a:r>
            <a:endParaRPr b="0" lang="en-US" sz="1800" spc="-1" strike="noStrike">
              <a:latin typeface="Arial"/>
            </a:endParaRPr>
          </a:p>
        </p:txBody>
      </p:sp>
    </p:spTree>
  </p:cSld>
  <p:timing>
    <p:tnLst>
      <p:par>
        <p:cTn id="922" dur="indefinite" restart="never" nodeType="tmRoot">
          <p:childTnLst>
            <p:seq>
              <p:cTn id="923" dur="indefinite" nodeType="mainSeq">
                <p:childTnLst>
                  <p:par>
                    <p:cTn id="924" fill="hold">
                      <p:stCondLst>
                        <p:cond delay="0"/>
                      </p:stCondLst>
                      <p:childTnLst>
                        <p:par>
                          <p:cTn id="925" fill="hold">
                            <p:stCondLst>
                              <p:cond delay="0"/>
                            </p:stCondLst>
                            <p:childTnLst>
                              <p:par>
                                <p:cTn id="926" nodeType="withEffect" fill="hold" presetClass="entr" presetID="1">
                                  <p:stCondLst>
                                    <p:cond delay="0"/>
                                  </p:stCondLst>
                                  <p:childTnLst>
                                    <p:set>
                                      <p:cBhvr>
                                        <p:cTn id="927" dur="1" fill="hold">
                                          <p:stCondLst>
                                            <p:cond delay="0"/>
                                          </p:stCondLst>
                                        </p:cTn>
                                        <p:tgtEl>
                                          <p:spTgt spid="779">
                                            <p:txEl>
                                              <p:pRg st="0" end="0"/>
                                            </p:txEl>
                                          </p:spTgt>
                                        </p:tgtEl>
                                        <p:attrNameLst>
                                          <p:attrName>style.visibility</p:attrName>
                                        </p:attrNameLst>
                                      </p:cBhvr>
                                      <p:to>
                                        <p:strVal val="visible"/>
                                      </p:to>
                                    </p:set>
                                  </p:childTnLst>
                                </p:cTn>
                              </p:par>
                              <p:par>
                                <p:cTn id="928" nodeType="withEffect" fill="hold" presetClass="entr" presetID="1">
                                  <p:stCondLst>
                                    <p:cond delay="0"/>
                                  </p:stCondLst>
                                  <p:childTnLst>
                                    <p:set>
                                      <p:cBhvr>
                                        <p:cTn id="929" dur="1" fill="hold">
                                          <p:stCondLst>
                                            <p:cond delay="0"/>
                                          </p:stCondLst>
                                        </p:cTn>
                                        <p:tgtEl>
                                          <p:spTgt spid="779">
                                            <p:txEl>
                                              <p:pRg st="1" end="1"/>
                                            </p:txEl>
                                          </p:spTgt>
                                        </p:tgtEl>
                                        <p:attrNameLst>
                                          <p:attrName>style.visibility</p:attrName>
                                        </p:attrNameLst>
                                      </p:cBhvr>
                                      <p:to>
                                        <p:strVal val="visible"/>
                                      </p:to>
                                    </p:set>
                                  </p:childTnLst>
                                </p:cTn>
                              </p:par>
                              <p:par>
                                <p:cTn id="930" nodeType="withEffect" fill="hold" presetClass="entr" presetID="1">
                                  <p:stCondLst>
                                    <p:cond delay="0"/>
                                  </p:stCondLst>
                                  <p:childTnLst>
                                    <p:set>
                                      <p:cBhvr>
                                        <p:cTn id="931" dur="1" fill="hold">
                                          <p:stCondLst>
                                            <p:cond delay="0"/>
                                          </p:stCondLst>
                                        </p:cTn>
                                        <p:tgtEl>
                                          <p:spTgt spid="779">
                                            <p:txEl>
                                              <p:pRg st="2" end="2"/>
                                            </p:txEl>
                                          </p:spTgt>
                                        </p:tgtEl>
                                        <p:attrNameLst>
                                          <p:attrName>style.visibility</p:attrName>
                                        </p:attrNameLst>
                                      </p:cBhvr>
                                      <p:to>
                                        <p:strVal val="visible"/>
                                      </p:to>
                                    </p:set>
                                  </p:childTnLst>
                                </p:cTn>
                              </p:par>
                              <p:par>
                                <p:cTn id="932" nodeType="withEffect" fill="hold" presetClass="entr" presetID="1">
                                  <p:stCondLst>
                                    <p:cond delay="0"/>
                                  </p:stCondLst>
                                  <p:childTnLst>
                                    <p:set>
                                      <p:cBhvr>
                                        <p:cTn id="933" dur="1" fill="hold">
                                          <p:stCondLst>
                                            <p:cond delay="0"/>
                                          </p:stCondLst>
                                        </p:cTn>
                                        <p:tgtEl>
                                          <p:spTgt spid="779">
                                            <p:txEl>
                                              <p:pRg st="3" end="3"/>
                                            </p:txEl>
                                          </p:spTgt>
                                        </p:tgtEl>
                                        <p:attrNameLst>
                                          <p:attrName>style.visibility</p:attrName>
                                        </p:attrNameLst>
                                      </p:cBhvr>
                                      <p:to>
                                        <p:strVal val="visible"/>
                                      </p:to>
                                    </p:set>
                                  </p:childTnLst>
                                </p:cTn>
                              </p:par>
                              <p:par>
                                <p:cTn id="934" nodeType="withEffect" fill="hold" presetClass="entr" presetID="1">
                                  <p:stCondLst>
                                    <p:cond delay="0"/>
                                  </p:stCondLst>
                                  <p:childTnLst>
                                    <p:set>
                                      <p:cBhvr>
                                        <p:cTn id="935" dur="1" fill="hold">
                                          <p:stCondLst>
                                            <p:cond delay="0"/>
                                          </p:stCondLst>
                                        </p:cTn>
                                        <p:tgtEl>
                                          <p:spTgt spid="781"/>
                                        </p:tgtEl>
                                        <p:attrNameLst>
                                          <p:attrName>style.visibility</p:attrName>
                                        </p:attrNameLst>
                                      </p:cBhvr>
                                      <p:to>
                                        <p:strVal val="visible"/>
                                      </p:to>
                                    </p:set>
                                  </p:childTnLst>
                                </p:cTn>
                              </p:par>
                              <p:par>
                                <p:cTn id="936" nodeType="withEffect" fill="hold" presetClass="entr" presetID="1">
                                  <p:stCondLst>
                                    <p:cond delay="0"/>
                                  </p:stCondLst>
                                  <p:childTnLst>
                                    <p:set>
                                      <p:cBhvr>
                                        <p:cTn id="937" dur="1" fill="hold">
                                          <p:stCondLst>
                                            <p:cond delay="0"/>
                                          </p:stCondLst>
                                        </p:cTn>
                                        <p:tgtEl>
                                          <p:spTgt spid="783"/>
                                        </p:tgtEl>
                                        <p:attrNameLst>
                                          <p:attrName>style.visibility</p:attrName>
                                        </p:attrNameLst>
                                      </p:cBhvr>
                                      <p:to>
                                        <p:strVal val="visible"/>
                                      </p:to>
                                    </p:set>
                                  </p:childTnLst>
                                </p:cTn>
                              </p:par>
                            </p:childTnLst>
                          </p:cTn>
                        </p:par>
                      </p:childTnLst>
                    </p:cTn>
                  </p:par>
                  <p:par>
                    <p:cTn id="938" fill="hold">
                      <p:stCondLst>
                        <p:cond delay="indefinite"/>
                      </p:stCondLst>
                      <p:childTnLst>
                        <p:par>
                          <p:cTn id="939" fill="hold">
                            <p:stCondLst>
                              <p:cond delay="0"/>
                            </p:stCondLst>
                            <p:childTnLst>
                              <p:par>
                                <p:cTn id="940" nodeType="clickEffect" fill="hold" presetClass="entr" presetID="1">
                                  <p:stCondLst>
                                    <p:cond delay="0"/>
                                  </p:stCondLst>
                                  <p:childTnLst>
                                    <p:set>
                                      <p:cBhvr>
                                        <p:cTn id="941" dur="1" fill="hold">
                                          <p:stCondLst>
                                            <p:cond delay="0"/>
                                          </p:stCondLst>
                                        </p:cTn>
                                        <p:tgtEl>
                                          <p:spTgt spid="779">
                                            <p:txEl>
                                              <p:pRg st="5" end="5"/>
                                            </p:txEl>
                                          </p:spTgt>
                                        </p:tgtEl>
                                        <p:attrNameLst>
                                          <p:attrName>style.visibility</p:attrName>
                                        </p:attrNameLst>
                                      </p:cBhvr>
                                      <p:to>
                                        <p:strVal val="visible"/>
                                      </p:to>
                                    </p:set>
                                  </p:childTnLst>
                                </p:cTn>
                              </p:par>
                              <p:par>
                                <p:cTn id="942" nodeType="withEffect" fill="hold" presetClass="entr" presetID="1">
                                  <p:stCondLst>
                                    <p:cond delay="0"/>
                                  </p:stCondLst>
                                  <p:childTnLst>
                                    <p:set>
                                      <p:cBhvr>
                                        <p:cTn id="943" dur="1" fill="hold">
                                          <p:stCondLst>
                                            <p:cond delay="0"/>
                                          </p:stCondLst>
                                        </p:cTn>
                                        <p:tgtEl>
                                          <p:spTgt spid="782"/>
                                        </p:tgtEl>
                                        <p:attrNameLst>
                                          <p:attrName>style.visibility</p:attrName>
                                        </p:attrNameLst>
                                      </p:cBhvr>
                                      <p:to>
                                        <p:strVal val="visible"/>
                                      </p:to>
                                    </p:set>
                                  </p:childTnLst>
                                </p:cTn>
                              </p:par>
                              <p:par>
                                <p:cTn id="944" nodeType="withEffect" fill="hold" presetClass="entr" presetID="1">
                                  <p:stCondLst>
                                    <p:cond delay="0"/>
                                  </p:stCondLst>
                                  <p:childTnLst>
                                    <p:set>
                                      <p:cBhvr>
                                        <p:cTn id="945" dur="1" fill="hold">
                                          <p:stCondLst>
                                            <p:cond delay="0"/>
                                          </p:stCondLst>
                                        </p:cTn>
                                        <p:tgtEl>
                                          <p:spTgt spid="78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CustomShape 1"/>
          <p:cNvSpPr/>
          <p:nvPr/>
        </p:nvSpPr>
        <p:spPr>
          <a:xfrm>
            <a:off x="0" y="1753560"/>
            <a:ext cx="9141480" cy="4041720"/>
          </a:xfrm>
          <a:prstGeom prst="rect">
            <a:avLst/>
          </a:prstGeom>
          <a:solidFill>
            <a:srgbClr val="ffffff"/>
          </a:solidFill>
          <a:ln w="25560">
            <a:noFill/>
          </a:ln>
        </p:spPr>
        <p:style>
          <a:lnRef idx="0"/>
          <a:fillRef idx="0"/>
          <a:effectRef idx="0"/>
          <a:fontRef idx="minor"/>
        </p:style>
      </p:sp>
      <p:sp>
        <p:nvSpPr>
          <p:cNvPr id="786" name="CustomShape 2"/>
          <p:cNvSpPr/>
          <p:nvPr/>
        </p:nvSpPr>
        <p:spPr>
          <a:xfrm>
            <a:off x="229680" y="193680"/>
            <a:ext cx="8733960" cy="6534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Graphical view on data object classes </a:t>
            </a:r>
            <a:endParaRPr b="0" lang="en-US" sz="2800" spc="-1" strike="noStrike">
              <a:latin typeface="Arial"/>
            </a:endParaRPr>
          </a:p>
        </p:txBody>
      </p:sp>
      <p:pic>
        <p:nvPicPr>
          <p:cNvPr id="787" name="Espace réservé du contenu 5" descr=""/>
          <p:cNvPicPr/>
          <p:nvPr/>
        </p:nvPicPr>
        <p:blipFill>
          <a:blip r:embed="rId1"/>
          <a:srcRect l="0" t="-16425" r="0" b="-16425"/>
          <a:stretch/>
        </p:blipFill>
        <p:spPr>
          <a:xfrm>
            <a:off x="103680" y="1276920"/>
            <a:ext cx="8354520" cy="4991040"/>
          </a:xfrm>
          <a:prstGeom prst="rect">
            <a:avLst/>
          </a:prstGeom>
          <a:ln>
            <a:noFill/>
          </a:ln>
        </p:spPr>
      </p:pic>
      <p:sp>
        <p:nvSpPr>
          <p:cNvPr id="788" name="CustomShape 3"/>
          <p:cNvSpPr/>
          <p:nvPr/>
        </p:nvSpPr>
        <p:spPr>
          <a:xfrm>
            <a:off x="6675120" y="6369840"/>
            <a:ext cx="2174040" cy="396720"/>
          </a:xfrm>
          <a:prstGeom prst="rect">
            <a:avLst/>
          </a:prstGeom>
          <a:noFill/>
          <a:ln>
            <a:noFill/>
          </a:ln>
        </p:spPr>
        <p:style>
          <a:lnRef idx="0"/>
          <a:fillRef idx="0"/>
          <a:effectRef idx="0"/>
          <a:fontRef idx="minor"/>
        </p:style>
        <p:txBody>
          <a:bodyPr lIns="90000" rIns="90000" tIns="45000" bIns="45000"/>
          <a:p>
            <a:pPr>
              <a:lnSpc>
                <a:spcPct val="100000"/>
              </a:lnSpc>
            </a:pPr>
            <a:r>
              <a:rPr b="0" i="1" lang="en-US" sz="1600" spc="-1" strike="noStrike">
                <a:solidFill>
                  <a:srgbClr val="000000"/>
                </a:solidFill>
                <a:latin typeface="Calibri"/>
                <a:ea typeface="DejaVu Sans"/>
              </a:rPr>
              <a:t>From M. Stadler</a:t>
            </a:r>
            <a:endParaRPr b="0" lang="en-US" sz="1600" spc="-1" strike="noStrike">
              <a:latin typeface="Arial"/>
            </a:endParaRPr>
          </a:p>
        </p:txBody>
      </p:sp>
    </p:spTree>
  </p:cSld>
  <p:timing>
    <p:tnLst>
      <p:par>
        <p:cTn id="946" dur="indefinite" restart="never" nodeType="tmRoot">
          <p:childTnLst>
            <p:seq>
              <p:cTn id="947"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CustomShape 1"/>
          <p:cNvSpPr/>
          <p:nvPr/>
        </p:nvSpPr>
        <p:spPr>
          <a:xfrm>
            <a:off x="386280" y="1156320"/>
            <a:ext cx="8354520" cy="5502600"/>
          </a:xfrm>
          <a:prstGeom prst="rect">
            <a:avLst/>
          </a:prstGeom>
          <a:noFill/>
          <a:ln>
            <a:noFill/>
          </a:ln>
        </p:spPr>
        <p:style>
          <a:lnRef idx="0"/>
          <a:fillRef idx="0"/>
          <a:effectRef idx="0"/>
          <a:fontRef idx="minor"/>
        </p:style>
        <p:txBody>
          <a:bodyPr lIns="0" rIns="0" tIns="0" bIns="0"/>
          <a:p>
            <a:pPr marL="266760" indent="-264240">
              <a:lnSpc>
                <a:spcPct val="90000"/>
              </a:lnSpc>
              <a:spcBef>
                <a:spcPts val="479"/>
              </a:spcBef>
            </a:pPr>
            <a:r>
              <a:rPr b="0" lang="en-US" sz="2400" spc="-1" strike="noStrike">
                <a:solidFill>
                  <a:srgbClr val="262626"/>
                </a:solidFill>
                <a:latin typeface="Calibri"/>
                <a:ea typeface="DejaVu Sans"/>
              </a:rPr>
              <a:t>The function </a:t>
            </a:r>
            <a:r>
              <a:rPr b="1" lang="en-US" sz="2400" spc="-1" strike="noStrike">
                <a:solidFill>
                  <a:srgbClr val="4f81bd"/>
                </a:solidFill>
                <a:latin typeface="Calibri"/>
                <a:ea typeface="DejaVu Sans"/>
              </a:rPr>
              <a:t>class() </a:t>
            </a:r>
            <a:r>
              <a:rPr b="0" lang="en-US" sz="2400" spc="-1" strike="noStrike">
                <a:solidFill>
                  <a:srgbClr val="262626"/>
                </a:solidFill>
                <a:latin typeface="Calibri"/>
                <a:ea typeface="DejaVu Sans"/>
              </a:rPr>
              <a:t>is useful when we are not sure what kind of object we are dealing with.</a:t>
            </a:r>
            <a:endParaRPr b="0" lang="en-US" sz="2400" spc="-1" strike="noStrike">
              <a:latin typeface="Arial"/>
            </a:endParaRPr>
          </a:p>
          <a:p>
            <a:pPr marL="266760" indent="-264240">
              <a:lnSpc>
                <a:spcPct val="90000"/>
              </a:lnSpc>
              <a:spcBef>
                <a:spcPts val="479"/>
              </a:spcBef>
            </a:pPr>
            <a:endParaRPr b="0" lang="en-US" sz="2400" spc="-1" strike="noStrike">
              <a:latin typeface="Arial"/>
            </a:endParaRPr>
          </a:p>
          <a:p>
            <a:pPr marL="266760" indent="-264240">
              <a:lnSpc>
                <a:spcPct val="90000"/>
              </a:lnSpc>
              <a:spcBef>
                <a:spcPts val="479"/>
              </a:spcBef>
              <a:buClr>
                <a:srgbClr val="262626"/>
              </a:buClr>
              <a:buFont typeface="Arial"/>
              <a:buChar char="•"/>
            </a:pPr>
            <a:r>
              <a:rPr b="0" lang="en-US" sz="2400" spc="-1" strike="noStrike">
                <a:solidFill>
                  <a:srgbClr val="262626"/>
                </a:solidFill>
                <a:latin typeface="Calibri"/>
                <a:ea typeface="DejaVu Sans"/>
              </a:rPr>
              <a:t>for </a:t>
            </a:r>
            <a:r>
              <a:rPr b="0" lang="en-US" sz="2400" spc="-1" strike="noStrike">
                <a:solidFill>
                  <a:srgbClr val="4e81bd"/>
                </a:solidFill>
                <a:latin typeface="Calibri"/>
                <a:ea typeface="DejaVu Sans"/>
              </a:rPr>
              <a:t>vectors</a:t>
            </a:r>
            <a:r>
              <a:rPr b="0" lang="en-US" sz="2400" spc="-1" strike="noStrike">
                <a:solidFill>
                  <a:srgbClr val="262626"/>
                </a:solidFill>
                <a:latin typeface="Calibri"/>
                <a:ea typeface="DejaVu Sans"/>
              </a:rPr>
              <a:t>, returns the </a:t>
            </a:r>
            <a:r>
              <a:rPr b="0" lang="en-US" sz="2400" spc="-1" strike="noStrike">
                <a:solidFill>
                  <a:srgbClr val="4e81bd"/>
                </a:solidFill>
                <a:latin typeface="Calibri"/>
                <a:ea typeface="DejaVu Sans"/>
              </a:rPr>
              <a:t>basic data type </a:t>
            </a:r>
            <a:r>
              <a:rPr b="0" lang="en-US" sz="2400" spc="-1" strike="noStrike">
                <a:solidFill>
                  <a:srgbClr val="262626"/>
                </a:solidFill>
                <a:latin typeface="Calibri"/>
                <a:ea typeface="DejaVu Sans"/>
              </a:rPr>
              <a:t>of its elements ("numeric", "character", "logical", …) </a:t>
            </a:r>
            <a:endParaRPr b="0" lang="en-US" sz="2400" spc="-1" strike="noStrike">
              <a:latin typeface="Arial"/>
            </a:endParaRPr>
          </a:p>
          <a:p>
            <a:pPr>
              <a:lnSpc>
                <a:spcPct val="90000"/>
              </a:lnSpc>
              <a:spcBef>
                <a:spcPts val="479"/>
              </a:spcBef>
            </a:pPr>
            <a:endParaRPr b="0" lang="en-US" sz="2400" spc="-1" strike="noStrike">
              <a:latin typeface="Arial"/>
            </a:endParaRPr>
          </a:p>
          <a:p>
            <a:pPr marL="266760">
              <a:lnSpc>
                <a:spcPct val="90000"/>
              </a:lnSpc>
              <a:spcBef>
                <a:spcPts val="400"/>
              </a:spcBef>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similar to mode() but slightly more fine-grained</a:t>
            </a:r>
            <a:endParaRPr b="0" lang="en-US" sz="2000" spc="-1" strike="noStrike">
              <a:latin typeface="Arial"/>
            </a:endParaRPr>
          </a:p>
          <a:p>
            <a:pPr marL="266760">
              <a:lnSpc>
                <a:spcPct val="90000"/>
              </a:lnSpc>
              <a:spcBef>
                <a:spcPts val="400"/>
              </a:spcBef>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 recognizes "integer" as different from "numeric"</a:t>
            </a:r>
            <a:endParaRPr b="0" lang="en-US" sz="2000" spc="-1" strike="noStrike">
              <a:latin typeface="Arial"/>
            </a:endParaRPr>
          </a:p>
          <a:p>
            <a:pPr marL="266760">
              <a:lnSpc>
                <a:spcPct val="90000"/>
              </a:lnSpc>
              <a:spcBef>
                <a:spcPts val="400"/>
              </a:spcBef>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 recognizes factors (categorical variables)</a:t>
            </a:r>
            <a:r>
              <a:rPr b="0" lang="en-US" sz="2000" spc="-1" strike="noStrike">
                <a:solidFill>
                  <a:srgbClr val="262626"/>
                </a:solidFill>
                <a:latin typeface="Calibri"/>
                <a:ea typeface="DejaVu Sans"/>
              </a:rPr>
              <a:t>	</a:t>
            </a:r>
            <a:endParaRPr b="0" lang="en-US" sz="2000" spc="-1" strike="noStrike">
              <a:latin typeface="Arial"/>
            </a:endParaRPr>
          </a:p>
          <a:p>
            <a:pPr marL="266760">
              <a:lnSpc>
                <a:spcPct val="90000"/>
              </a:lnSpc>
              <a:spcBef>
                <a:spcPts val="479"/>
              </a:spcBef>
            </a:pPr>
            <a:endParaRPr b="0" lang="en-US" sz="2000" spc="-1" strike="noStrike">
              <a:latin typeface="Arial"/>
            </a:endParaRPr>
          </a:p>
          <a:p>
            <a:pPr marL="266760" indent="-264240">
              <a:lnSpc>
                <a:spcPct val="90000"/>
              </a:lnSpc>
              <a:spcBef>
                <a:spcPts val="479"/>
              </a:spcBef>
              <a:buClr>
                <a:srgbClr val="262626"/>
              </a:buClr>
              <a:buFont typeface="Arial"/>
              <a:buChar char="•"/>
            </a:pPr>
            <a:r>
              <a:rPr b="0" lang="en-US" sz="2400" spc="-1" strike="noStrike">
                <a:solidFill>
                  <a:srgbClr val="262626"/>
                </a:solidFill>
                <a:latin typeface="Calibri"/>
                <a:ea typeface="DejaVu Sans"/>
              </a:rPr>
              <a:t>for all </a:t>
            </a:r>
            <a:r>
              <a:rPr b="0" lang="en-US" sz="2400" spc="-1" strike="noStrike">
                <a:solidFill>
                  <a:srgbClr val="4e81bd"/>
                </a:solidFill>
                <a:latin typeface="Calibri"/>
                <a:ea typeface="DejaVu Sans"/>
              </a:rPr>
              <a:t>other objects </a:t>
            </a:r>
            <a:r>
              <a:rPr b="0" lang="en-US" sz="2400" spc="-1" strike="noStrike">
                <a:solidFill>
                  <a:srgbClr val="262626"/>
                </a:solidFill>
                <a:latin typeface="Calibri"/>
                <a:ea typeface="DejaVu Sans"/>
              </a:rPr>
              <a:t>covered on previous slide, returns their </a:t>
            </a:r>
            <a:r>
              <a:rPr b="0" lang="en-US" sz="2400" spc="-1" strike="noStrike">
                <a:solidFill>
                  <a:srgbClr val="4e81bd"/>
                </a:solidFill>
                <a:latin typeface="Calibri"/>
                <a:ea typeface="DejaVu Sans"/>
              </a:rPr>
              <a:t>class </a:t>
            </a:r>
            <a:r>
              <a:rPr b="0" lang="en-US" sz="2400" spc="-1" strike="noStrike">
                <a:solidFill>
                  <a:srgbClr val="262626"/>
                </a:solidFill>
                <a:latin typeface="Calibri"/>
                <a:ea typeface="DejaVu Sans"/>
              </a:rPr>
              <a:t>("matrix", "data.frame", "list", "function", ...)</a:t>
            </a:r>
            <a:endParaRPr b="0" lang="en-US" sz="2400" spc="-1" strike="noStrike">
              <a:latin typeface="Arial"/>
            </a:endParaRPr>
          </a:p>
          <a:p>
            <a:pPr marL="266760" indent="-264240">
              <a:lnSpc>
                <a:spcPct val="90000"/>
              </a:lnSpc>
              <a:spcBef>
                <a:spcPts val="519"/>
              </a:spcBef>
            </a:pPr>
            <a:endParaRPr b="0" lang="en-US" sz="2400" spc="-1" strike="noStrike">
              <a:latin typeface="Arial"/>
            </a:endParaRPr>
          </a:p>
          <a:p>
            <a:pPr marL="266760" indent="-264240">
              <a:lnSpc>
                <a:spcPct val="90000"/>
              </a:lnSpc>
              <a:spcBef>
                <a:spcPts val="479"/>
              </a:spcBef>
            </a:pPr>
            <a:endParaRPr b="0" lang="en-US" sz="2400" spc="-1" strike="noStrike">
              <a:latin typeface="Arial"/>
            </a:endParaRPr>
          </a:p>
        </p:txBody>
      </p:sp>
      <p:sp>
        <p:nvSpPr>
          <p:cNvPr id="790"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Detecting data types and object classes</a:t>
            </a:r>
            <a:endParaRPr b="0" lang="en-US" sz="2800" spc="-1" strike="noStrike">
              <a:latin typeface="Arial"/>
            </a:endParaRPr>
          </a:p>
        </p:txBody>
      </p:sp>
    </p:spTree>
  </p:cSld>
  <p:timing>
    <p:tnLst>
      <p:par>
        <p:cTn id="948" dur="indefinite" restart="never" nodeType="tmRoot">
          <p:childTnLst>
            <p:seq>
              <p:cTn id="949"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CustomShape 1"/>
          <p:cNvSpPr/>
          <p:nvPr/>
        </p:nvSpPr>
        <p:spPr>
          <a:xfrm>
            <a:off x="386280" y="1156320"/>
            <a:ext cx="8354520" cy="5502600"/>
          </a:xfrm>
          <a:prstGeom prst="rect">
            <a:avLst/>
          </a:prstGeom>
          <a:noFill/>
          <a:ln>
            <a:noFill/>
          </a:ln>
        </p:spPr>
        <p:style>
          <a:lnRef idx="0"/>
          <a:fillRef idx="0"/>
          <a:effectRef idx="0"/>
          <a:fontRef idx="minor"/>
        </p:style>
        <p:txBody>
          <a:bodyPr lIns="0" rIns="0" tIns="0" bIns="0"/>
          <a:p>
            <a:pPr marL="266760" indent="-264240">
              <a:lnSpc>
                <a:spcPct val="90000"/>
              </a:lnSpc>
              <a:spcBef>
                <a:spcPts val="400"/>
              </a:spcBef>
            </a:pPr>
            <a:r>
              <a:rPr b="1" lang="en-US" sz="2000" spc="-1" strike="noStrike">
                <a:solidFill>
                  <a:srgbClr val="262626"/>
                </a:solidFill>
                <a:latin typeface="Calibri"/>
                <a:ea typeface="DejaVu Sans"/>
              </a:rPr>
              <a:t>Vector: A series of data, all of the same type</a:t>
            </a:r>
            <a:endParaRPr b="0" lang="en-US" sz="2000" spc="-1" strike="noStrike">
              <a:latin typeface="Arial"/>
            </a:endParaRPr>
          </a:p>
          <a:p>
            <a:pPr marL="266760" indent="-264240">
              <a:lnSpc>
                <a:spcPct val="90000"/>
              </a:lnSpc>
              <a:spcBef>
                <a:spcPts val="400"/>
              </a:spcBef>
            </a:pPr>
            <a:endParaRPr b="0" lang="en-US" sz="2000" spc="-1" strike="noStrike">
              <a:latin typeface="Arial"/>
            </a:endParaRPr>
          </a:p>
          <a:p>
            <a:pPr marL="266760" indent="-264240">
              <a:lnSpc>
                <a:spcPct val="90000"/>
              </a:lnSpc>
              <a:spcBef>
                <a:spcPts val="400"/>
              </a:spcBef>
              <a:buClr>
                <a:srgbClr val="262626"/>
              </a:buClr>
              <a:buFont typeface="Arial"/>
              <a:buChar char="•"/>
            </a:pPr>
            <a:r>
              <a:rPr b="0" lang="en-US" sz="2000" spc="-1" strike="noStrike">
                <a:solidFill>
                  <a:srgbClr val="262626"/>
                </a:solidFill>
                <a:latin typeface="Calibri"/>
                <a:ea typeface="DejaVu Sans"/>
              </a:rPr>
              <a:t>Create a vector using </a:t>
            </a:r>
            <a:r>
              <a:rPr b="0" lang="en-US" sz="2000" spc="-1" strike="noStrike">
                <a:solidFill>
                  <a:srgbClr val="4e81bd"/>
                </a:solidFill>
                <a:latin typeface="Calibri"/>
                <a:ea typeface="DejaVu Sans"/>
              </a:rPr>
              <a:t>c()</a:t>
            </a:r>
            <a:endParaRPr b="0" lang="en-US" sz="2000" spc="-1" strike="noStrike">
              <a:latin typeface="Arial"/>
            </a:endParaRPr>
          </a:p>
          <a:p>
            <a:pPr marL="266760">
              <a:lnSpc>
                <a:spcPct val="90000"/>
              </a:lnSpc>
              <a:spcBef>
                <a:spcPts val="400"/>
              </a:spcBef>
            </a:pPr>
            <a:r>
              <a:rPr b="0" lang="en-US" sz="2000" spc="-1" strike="noStrike">
                <a:solidFill>
                  <a:srgbClr val="4f81bd"/>
                </a:solidFill>
                <a:latin typeface="Courier New"/>
                <a:ea typeface="Courier New"/>
              </a:rPr>
              <a:t>height_in_cm &lt;- c(180, 167, 199)</a:t>
            </a:r>
            <a:endParaRPr b="0" lang="en-US" sz="2000" spc="-1" strike="noStrike">
              <a:latin typeface="Arial"/>
            </a:endParaRPr>
          </a:p>
          <a:p>
            <a:pPr marL="266760" indent="-264240">
              <a:lnSpc>
                <a:spcPct val="90000"/>
              </a:lnSpc>
              <a:spcBef>
                <a:spcPts val="400"/>
              </a:spcBef>
            </a:pPr>
            <a:endParaRPr b="0" lang="en-US" sz="2000" spc="-1" strike="noStrike">
              <a:latin typeface="Arial"/>
            </a:endParaRPr>
          </a:p>
          <a:p>
            <a:pPr marL="266760" indent="-264240">
              <a:lnSpc>
                <a:spcPct val="90000"/>
              </a:lnSpc>
              <a:spcBef>
                <a:spcPts val="400"/>
              </a:spcBef>
              <a:buClr>
                <a:srgbClr val="262626"/>
              </a:buClr>
              <a:buFont typeface="Arial"/>
              <a:buChar char="•"/>
            </a:pPr>
            <a:r>
              <a:rPr b="0" lang="en-US" sz="2000" spc="-1" strike="noStrike">
                <a:solidFill>
                  <a:srgbClr val="262626"/>
                </a:solidFill>
                <a:latin typeface="Calibri"/>
                <a:ea typeface="Courier New"/>
              </a:rPr>
              <a:t>Create a vector using </a:t>
            </a:r>
            <a:r>
              <a:rPr b="0" lang="en-US" sz="2000" spc="-1" strike="noStrike">
                <a:solidFill>
                  <a:srgbClr val="4e81bd"/>
                </a:solidFill>
                <a:latin typeface="Calibri"/>
                <a:ea typeface="Courier New"/>
              </a:rPr>
              <a:t>c() </a:t>
            </a:r>
            <a:r>
              <a:rPr b="0" lang="en-US" sz="2000" spc="-1" strike="noStrike">
                <a:solidFill>
                  <a:srgbClr val="262626"/>
                </a:solidFill>
                <a:latin typeface="Calibri"/>
                <a:ea typeface="Courier New"/>
              </a:rPr>
              <a:t>where each element has a name</a:t>
            </a:r>
            <a:endParaRPr b="0" lang="en-US" sz="2000" spc="-1" strike="noStrike">
              <a:latin typeface="Arial"/>
            </a:endParaRPr>
          </a:p>
          <a:p>
            <a:pPr marL="266760">
              <a:lnSpc>
                <a:spcPct val="90000"/>
              </a:lnSpc>
              <a:spcBef>
                <a:spcPts val="400"/>
              </a:spcBef>
            </a:pPr>
            <a:r>
              <a:rPr b="0" lang="en-US" sz="2000" spc="-1" strike="noStrike">
                <a:solidFill>
                  <a:srgbClr val="4f81bd"/>
                </a:solidFill>
                <a:latin typeface="Courier New"/>
                <a:ea typeface="Courier New"/>
              </a:rPr>
              <a:t>height_in_cm &lt;- c(Mia=180, Paul=167, Ed=199)</a:t>
            </a:r>
            <a:endParaRPr b="0" lang="en-US" sz="2000" spc="-1" strike="noStrike">
              <a:latin typeface="Arial"/>
            </a:endParaRPr>
          </a:p>
          <a:p>
            <a:pPr marL="266760" indent="-264240">
              <a:lnSpc>
                <a:spcPct val="90000"/>
              </a:lnSpc>
              <a:spcBef>
                <a:spcPts val="400"/>
              </a:spcBef>
            </a:pPr>
            <a:endParaRPr b="0" lang="en-US" sz="2000" spc="-1" strike="noStrike">
              <a:latin typeface="Arial"/>
            </a:endParaRPr>
          </a:p>
          <a:p>
            <a:pPr marL="266760" indent="-264240">
              <a:lnSpc>
                <a:spcPct val="90000"/>
              </a:lnSpc>
              <a:spcBef>
                <a:spcPts val="400"/>
              </a:spcBef>
              <a:buClr>
                <a:srgbClr val="262626"/>
              </a:buClr>
              <a:buFont typeface="Arial"/>
              <a:buChar char="•"/>
            </a:pPr>
            <a:r>
              <a:rPr b="0" lang="en-US" sz="2000" spc="-1" strike="noStrike">
                <a:solidFill>
                  <a:srgbClr val="262626"/>
                </a:solidFill>
                <a:latin typeface="Calibri"/>
                <a:ea typeface="Courier New"/>
              </a:rPr>
              <a:t>Access elements of a vector using </a:t>
            </a:r>
            <a:r>
              <a:rPr b="0" lang="en-US" sz="2000" spc="-1" strike="noStrike">
                <a:solidFill>
                  <a:srgbClr val="4e81bd"/>
                </a:solidFill>
                <a:latin typeface="Calibri"/>
                <a:ea typeface="Courier New"/>
              </a:rPr>
              <a:t>[ ]</a:t>
            </a:r>
            <a:endParaRPr b="0" lang="en-US" sz="2000" spc="-1" strike="noStrike">
              <a:latin typeface="Arial"/>
            </a:endParaRPr>
          </a:p>
          <a:p>
            <a:pPr marL="266760">
              <a:lnSpc>
                <a:spcPct val="90000"/>
              </a:lnSpc>
              <a:spcBef>
                <a:spcPts val="400"/>
              </a:spcBef>
            </a:pPr>
            <a:r>
              <a:rPr b="0" lang="en-US" sz="2000" spc="-1" strike="noStrike">
                <a:solidFill>
                  <a:srgbClr val="4f81bd"/>
                </a:solidFill>
                <a:latin typeface="Courier New"/>
                <a:ea typeface="Courier New"/>
              </a:rPr>
              <a:t>height_in_cm[1]</a:t>
            </a:r>
            <a:r>
              <a:rPr b="0" lang="en-US" sz="2000" spc="-1" strike="noStrike">
                <a:solidFill>
                  <a:srgbClr val="4f81bd"/>
                </a:solidFill>
                <a:latin typeface="Courier New"/>
                <a:ea typeface="Courier New"/>
              </a:rPr>
              <a:t>	</a:t>
            </a:r>
            <a:r>
              <a:rPr b="0" lang="en-US" sz="2000" spc="-1" strike="noStrike">
                <a:solidFill>
                  <a:srgbClr val="4f81bd"/>
                </a:solidFill>
                <a:latin typeface="Courier New"/>
                <a:ea typeface="Courier New"/>
              </a:rPr>
              <a:t>      # get the first element</a:t>
            </a:r>
            <a:endParaRPr b="0" lang="en-US" sz="2000" spc="-1" strike="noStrike">
              <a:latin typeface="Arial"/>
            </a:endParaRPr>
          </a:p>
          <a:p>
            <a:pPr marL="266760">
              <a:lnSpc>
                <a:spcPct val="90000"/>
              </a:lnSpc>
              <a:spcBef>
                <a:spcPts val="400"/>
              </a:spcBef>
            </a:pPr>
            <a:r>
              <a:rPr b="0" lang="en-US" sz="2000" spc="-1" strike="noStrike">
                <a:solidFill>
                  <a:srgbClr val="4f81bd"/>
                </a:solidFill>
                <a:latin typeface="Courier New"/>
                <a:ea typeface="Courier New"/>
              </a:rPr>
              <a:t>height_in_cm[c(1,3)]  # get the 1</a:t>
            </a:r>
            <a:r>
              <a:rPr b="0" lang="en-US" sz="2000" spc="-1" strike="noStrike" baseline="30000">
                <a:solidFill>
                  <a:srgbClr val="4f81bd"/>
                </a:solidFill>
                <a:latin typeface="Courier New"/>
                <a:ea typeface="Courier New"/>
              </a:rPr>
              <a:t>st</a:t>
            </a:r>
            <a:r>
              <a:rPr b="0" lang="en-US" sz="2000" spc="-1" strike="noStrike">
                <a:solidFill>
                  <a:srgbClr val="4f81bd"/>
                </a:solidFill>
                <a:latin typeface="Courier New"/>
                <a:ea typeface="Courier New"/>
              </a:rPr>
              <a:t> and 3rd element</a:t>
            </a:r>
            <a:endParaRPr b="0" lang="en-US" sz="2000" spc="-1" strike="noStrike">
              <a:latin typeface="Arial"/>
            </a:endParaRPr>
          </a:p>
          <a:p>
            <a:pPr marL="266760">
              <a:lnSpc>
                <a:spcPct val="90000"/>
              </a:lnSpc>
              <a:spcBef>
                <a:spcPts val="400"/>
              </a:spcBef>
            </a:pPr>
            <a:r>
              <a:rPr b="0" lang="en-US" sz="2000" spc="-1" strike="noStrike">
                <a:solidFill>
                  <a:srgbClr val="4f81bd"/>
                </a:solidFill>
                <a:latin typeface="Courier New"/>
                <a:ea typeface="Courier New"/>
              </a:rPr>
              <a:t>height_in_cm["Paul"]  # get the element named "Paul"</a:t>
            </a:r>
            <a:endParaRPr b="0" lang="en-US" sz="2000" spc="-1" strike="noStrike">
              <a:latin typeface="Arial"/>
            </a:endParaRPr>
          </a:p>
          <a:p>
            <a:pPr marL="266760" indent="-264240">
              <a:lnSpc>
                <a:spcPct val="90000"/>
              </a:lnSpc>
              <a:spcBef>
                <a:spcPts val="479"/>
              </a:spcBef>
            </a:pPr>
            <a:endParaRPr b="0" lang="en-US" sz="2000" spc="-1" strike="noStrike">
              <a:latin typeface="Arial"/>
            </a:endParaRPr>
          </a:p>
          <a:p>
            <a:pPr marL="266760" indent="-264240">
              <a:lnSpc>
                <a:spcPct val="90000"/>
              </a:lnSpc>
              <a:spcBef>
                <a:spcPts val="479"/>
              </a:spcBef>
            </a:pPr>
            <a:r>
              <a:rPr b="1" lang="en-US" sz="2400" spc="-1" strike="noStrike">
                <a:solidFill>
                  <a:srgbClr val="262626"/>
                </a:solidFill>
                <a:latin typeface="Calibri"/>
                <a:ea typeface="Courier New"/>
              </a:rPr>
              <a:t>Scalars in R (the simple variables we have seen so far) can be thought of as vectors of length 1.</a:t>
            </a:r>
            <a:endParaRPr b="0" lang="en-US" sz="2400" spc="-1" strike="noStrike">
              <a:latin typeface="Arial"/>
            </a:endParaRPr>
          </a:p>
          <a:p>
            <a:pPr marL="266760" indent="-264240">
              <a:lnSpc>
                <a:spcPct val="90000"/>
              </a:lnSpc>
              <a:spcBef>
                <a:spcPts val="479"/>
              </a:spcBef>
            </a:pPr>
            <a:endParaRPr b="0" lang="en-US" sz="2400" spc="-1" strike="noStrike">
              <a:latin typeface="Arial"/>
            </a:endParaRPr>
          </a:p>
        </p:txBody>
      </p:sp>
      <p:sp>
        <p:nvSpPr>
          <p:cNvPr id="792"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Creating objects: Vectors</a:t>
            </a:r>
            <a:endParaRPr b="0" lang="en-US" sz="2800" spc="-1" strike="noStrike">
              <a:latin typeface="Arial"/>
            </a:endParaRPr>
          </a:p>
        </p:txBody>
      </p:sp>
    </p:spTree>
  </p:cSld>
  <p:timing>
    <p:tnLst>
      <p:par>
        <p:cTn id="950" dur="indefinite" restart="never" nodeType="tmRoot">
          <p:childTnLst>
            <p:seq>
              <p:cTn id="951"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CustomShape 1"/>
          <p:cNvSpPr/>
          <p:nvPr/>
        </p:nvSpPr>
        <p:spPr>
          <a:xfrm>
            <a:off x="406080" y="844920"/>
            <a:ext cx="8477280" cy="5643720"/>
          </a:xfrm>
          <a:prstGeom prst="rect">
            <a:avLst/>
          </a:prstGeom>
          <a:noFill/>
          <a:ln>
            <a:noFill/>
          </a:ln>
        </p:spPr>
        <p:style>
          <a:lnRef idx="0"/>
          <a:fillRef idx="0"/>
          <a:effectRef idx="0"/>
          <a:fontRef idx="minor"/>
        </p:style>
        <p:txBody>
          <a:bodyPr lIns="0" rIns="0" tIns="0" bIns="0"/>
          <a:p>
            <a:pPr>
              <a:lnSpc>
                <a:spcPct val="100000"/>
              </a:lnSpc>
              <a:spcBef>
                <a:spcPts val="561"/>
              </a:spcBef>
            </a:pPr>
            <a:endParaRPr b="0" lang="en-US" sz="1800" spc="-1" strike="noStrike">
              <a:latin typeface="Arial"/>
            </a:endParaRPr>
          </a:p>
          <a:p>
            <a:pPr>
              <a:lnSpc>
                <a:spcPct val="100000"/>
              </a:lnSpc>
              <a:spcBef>
                <a:spcPts val="561"/>
              </a:spcBef>
            </a:pPr>
            <a:endParaRPr b="0" lang="en-US" sz="1800" spc="-1" strike="noStrike">
              <a:latin typeface="Arial"/>
            </a:endParaRPr>
          </a:p>
          <a:p>
            <a:pPr>
              <a:lnSpc>
                <a:spcPct val="100000"/>
              </a:lnSpc>
              <a:spcBef>
                <a:spcPts val="561"/>
              </a:spcBef>
            </a:pPr>
            <a:r>
              <a:rPr b="0" lang="en-US" sz="2400" spc="-1" strike="noStrike">
                <a:solidFill>
                  <a:srgbClr val="262626"/>
                </a:solidFill>
                <a:latin typeface="Calibri"/>
                <a:ea typeface="DejaVu Sans"/>
              </a:rPr>
              <a:t>In the google Doc</a:t>
            </a:r>
            <a:endParaRPr b="0" lang="en-US" sz="2400" spc="-1" strike="noStrike">
              <a:latin typeface="Arial"/>
            </a:endParaRPr>
          </a:p>
          <a:p>
            <a:pPr>
              <a:lnSpc>
                <a:spcPct val="100000"/>
              </a:lnSpc>
              <a:spcBef>
                <a:spcPts val="561"/>
              </a:spcBef>
            </a:pPr>
            <a:endParaRPr b="0" lang="en-US" sz="2400" spc="-1" strike="noStrike">
              <a:latin typeface="Arial"/>
            </a:endParaRPr>
          </a:p>
          <a:p>
            <a:pPr marL="343080" indent="-340560">
              <a:lnSpc>
                <a:spcPct val="100000"/>
              </a:lnSpc>
              <a:spcBef>
                <a:spcPts val="561"/>
              </a:spcBef>
              <a:buClr>
                <a:srgbClr val="262626"/>
              </a:buClr>
              <a:buFont typeface="Arial"/>
              <a:buChar char="•"/>
            </a:pPr>
            <a:r>
              <a:rPr b="0" lang="en-US" sz="2400" spc="-1" strike="noStrike">
                <a:solidFill>
                  <a:srgbClr val="262626"/>
                </a:solidFill>
                <a:latin typeface="Calibri"/>
                <a:ea typeface="DejaVu Sans"/>
              </a:rPr>
              <a:t>Write your name and 3 keywords that defines your activity and/or interest in R</a:t>
            </a:r>
            <a:endParaRPr b="0" lang="en-US" sz="2400" spc="-1" strike="noStrike">
              <a:latin typeface="Arial"/>
            </a:endParaRPr>
          </a:p>
          <a:p>
            <a:pPr marL="343080" indent="-340560">
              <a:lnSpc>
                <a:spcPct val="100000"/>
              </a:lnSpc>
              <a:spcBef>
                <a:spcPts val="561"/>
              </a:spcBef>
              <a:buClr>
                <a:srgbClr val="262626"/>
              </a:buClr>
              <a:buFont typeface="Arial"/>
              <a:buChar char="•"/>
            </a:pPr>
            <a:endParaRPr b="0" lang="en-US" sz="2400" spc="-1" strike="noStrike">
              <a:latin typeface="Arial"/>
            </a:endParaRPr>
          </a:p>
          <a:p>
            <a:pPr marL="343080" indent="-340560">
              <a:lnSpc>
                <a:spcPct val="100000"/>
              </a:lnSpc>
              <a:spcBef>
                <a:spcPts val="561"/>
              </a:spcBef>
              <a:buClr>
                <a:srgbClr val="262626"/>
              </a:buClr>
              <a:buFont typeface="Arial"/>
              <a:buChar char="•"/>
            </a:pPr>
            <a:r>
              <a:rPr b="0" lang="en-US" sz="2400" spc="-1" strike="noStrike">
                <a:solidFill>
                  <a:srgbClr val="262626"/>
                </a:solidFill>
                <a:latin typeface="Calibri"/>
                <a:ea typeface="DejaVu Sans"/>
              </a:rPr>
              <a:t>Additional questions about your previous experience and interest for the topics</a:t>
            </a:r>
            <a:endParaRPr b="0" lang="en-US" sz="2400" spc="-1" strike="noStrike">
              <a:latin typeface="Arial"/>
            </a:endParaRPr>
          </a:p>
          <a:p>
            <a:pPr>
              <a:lnSpc>
                <a:spcPct val="100000"/>
              </a:lnSpc>
              <a:spcBef>
                <a:spcPts val="561"/>
              </a:spcBef>
            </a:pPr>
            <a:endParaRPr b="0" lang="en-US" sz="2400" spc="-1" strike="noStrike">
              <a:latin typeface="Arial"/>
            </a:endParaRPr>
          </a:p>
          <a:p>
            <a:pPr>
              <a:lnSpc>
                <a:spcPct val="100000"/>
              </a:lnSpc>
              <a:spcBef>
                <a:spcPts val="561"/>
              </a:spcBef>
            </a:pPr>
            <a:endParaRPr b="0" lang="en-US" sz="2400" spc="-1" strike="noStrike">
              <a:latin typeface="Arial"/>
            </a:endParaRPr>
          </a:p>
          <a:p>
            <a:pPr>
              <a:lnSpc>
                <a:spcPct val="100000"/>
              </a:lnSpc>
              <a:spcBef>
                <a:spcPts val="561"/>
              </a:spcBef>
            </a:pPr>
            <a:endParaRPr b="0" lang="en-US" sz="2400" spc="-1" strike="noStrike">
              <a:latin typeface="Arial"/>
            </a:endParaRPr>
          </a:p>
        </p:txBody>
      </p:sp>
      <p:sp>
        <p:nvSpPr>
          <p:cNvPr id="579" name="CustomShape 2"/>
          <p:cNvSpPr/>
          <p:nvPr/>
        </p:nvSpPr>
        <p:spPr>
          <a:xfrm>
            <a:off x="258480" y="122760"/>
            <a:ext cx="7936560" cy="60300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f81bd"/>
                </a:solidFill>
                <a:latin typeface="Calibri"/>
                <a:ea typeface="DejaVu Sans"/>
              </a:rPr>
              <a:t>Introducing ourselves</a:t>
            </a:r>
            <a:endParaRPr b="0" lang="en-US" sz="44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93" name="CustomShape 1"/>
          <p:cNvSpPr/>
          <p:nvPr/>
        </p:nvSpPr>
        <p:spPr>
          <a:xfrm>
            <a:off x="419040" y="844920"/>
            <a:ext cx="8722440" cy="5676120"/>
          </a:xfrm>
          <a:prstGeom prst="rect">
            <a:avLst/>
          </a:prstGeom>
          <a:noFill/>
          <a:ln>
            <a:noFill/>
          </a:ln>
        </p:spPr>
        <p:style>
          <a:lnRef idx="0"/>
          <a:fillRef idx="0"/>
          <a:effectRef idx="0"/>
          <a:fontRef idx="minor"/>
        </p:style>
        <p:txBody>
          <a:bodyPr lIns="0" rIns="0" tIns="0" bIns="0"/>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Vectors of defined length with default value</a:t>
            </a: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DejaVu Sans"/>
              </a:rPr>
              <a:t> </a:t>
            </a:r>
            <a:r>
              <a:rPr b="0" lang="en-US" sz="1800" spc="-1" strike="noStrike">
                <a:solidFill>
                  <a:srgbClr val="4f81bd"/>
                </a:solidFill>
                <a:latin typeface="Lucida Console"/>
                <a:ea typeface="DejaVu Sans"/>
              </a:rPr>
              <a:t>   </a:t>
            </a:r>
            <a:r>
              <a:rPr b="0" lang="en-US" sz="1800" spc="-1" strike="noStrike">
                <a:solidFill>
                  <a:srgbClr val="4f81bd"/>
                </a:solidFill>
                <a:latin typeface="Lucida Console"/>
                <a:ea typeface="Courier New"/>
              </a:rPr>
              <a:t>&gt; numeric(4); character(4); logical(4)</a:t>
            </a:r>
            <a:endParaRPr b="0" lang="en-US" sz="1800" spc="-1" strike="noStrike">
              <a:latin typeface="Arial"/>
            </a:endParaRPr>
          </a:p>
          <a:p>
            <a:pPr marL="266760">
              <a:lnSpc>
                <a:spcPct val="100000"/>
              </a:lnSpc>
              <a:spcBef>
                <a:spcPts val="400"/>
              </a:spcBef>
            </a:pPr>
            <a:endParaRPr b="0" lang="en-US" sz="1800" spc="-1" strike="noStrike">
              <a:latin typeface="Arial"/>
            </a:endParaRPr>
          </a:p>
          <a:p>
            <a:pPr lvl="1" marL="449280" indent="-180000">
              <a:lnSpc>
                <a:spcPct val="100000"/>
              </a:lnSpc>
              <a:spcBef>
                <a:spcPts val="400"/>
              </a:spcBef>
              <a:buClr>
                <a:srgbClr val="262626"/>
              </a:buClr>
              <a:buFont typeface="Arial"/>
              <a:buChar char="•"/>
            </a:pPr>
            <a:r>
              <a:rPr b="1" lang="en-US" sz="2000" spc="-1" strike="noStrike">
                <a:solidFill>
                  <a:srgbClr val="4e81bd"/>
                </a:solidFill>
                <a:latin typeface="Calibri"/>
                <a:ea typeface="Courier New"/>
              </a:rPr>
              <a:t>: </a:t>
            </a:r>
            <a:r>
              <a:rPr b="0" lang="en-US" sz="2000" spc="-1" strike="noStrike">
                <a:solidFill>
                  <a:srgbClr val="262626"/>
                </a:solidFill>
                <a:latin typeface="Calibri"/>
                <a:ea typeface="Courier New"/>
              </a:rPr>
              <a:t>(colon operator)</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a &lt;- 1:10</a:t>
            </a:r>
            <a:endParaRPr b="0" lang="en-US" sz="1800" spc="-1" strike="noStrike">
              <a:latin typeface="Arial"/>
            </a:endParaRPr>
          </a:p>
          <a:p>
            <a:pPr marL="266760">
              <a:lnSpc>
                <a:spcPct val="100000"/>
              </a:lnSpc>
              <a:spcBef>
                <a:spcPts val="400"/>
              </a:spcBef>
            </a:pPr>
            <a:endParaRPr b="0" lang="en-US" sz="1800" spc="-1" strike="noStrike">
              <a:latin typeface="Arial"/>
            </a:endParaRPr>
          </a:p>
          <a:p>
            <a:pPr lvl="1" marL="449280" indent="-180000">
              <a:lnSpc>
                <a:spcPct val="100000"/>
              </a:lnSpc>
              <a:spcBef>
                <a:spcPts val="400"/>
              </a:spcBef>
              <a:buClr>
                <a:srgbClr val="262626"/>
              </a:buClr>
              <a:buFont typeface="Arial"/>
              <a:buChar char="•"/>
            </a:pPr>
            <a:r>
              <a:rPr b="1" lang="en-US" sz="2000" spc="-1" strike="noStrike">
                <a:solidFill>
                  <a:srgbClr val="4e81bd"/>
                </a:solidFill>
                <a:latin typeface="Calibri"/>
                <a:ea typeface="Courier New"/>
              </a:rPr>
              <a:t>seq()  </a:t>
            </a:r>
            <a:r>
              <a:rPr b="0" lang="en-US" sz="2000" spc="-1" strike="noStrike">
                <a:solidFill>
                  <a:srgbClr val="262626"/>
                </a:solidFill>
                <a:latin typeface="Calibri"/>
                <a:ea typeface="Courier New"/>
              </a:rPr>
              <a:t>for sequences with any step size</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s &lt;- seq(4,10,2) </a:t>
            </a:r>
            <a:r>
              <a:rPr b="0" lang="en-US" sz="1800" spc="-1" strike="noStrike">
                <a:solidFill>
                  <a:srgbClr val="4f6228"/>
                </a:solidFill>
                <a:latin typeface="Lucida Console"/>
                <a:ea typeface="Courier New"/>
              </a:rPr>
              <a:t>#start at 4, end at 10, step by 2</a:t>
            </a:r>
            <a:endParaRPr b="0" lang="en-US" sz="1800" spc="-1" strike="noStrike">
              <a:latin typeface="Arial"/>
            </a:endParaRPr>
          </a:p>
          <a:p>
            <a:pPr marL="182520">
              <a:lnSpc>
                <a:spcPct val="100000"/>
              </a:lnSpc>
              <a:spcBef>
                <a:spcPts val="400"/>
              </a:spcBef>
            </a:pPr>
            <a:r>
              <a:rPr b="0" lang="en-US" sz="2000" spc="-1" strike="noStrike">
                <a:solidFill>
                  <a:srgbClr val="4f81bd"/>
                </a:solidFill>
                <a:latin typeface="Courier New"/>
                <a:ea typeface="Courier New"/>
              </a:rPr>
              <a:t> </a:t>
            </a:r>
            <a:endParaRPr b="0" lang="en-US" sz="2000" spc="-1" strike="noStrike">
              <a:latin typeface="Arial"/>
            </a:endParaRPr>
          </a:p>
          <a:p>
            <a:pPr lvl="1" marL="449280" indent="-180000">
              <a:lnSpc>
                <a:spcPct val="100000"/>
              </a:lnSpc>
              <a:spcBef>
                <a:spcPts val="400"/>
              </a:spcBef>
              <a:buClr>
                <a:srgbClr val="262626"/>
              </a:buClr>
              <a:buFont typeface="Arial"/>
              <a:buChar char="•"/>
            </a:pPr>
            <a:r>
              <a:rPr b="1" lang="en-US" sz="2000" spc="-1" strike="noStrike">
                <a:solidFill>
                  <a:srgbClr val="4e81bd"/>
                </a:solidFill>
                <a:latin typeface="Calibri"/>
                <a:ea typeface="Courier New"/>
              </a:rPr>
              <a:t>rep() </a:t>
            </a:r>
            <a:r>
              <a:rPr b="0" lang="en-US" sz="2000" spc="-1" strike="noStrike">
                <a:solidFill>
                  <a:srgbClr val="000000"/>
                </a:solidFill>
                <a:latin typeface="Calibri"/>
                <a:ea typeface="Courier New"/>
              </a:rPr>
              <a:t>for vectors with repeating elements</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genotypes &lt;- c(rep("WT",3), rep("KO",3))</a:t>
            </a:r>
            <a:endParaRPr b="0" lang="en-US" sz="1800" spc="-1" strike="noStrike">
              <a:latin typeface="Arial"/>
            </a:endParaRPr>
          </a:p>
          <a:p>
            <a:pPr>
              <a:lnSpc>
                <a:spcPct val="100000"/>
              </a:lnSpc>
              <a:spcBef>
                <a:spcPts val="360"/>
              </a:spcBef>
            </a:pPr>
            <a:endParaRPr b="0" lang="en-US" sz="18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000000"/>
                </a:solidFill>
                <a:latin typeface="Calibri"/>
                <a:ea typeface="Courier New"/>
              </a:rPr>
              <a:t>   </a:t>
            </a:r>
            <a:r>
              <a:rPr b="0" lang="en-US" sz="2000" spc="-1" strike="noStrike">
                <a:solidFill>
                  <a:srgbClr val="000000"/>
                </a:solidFill>
                <a:latin typeface="Calibri"/>
                <a:ea typeface="Courier New"/>
              </a:rPr>
              <a:t>Use </a:t>
            </a:r>
            <a:r>
              <a:rPr b="1" lang="en-US" sz="2000" spc="-1" strike="noStrike">
                <a:solidFill>
                  <a:srgbClr val="4e81bd"/>
                </a:solidFill>
                <a:latin typeface="Calibri"/>
                <a:ea typeface="Courier New"/>
              </a:rPr>
              <a:t>[]</a:t>
            </a:r>
            <a:r>
              <a:rPr b="0" lang="en-US" sz="2000" spc="-1" strike="noStrike">
                <a:solidFill>
                  <a:srgbClr val="000000"/>
                </a:solidFill>
                <a:latin typeface="Calibri"/>
                <a:ea typeface="Courier New"/>
              </a:rPr>
              <a:t> to extract repeated elements</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tplayer &lt;- c("Federer", "Nadal")</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tplayer[c(1,1,1,2,2,1)] </a:t>
            </a:r>
            <a:r>
              <a:rPr b="0" lang="en-US" sz="1800" spc="-1" strike="noStrike">
                <a:solidFill>
                  <a:srgbClr val="4f6228"/>
                </a:solidFill>
                <a:latin typeface="Lucida Console"/>
                <a:ea typeface="Courier New"/>
              </a:rPr>
              <a:t>#3x Federer, 2x Nadal, 1x Federer</a:t>
            </a:r>
            <a:endParaRPr b="0" lang="en-US" sz="1800" spc="-1" strike="noStrike">
              <a:latin typeface="Arial"/>
            </a:endParaRPr>
          </a:p>
          <a:p>
            <a:pPr>
              <a:lnSpc>
                <a:spcPct val="100000"/>
              </a:lnSpc>
              <a:spcBef>
                <a:spcPts val="400"/>
              </a:spcBef>
            </a:pPr>
            <a:r>
              <a:rPr b="0" lang="en-US" sz="2000" spc="-1" strike="noStrike">
                <a:solidFill>
                  <a:srgbClr val="262626"/>
                </a:solidFill>
                <a:latin typeface="Calibri"/>
                <a:ea typeface="Courier New"/>
              </a:rPr>
              <a:t>          </a:t>
            </a:r>
            <a:endParaRPr b="0" lang="en-US" sz="2000" spc="-1" strike="noStrike">
              <a:latin typeface="Arial"/>
            </a:endParaRPr>
          </a:p>
        </p:txBody>
      </p:sp>
      <p:sp>
        <p:nvSpPr>
          <p:cNvPr id="794" name="CustomShape 2"/>
          <p:cNvSpPr/>
          <p:nvPr/>
        </p:nvSpPr>
        <p:spPr>
          <a:xfrm>
            <a:off x="91440" y="344520"/>
            <a:ext cx="8867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Creating objects: More ways to generate vectors</a:t>
            </a:r>
            <a:endParaRPr b="0" lang="en-US" sz="2800" spc="-1" strike="noStrike">
              <a:latin typeface="Arial"/>
            </a:endParaRPr>
          </a:p>
        </p:txBody>
      </p:sp>
    </p:spTree>
  </p:cSld>
  <p:timing>
    <p:tnLst>
      <p:par>
        <p:cTn id="952" dur="indefinite" restart="never" nodeType="tmRoot">
          <p:childTnLst>
            <p:seq>
              <p:cTn id="953" dur="indefinite" nodeType="mainSeq">
                <p:childTnLst>
                  <p:par>
                    <p:cTn id="954" fill="hold">
                      <p:stCondLst>
                        <p:cond delay="indefinite"/>
                      </p:stCondLst>
                      <p:childTnLst>
                        <p:par>
                          <p:cTn id="955" fill="hold">
                            <p:stCondLst>
                              <p:cond delay="0"/>
                            </p:stCondLst>
                            <p:childTnLst>
                              <p:par>
                                <p:cTn id="956" nodeType="clickEffect" fill="hold" presetClass="entr" presetID="1">
                                  <p:stCondLst>
                                    <p:cond delay="0"/>
                                  </p:stCondLst>
                                  <p:childTnLst>
                                    <p:set>
                                      <p:cBhvr>
                                        <p:cTn id="957" dur="1" fill="hold">
                                          <p:stCondLst>
                                            <p:cond delay="0"/>
                                          </p:stCondLst>
                                        </p:cTn>
                                        <p:tgtEl>
                                          <p:spTgt spid="793">
                                            <p:txEl>
                                              <p:pRg st="3" end="3"/>
                                            </p:txEl>
                                          </p:spTgt>
                                        </p:tgtEl>
                                        <p:attrNameLst>
                                          <p:attrName>style.visibility</p:attrName>
                                        </p:attrNameLst>
                                      </p:cBhvr>
                                      <p:to>
                                        <p:strVal val="visible"/>
                                      </p:to>
                                    </p:set>
                                  </p:childTnLst>
                                </p:cTn>
                              </p:par>
                            </p:childTnLst>
                          </p:cTn>
                        </p:par>
                      </p:childTnLst>
                    </p:cTn>
                  </p:par>
                  <p:par>
                    <p:cTn id="958" fill="hold">
                      <p:stCondLst>
                        <p:cond delay="indefinite"/>
                      </p:stCondLst>
                      <p:childTnLst>
                        <p:par>
                          <p:cTn id="959" fill="hold">
                            <p:stCondLst>
                              <p:cond delay="0"/>
                            </p:stCondLst>
                            <p:childTnLst>
                              <p:par>
                                <p:cTn id="960" nodeType="clickEffect" fill="hold" presetClass="entr" presetID="1">
                                  <p:stCondLst>
                                    <p:cond delay="0"/>
                                  </p:stCondLst>
                                  <p:childTnLst>
                                    <p:set>
                                      <p:cBhvr>
                                        <p:cTn id="961" dur="1" fill="hold">
                                          <p:stCondLst>
                                            <p:cond delay="0"/>
                                          </p:stCondLst>
                                        </p:cTn>
                                        <p:tgtEl>
                                          <p:spTgt spid="793">
                                            <p:txEl>
                                              <p:pRg st="4" end="4"/>
                                            </p:txEl>
                                          </p:spTgt>
                                        </p:tgtEl>
                                        <p:attrNameLst>
                                          <p:attrName>style.visibility</p:attrName>
                                        </p:attrNameLst>
                                      </p:cBhvr>
                                      <p:to>
                                        <p:strVal val="visible"/>
                                      </p:to>
                                    </p:set>
                                  </p:childTnLst>
                                </p:cTn>
                              </p:par>
                            </p:childTnLst>
                          </p:cTn>
                        </p:par>
                      </p:childTnLst>
                    </p:cTn>
                  </p:par>
                  <p:par>
                    <p:cTn id="962" fill="hold">
                      <p:stCondLst>
                        <p:cond delay="indefinite"/>
                      </p:stCondLst>
                      <p:childTnLst>
                        <p:par>
                          <p:cTn id="963" fill="hold">
                            <p:stCondLst>
                              <p:cond delay="0"/>
                            </p:stCondLst>
                            <p:childTnLst>
                              <p:par>
                                <p:cTn id="964" nodeType="clickEffect" fill="hold" presetClass="entr" presetID="1">
                                  <p:stCondLst>
                                    <p:cond delay="0"/>
                                  </p:stCondLst>
                                  <p:childTnLst>
                                    <p:set>
                                      <p:cBhvr>
                                        <p:cTn id="965" dur="1" fill="hold">
                                          <p:stCondLst>
                                            <p:cond delay="0"/>
                                          </p:stCondLst>
                                        </p:cTn>
                                        <p:tgtEl>
                                          <p:spTgt spid="793">
                                            <p:txEl>
                                              <p:pRg st="1" end="1"/>
                                            </p:txEl>
                                          </p:spTgt>
                                        </p:tgtEl>
                                        <p:attrNameLst>
                                          <p:attrName>style.visibility</p:attrName>
                                        </p:attrNameLst>
                                      </p:cBhvr>
                                      <p:to>
                                        <p:strVal val="visible"/>
                                      </p:to>
                                    </p:set>
                                  </p:childTnLst>
                                </p:cTn>
                              </p:par>
                            </p:childTnLst>
                          </p:cTn>
                        </p:par>
                      </p:childTnLst>
                    </p:cTn>
                  </p:par>
                  <p:par>
                    <p:cTn id="966" fill="hold">
                      <p:stCondLst>
                        <p:cond delay="indefinite"/>
                      </p:stCondLst>
                      <p:childTnLst>
                        <p:par>
                          <p:cTn id="967" fill="hold">
                            <p:stCondLst>
                              <p:cond delay="0"/>
                            </p:stCondLst>
                            <p:childTnLst>
                              <p:par>
                                <p:cTn id="968" nodeType="clickEffect" fill="hold" presetClass="entr" presetID="1">
                                  <p:stCondLst>
                                    <p:cond delay="0"/>
                                  </p:stCondLst>
                                  <p:childTnLst>
                                    <p:set>
                                      <p:cBhvr>
                                        <p:cTn id="969" dur="1" fill="hold">
                                          <p:stCondLst>
                                            <p:cond delay="0"/>
                                          </p:stCondLst>
                                        </p:cTn>
                                        <p:tgtEl>
                                          <p:spTgt spid="793">
                                            <p:txEl>
                                              <p:pRg st="0" end="0"/>
                                            </p:txEl>
                                          </p:spTgt>
                                        </p:tgtEl>
                                        <p:attrNameLst>
                                          <p:attrName>style.visibility</p:attrName>
                                        </p:attrNameLst>
                                      </p:cBhvr>
                                      <p:to>
                                        <p:strVal val="visible"/>
                                      </p:to>
                                    </p:set>
                                  </p:childTnLst>
                                </p:cTn>
                              </p:par>
                            </p:childTnLst>
                          </p:cTn>
                        </p:par>
                      </p:childTnLst>
                    </p:cTn>
                  </p:par>
                  <p:par>
                    <p:cTn id="970" fill="hold">
                      <p:stCondLst>
                        <p:cond delay="indefinite"/>
                      </p:stCondLst>
                      <p:childTnLst>
                        <p:par>
                          <p:cTn id="971" fill="hold">
                            <p:stCondLst>
                              <p:cond delay="0"/>
                            </p:stCondLst>
                            <p:childTnLst>
                              <p:par>
                                <p:cTn id="972" nodeType="clickEffect" fill="hold" presetClass="entr" presetID="1">
                                  <p:stCondLst>
                                    <p:cond delay="0"/>
                                  </p:stCondLst>
                                  <p:childTnLst>
                                    <p:set>
                                      <p:cBhvr>
                                        <p:cTn id="973" dur="1" fill="hold">
                                          <p:stCondLst>
                                            <p:cond delay="0"/>
                                          </p:stCondLst>
                                        </p:cTn>
                                        <p:tgtEl>
                                          <p:spTgt spid="793">
                                            <p:txEl>
                                              <p:pRg st="6" end="6"/>
                                            </p:txEl>
                                          </p:spTgt>
                                        </p:tgtEl>
                                        <p:attrNameLst>
                                          <p:attrName>style.visibility</p:attrName>
                                        </p:attrNameLst>
                                      </p:cBhvr>
                                      <p:to>
                                        <p:strVal val="visible"/>
                                      </p:to>
                                    </p:set>
                                  </p:childTnLst>
                                </p:cTn>
                              </p:par>
                            </p:childTnLst>
                          </p:cTn>
                        </p:par>
                      </p:childTnLst>
                    </p:cTn>
                  </p:par>
                  <p:par>
                    <p:cTn id="974" fill="hold">
                      <p:stCondLst>
                        <p:cond delay="indefinite"/>
                      </p:stCondLst>
                      <p:childTnLst>
                        <p:par>
                          <p:cTn id="975" fill="hold">
                            <p:stCondLst>
                              <p:cond delay="0"/>
                            </p:stCondLst>
                            <p:childTnLst>
                              <p:par>
                                <p:cTn id="976" nodeType="clickEffect" fill="hold" presetClass="entr" presetID="1">
                                  <p:stCondLst>
                                    <p:cond delay="0"/>
                                  </p:stCondLst>
                                  <p:childTnLst>
                                    <p:set>
                                      <p:cBhvr>
                                        <p:cTn id="977" dur="1" fill="hold">
                                          <p:stCondLst>
                                            <p:cond delay="0"/>
                                          </p:stCondLst>
                                        </p:cTn>
                                        <p:tgtEl>
                                          <p:spTgt spid="793">
                                            <p:txEl>
                                              <p:pRg st="7" end="7"/>
                                            </p:txEl>
                                          </p:spTgt>
                                        </p:tgtEl>
                                        <p:attrNameLst>
                                          <p:attrName>style.visibility</p:attrName>
                                        </p:attrNameLst>
                                      </p:cBhvr>
                                      <p:to>
                                        <p:strVal val="visible"/>
                                      </p:to>
                                    </p:set>
                                  </p:childTnLst>
                                </p:cTn>
                              </p:par>
                              <p:par>
                                <p:cTn id="978" nodeType="withEffect" fill="hold" presetClass="entr" presetID="1">
                                  <p:stCondLst>
                                    <p:cond delay="0"/>
                                  </p:stCondLst>
                                  <p:childTnLst>
                                    <p:set>
                                      <p:cBhvr>
                                        <p:cTn id="979" dur="1" fill="hold">
                                          <p:stCondLst>
                                            <p:cond delay="0"/>
                                          </p:stCondLst>
                                        </p:cTn>
                                        <p:tgtEl>
                                          <p:spTgt spid="793">
                                            <p:txEl>
                                              <p:pRg st="8" end="8"/>
                                            </p:txEl>
                                          </p:spTgt>
                                        </p:tgtEl>
                                        <p:attrNameLst>
                                          <p:attrName>style.visibility</p:attrName>
                                        </p:attrNameLst>
                                      </p:cBhvr>
                                      <p:to>
                                        <p:strVal val="visible"/>
                                      </p:to>
                                    </p:set>
                                  </p:childTnLst>
                                </p:cTn>
                              </p:par>
                            </p:childTnLst>
                          </p:cTn>
                        </p:par>
                      </p:childTnLst>
                    </p:cTn>
                  </p:par>
                  <p:par>
                    <p:cTn id="980" fill="hold">
                      <p:stCondLst>
                        <p:cond delay="indefinite"/>
                      </p:stCondLst>
                      <p:childTnLst>
                        <p:par>
                          <p:cTn id="981" fill="hold">
                            <p:stCondLst>
                              <p:cond delay="0"/>
                            </p:stCondLst>
                            <p:childTnLst>
                              <p:par>
                                <p:cTn id="982" nodeType="clickEffect" fill="hold" presetClass="entr" presetID="1">
                                  <p:stCondLst>
                                    <p:cond delay="0"/>
                                  </p:stCondLst>
                                  <p:childTnLst>
                                    <p:set>
                                      <p:cBhvr>
                                        <p:cTn id="983" dur="1" fill="hold">
                                          <p:stCondLst>
                                            <p:cond delay="0"/>
                                          </p:stCondLst>
                                        </p:cTn>
                                        <p:tgtEl>
                                          <p:spTgt spid="793">
                                            <p:txEl>
                                              <p:pRg st="9" end="9"/>
                                            </p:txEl>
                                          </p:spTgt>
                                        </p:tgtEl>
                                        <p:attrNameLst>
                                          <p:attrName>style.visibility</p:attrName>
                                        </p:attrNameLst>
                                      </p:cBhvr>
                                      <p:to>
                                        <p:strVal val="visible"/>
                                      </p:to>
                                    </p:set>
                                  </p:childTnLst>
                                </p:cTn>
                              </p:par>
                              <p:par>
                                <p:cTn id="984" nodeType="withEffect" fill="hold" presetClass="entr" presetID="1">
                                  <p:stCondLst>
                                    <p:cond delay="0"/>
                                  </p:stCondLst>
                                  <p:childTnLst>
                                    <p:set>
                                      <p:cBhvr>
                                        <p:cTn id="985" dur="1" fill="hold">
                                          <p:stCondLst>
                                            <p:cond delay="0"/>
                                          </p:stCondLst>
                                        </p:cTn>
                                        <p:tgtEl>
                                          <p:spTgt spid="793">
                                            <p:txEl>
                                              <p:pRg st="10" end="10"/>
                                            </p:txEl>
                                          </p:spTgt>
                                        </p:tgtEl>
                                        <p:attrNameLst>
                                          <p:attrName>style.visibility</p:attrName>
                                        </p:attrNameLst>
                                      </p:cBhvr>
                                      <p:to>
                                        <p:strVal val="visible"/>
                                      </p:to>
                                    </p:set>
                                  </p:childTnLst>
                                </p:cTn>
                              </p:par>
                              <p:par>
                                <p:cTn id="986" nodeType="withEffect" fill="hold" presetClass="entr" presetID="1">
                                  <p:stCondLst>
                                    <p:cond delay="0"/>
                                  </p:stCondLst>
                                  <p:childTnLst>
                                    <p:set>
                                      <p:cBhvr>
                                        <p:cTn id="987" dur="1" fill="hold">
                                          <p:stCondLst>
                                            <p:cond delay="0"/>
                                          </p:stCondLst>
                                        </p:cTn>
                                        <p:tgtEl>
                                          <p:spTgt spid="793">
                                            <p:txEl>
                                              <p:pRg st="12" end="12"/>
                                            </p:txEl>
                                          </p:spTgt>
                                        </p:tgtEl>
                                        <p:attrNameLst>
                                          <p:attrName>style.visibility</p:attrName>
                                        </p:attrNameLst>
                                      </p:cBhvr>
                                      <p:to>
                                        <p:strVal val="visible"/>
                                      </p:to>
                                    </p:set>
                                  </p:childTnLst>
                                </p:cTn>
                              </p:par>
                              <p:par>
                                <p:cTn id="988" nodeType="withEffect" fill="hold" presetClass="entr" presetID="1">
                                  <p:stCondLst>
                                    <p:cond delay="0"/>
                                  </p:stCondLst>
                                  <p:childTnLst>
                                    <p:set>
                                      <p:cBhvr>
                                        <p:cTn id="989" dur="1" fill="hold">
                                          <p:stCondLst>
                                            <p:cond delay="0"/>
                                          </p:stCondLst>
                                        </p:cTn>
                                        <p:tgtEl>
                                          <p:spTgt spid="793">
                                            <p:txEl>
                                              <p:pRg st="13" end="13"/>
                                            </p:txEl>
                                          </p:spTgt>
                                        </p:tgtEl>
                                        <p:attrNameLst>
                                          <p:attrName>style.visibility</p:attrName>
                                        </p:attrNameLst>
                                      </p:cBhvr>
                                      <p:to>
                                        <p:strVal val="visible"/>
                                      </p:to>
                                    </p:set>
                                  </p:childTnLst>
                                </p:cTn>
                              </p:par>
                              <p:par>
                                <p:cTn id="990" nodeType="withEffect" fill="hold" presetClass="entr" presetID="1">
                                  <p:stCondLst>
                                    <p:cond delay="0"/>
                                  </p:stCondLst>
                                  <p:childTnLst>
                                    <p:set>
                                      <p:cBhvr>
                                        <p:cTn id="991" dur="1" fill="hold">
                                          <p:stCondLst>
                                            <p:cond delay="0"/>
                                          </p:stCondLst>
                                        </p:cTn>
                                        <p:tgtEl>
                                          <p:spTgt spid="793">
                                            <p:txEl>
                                              <p:pRg st="14" end="14"/>
                                            </p:txEl>
                                          </p:spTgt>
                                        </p:tgtEl>
                                        <p:attrNameLst>
                                          <p:attrName>style.visibility</p:attrName>
                                        </p:attrNameLst>
                                      </p:cBhvr>
                                      <p:to>
                                        <p:strVal val="visible"/>
                                      </p:to>
                                    </p:set>
                                  </p:childTnLst>
                                </p:cTn>
                              </p:par>
                              <p:par>
                                <p:cTn id="992" nodeType="withEffect" fill="hold" presetClass="entr" presetID="1">
                                  <p:stCondLst>
                                    <p:cond delay="0"/>
                                  </p:stCondLst>
                                  <p:childTnLst>
                                    <p:set>
                                      <p:cBhvr>
                                        <p:cTn id="993" dur="1" fill="hold">
                                          <p:stCondLst>
                                            <p:cond delay="0"/>
                                          </p:stCondLst>
                                        </p:cTn>
                                        <p:tgtEl>
                                          <p:spTgt spid="793">
                                            <p:txEl>
                                              <p:pRg st="15" end="1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CustomShape 1"/>
          <p:cNvSpPr/>
          <p:nvPr/>
        </p:nvSpPr>
        <p:spPr>
          <a:xfrm>
            <a:off x="419040" y="844920"/>
            <a:ext cx="8722440" cy="5676120"/>
          </a:xfrm>
          <a:prstGeom prst="rect">
            <a:avLst/>
          </a:prstGeom>
          <a:noFill/>
          <a:ln>
            <a:noFill/>
          </a:ln>
        </p:spPr>
        <p:style>
          <a:lnRef idx="0"/>
          <a:fillRef idx="0"/>
          <a:effectRef idx="0"/>
          <a:fontRef idx="minor"/>
        </p:style>
        <p:txBody>
          <a:bodyPr lIns="0" rIns="0" tIns="0" bIns="0"/>
          <a:p>
            <a:pPr>
              <a:lnSpc>
                <a:spcPct val="100000"/>
              </a:lnSpc>
              <a:spcBef>
                <a:spcPts val="400"/>
              </a:spcBef>
            </a:pPr>
            <a:endParaRPr b="0" lang="en-US" sz="1800" spc="-1" strike="noStrike">
              <a:latin typeface="Arial"/>
            </a:endParaRPr>
          </a:p>
          <a:p>
            <a:pPr lvl="1" marL="449280" indent="-180000">
              <a:lnSpc>
                <a:spcPct val="100000"/>
              </a:lnSpc>
              <a:spcBef>
                <a:spcPts val="400"/>
              </a:spcBef>
              <a:buClr>
                <a:srgbClr val="262626"/>
              </a:buClr>
              <a:buFont typeface="Arial"/>
              <a:buChar char="•"/>
            </a:pPr>
            <a:r>
              <a:rPr b="1" lang="en-US" sz="2000" spc="-1" strike="noStrike">
                <a:solidFill>
                  <a:srgbClr val="4e81bd"/>
                </a:solidFill>
                <a:latin typeface="Calibri"/>
                <a:ea typeface="Courier New"/>
              </a:rPr>
              <a:t>: </a:t>
            </a:r>
            <a:r>
              <a:rPr b="0" lang="en-US" sz="2000" spc="-1" strike="noStrike">
                <a:solidFill>
                  <a:srgbClr val="262626"/>
                </a:solidFill>
                <a:latin typeface="Calibri"/>
                <a:ea typeface="Courier New"/>
              </a:rPr>
              <a:t>(colon operator)</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a &lt;- 1:10</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a</a:t>
            </a:r>
            <a:endParaRPr b="0" lang="en-US" sz="1800" spc="-1" strike="noStrike">
              <a:latin typeface="Arial"/>
            </a:endParaRPr>
          </a:p>
          <a:p>
            <a:pPr>
              <a:lnSpc>
                <a:spcPct val="100000"/>
              </a:lnSpc>
              <a:spcBef>
                <a:spcPts val="360"/>
              </a:spcBef>
            </a:pPr>
            <a:r>
              <a:rPr b="0" lang="en-US" sz="1800" spc="-1" strike="noStrike">
                <a:solidFill>
                  <a:srgbClr val="000000"/>
                </a:solidFill>
                <a:latin typeface="Lucida Console"/>
                <a:ea typeface="Courier New"/>
              </a:rPr>
              <a:t>  </a:t>
            </a:r>
            <a:r>
              <a:rPr b="0" lang="en-US" sz="1800" spc="-1" strike="noStrike">
                <a:solidFill>
                  <a:srgbClr val="000000"/>
                </a:solidFill>
                <a:latin typeface="Lucida Console"/>
                <a:ea typeface="Courier New"/>
              </a:rPr>
              <a:t>[1]  1  2  3  4  5  6  7  8  9 10</a:t>
            </a:r>
            <a:endParaRPr b="0" lang="en-US" sz="1800" spc="-1" strike="noStrike">
              <a:latin typeface="Arial"/>
            </a:endParaRPr>
          </a:p>
          <a:p>
            <a:pPr>
              <a:lnSpc>
                <a:spcPct val="100000"/>
              </a:lnSpc>
              <a:spcBef>
                <a:spcPts val="360"/>
              </a:spcBef>
            </a:pPr>
            <a:endParaRPr b="0" lang="en-US" sz="1800" spc="-1" strike="noStrike">
              <a:latin typeface="Arial"/>
            </a:endParaRPr>
          </a:p>
          <a:p>
            <a:pPr marL="266760">
              <a:lnSpc>
                <a:spcPct val="100000"/>
              </a:lnSpc>
              <a:spcBef>
                <a:spcPts val="400"/>
              </a:spcBef>
            </a:pPr>
            <a:endParaRPr b="0" lang="en-US" sz="1800" spc="-1" strike="noStrike">
              <a:latin typeface="Arial"/>
            </a:endParaRPr>
          </a:p>
          <a:p>
            <a:pPr lvl="1" marL="449280" indent="-180000">
              <a:lnSpc>
                <a:spcPct val="100000"/>
              </a:lnSpc>
              <a:spcBef>
                <a:spcPts val="400"/>
              </a:spcBef>
              <a:buClr>
                <a:srgbClr val="262626"/>
              </a:buClr>
              <a:buFont typeface="Arial"/>
              <a:buChar char="•"/>
            </a:pPr>
            <a:r>
              <a:rPr b="1" lang="en-US" sz="2000" spc="-1" strike="noStrike">
                <a:solidFill>
                  <a:srgbClr val="4e81bd"/>
                </a:solidFill>
                <a:latin typeface="Calibri"/>
                <a:ea typeface="Courier New"/>
              </a:rPr>
              <a:t>seq()  </a:t>
            </a:r>
            <a:r>
              <a:rPr b="0" lang="en-US" sz="2000" spc="-1" strike="noStrike">
                <a:solidFill>
                  <a:srgbClr val="262626"/>
                </a:solidFill>
                <a:latin typeface="Calibri"/>
                <a:ea typeface="Courier New"/>
              </a:rPr>
              <a:t>for sequences with any step size</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s &lt;- seq(4,10,2) </a:t>
            </a:r>
            <a:r>
              <a:rPr b="0" lang="en-US" sz="1800" spc="-1" strike="noStrike">
                <a:solidFill>
                  <a:srgbClr val="4f6228"/>
                </a:solidFill>
                <a:latin typeface="Lucida Console"/>
                <a:ea typeface="Courier New"/>
              </a:rPr>
              <a:t>#start at 4, end at 10, step by 2</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s</a:t>
            </a:r>
            <a:endParaRPr b="0" lang="en-US" sz="1800" spc="-1" strike="noStrike">
              <a:latin typeface="Arial"/>
            </a:endParaRPr>
          </a:p>
          <a:p>
            <a:pPr>
              <a:lnSpc>
                <a:spcPct val="100000"/>
              </a:lnSpc>
              <a:spcBef>
                <a:spcPts val="360"/>
              </a:spcBef>
            </a:pPr>
            <a:r>
              <a:rPr b="0" lang="en-US" sz="1800" spc="-1" strike="noStrike">
                <a:solidFill>
                  <a:srgbClr val="000000"/>
                </a:solidFill>
                <a:latin typeface="Lucida Console"/>
                <a:ea typeface="Courier New"/>
              </a:rPr>
              <a:t>  </a:t>
            </a:r>
            <a:r>
              <a:rPr b="0" lang="en-US" sz="1800" spc="-1" strike="noStrike">
                <a:solidFill>
                  <a:srgbClr val="000000"/>
                </a:solidFill>
                <a:latin typeface="Lucida Console"/>
                <a:ea typeface="Courier New"/>
              </a:rPr>
              <a:t>[1] 4 6 8 10</a:t>
            </a:r>
            <a:endParaRPr b="0" lang="en-US" sz="1800" spc="-1" strike="noStrike">
              <a:latin typeface="Arial"/>
            </a:endParaRPr>
          </a:p>
          <a:p>
            <a:pPr marL="182520">
              <a:lnSpc>
                <a:spcPct val="100000"/>
              </a:lnSpc>
              <a:spcBef>
                <a:spcPts val="400"/>
              </a:spcBef>
            </a:pPr>
            <a:r>
              <a:rPr b="0" lang="en-US" sz="2000" spc="-1" strike="noStrike">
                <a:solidFill>
                  <a:srgbClr val="4f81bd"/>
                </a:solidFill>
                <a:latin typeface="Courier New"/>
                <a:ea typeface="Courier New"/>
              </a:rPr>
              <a:t> </a:t>
            </a: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Courier New"/>
              </a:rPr>
              <a:t>    </a:t>
            </a:r>
            <a:endParaRPr b="0" lang="en-US" sz="2000" spc="-1" strike="noStrike">
              <a:latin typeface="Arial"/>
            </a:endParaRPr>
          </a:p>
        </p:txBody>
      </p:sp>
      <p:sp>
        <p:nvSpPr>
          <p:cNvPr id="796" name="CustomShape 2"/>
          <p:cNvSpPr/>
          <p:nvPr/>
        </p:nvSpPr>
        <p:spPr>
          <a:xfrm>
            <a:off x="91440" y="344520"/>
            <a:ext cx="8867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Creating objects: More ways to generate vectors</a:t>
            </a:r>
            <a:endParaRPr b="0" lang="en-US" sz="2800" spc="-1" strike="noStrike">
              <a:latin typeface="Arial"/>
            </a:endParaRPr>
          </a:p>
        </p:txBody>
      </p:sp>
    </p:spTree>
  </p:cSld>
  <p:timing>
    <p:tnLst>
      <p:par>
        <p:cTn id="994" dur="indefinite" restart="never" nodeType="tmRoot">
          <p:childTnLst>
            <p:seq>
              <p:cTn id="995" dur="indefinite" nodeType="mainSeq">
                <p:childTnLst>
                  <p:par>
                    <p:cTn id="996" fill="hold">
                      <p:stCondLst>
                        <p:cond delay="indefinite"/>
                      </p:stCondLst>
                      <p:childTnLst>
                        <p:par>
                          <p:cTn id="997" fill="hold">
                            <p:stCondLst>
                              <p:cond delay="0"/>
                            </p:stCondLst>
                            <p:childTnLst>
                              <p:par>
                                <p:cTn id="998" nodeType="clickEffect" fill="hold" presetClass="entr" presetID="1">
                                  <p:stCondLst>
                                    <p:cond delay="0"/>
                                  </p:stCondLst>
                                  <p:childTnLst>
                                    <p:set>
                                      <p:cBhvr>
                                        <p:cTn id="999" dur="1" fill="hold">
                                          <p:stCondLst>
                                            <p:cond delay="0"/>
                                          </p:stCondLst>
                                        </p:cTn>
                                        <p:tgtEl>
                                          <p:spTgt spid="795">
                                            <p:txEl>
                                              <p:pRg st="1" end="1"/>
                                            </p:txEl>
                                          </p:spTgt>
                                        </p:tgtEl>
                                        <p:attrNameLst>
                                          <p:attrName>style.visibility</p:attrName>
                                        </p:attrNameLst>
                                      </p:cBhvr>
                                      <p:to>
                                        <p:strVal val="visible"/>
                                      </p:to>
                                    </p:set>
                                  </p:childTnLst>
                                </p:cTn>
                              </p:par>
                            </p:childTnLst>
                          </p:cTn>
                        </p:par>
                      </p:childTnLst>
                    </p:cTn>
                  </p:par>
                  <p:par>
                    <p:cTn id="1000" fill="hold">
                      <p:stCondLst>
                        <p:cond delay="indefinite"/>
                      </p:stCondLst>
                      <p:childTnLst>
                        <p:par>
                          <p:cTn id="1001" fill="hold">
                            <p:stCondLst>
                              <p:cond delay="0"/>
                            </p:stCondLst>
                            <p:childTnLst>
                              <p:par>
                                <p:cTn id="1002" nodeType="clickEffect" fill="hold" presetClass="entr" presetID="1">
                                  <p:stCondLst>
                                    <p:cond delay="0"/>
                                  </p:stCondLst>
                                  <p:childTnLst>
                                    <p:set>
                                      <p:cBhvr>
                                        <p:cTn id="1003" dur="1" fill="hold">
                                          <p:stCondLst>
                                            <p:cond delay="0"/>
                                          </p:stCondLst>
                                        </p:cTn>
                                        <p:tgtEl>
                                          <p:spTgt spid="795">
                                            <p:txEl>
                                              <p:pRg st="2" end="2"/>
                                            </p:txEl>
                                          </p:spTgt>
                                        </p:tgtEl>
                                        <p:attrNameLst>
                                          <p:attrName>style.visibility</p:attrName>
                                        </p:attrNameLst>
                                      </p:cBhvr>
                                      <p:to>
                                        <p:strVal val="visible"/>
                                      </p:to>
                                    </p:set>
                                  </p:childTnLst>
                                </p:cTn>
                              </p:par>
                            </p:childTnLst>
                          </p:cTn>
                        </p:par>
                      </p:childTnLst>
                    </p:cTn>
                  </p:par>
                  <p:par>
                    <p:cTn id="1004" fill="hold">
                      <p:stCondLst>
                        <p:cond delay="indefinite"/>
                      </p:stCondLst>
                      <p:childTnLst>
                        <p:par>
                          <p:cTn id="1005" fill="hold">
                            <p:stCondLst>
                              <p:cond delay="0"/>
                            </p:stCondLst>
                            <p:childTnLst>
                              <p:par>
                                <p:cTn id="1006" nodeType="clickEffect" fill="hold" presetClass="entr" presetID="1">
                                  <p:stCondLst>
                                    <p:cond delay="0"/>
                                  </p:stCondLst>
                                  <p:childTnLst>
                                    <p:set>
                                      <p:cBhvr>
                                        <p:cTn id="1007" dur="1" fill="hold">
                                          <p:stCondLst>
                                            <p:cond delay="0"/>
                                          </p:stCondLst>
                                        </p:cTn>
                                        <p:tgtEl>
                                          <p:spTgt spid="795">
                                            <p:txEl>
                                              <p:pRg st="1" end="1"/>
                                            </p:txEl>
                                          </p:spTgt>
                                        </p:tgtEl>
                                        <p:attrNameLst>
                                          <p:attrName>style.visibility</p:attrName>
                                        </p:attrNameLst>
                                      </p:cBhvr>
                                      <p:to>
                                        <p:strVal val="visible"/>
                                      </p:to>
                                    </p:set>
                                  </p:childTnLst>
                                </p:cTn>
                              </p:par>
                            </p:childTnLst>
                          </p:cTn>
                        </p:par>
                      </p:childTnLst>
                    </p:cTn>
                  </p:par>
                  <p:par>
                    <p:cTn id="1008" fill="hold">
                      <p:stCondLst>
                        <p:cond delay="indefinite"/>
                      </p:stCondLst>
                      <p:childTnLst>
                        <p:par>
                          <p:cTn id="1009" fill="hold">
                            <p:stCondLst>
                              <p:cond delay="0"/>
                            </p:stCondLst>
                            <p:childTnLst>
                              <p:par>
                                <p:cTn id="1010" nodeType="clickEffect" fill="hold" presetClass="entr" presetID="1">
                                  <p:stCondLst>
                                    <p:cond delay="0"/>
                                  </p:stCondLst>
                                  <p:childTnLst>
                                    <p:set>
                                      <p:cBhvr>
                                        <p:cTn id="1011" dur="1" fill="hold">
                                          <p:stCondLst>
                                            <p:cond delay="0"/>
                                          </p:stCondLst>
                                        </p:cTn>
                                        <p:tgtEl>
                                          <p:spTgt spid="795">
                                            <p:txEl>
                                              <p:pRg st="0" end="0"/>
                                            </p:txEl>
                                          </p:spTgt>
                                        </p:tgtEl>
                                        <p:attrNameLst>
                                          <p:attrName>style.visibility</p:attrName>
                                        </p:attrNameLst>
                                      </p:cBhvr>
                                      <p:to>
                                        <p:strVal val="visible"/>
                                      </p:to>
                                    </p:set>
                                  </p:childTnLst>
                                </p:cTn>
                              </p:par>
                            </p:childTnLst>
                          </p:cTn>
                        </p:par>
                      </p:childTnLst>
                    </p:cTn>
                  </p:par>
                  <p:par>
                    <p:cTn id="1012" fill="hold">
                      <p:stCondLst>
                        <p:cond delay="indefinite"/>
                      </p:stCondLst>
                      <p:childTnLst>
                        <p:par>
                          <p:cTn id="1013" fill="hold">
                            <p:stCondLst>
                              <p:cond delay="0"/>
                            </p:stCondLst>
                            <p:childTnLst>
                              <p:par>
                                <p:cTn id="1014" nodeType="clickEffect" fill="hold" presetClass="entr" presetID="1">
                                  <p:stCondLst>
                                    <p:cond delay="0"/>
                                  </p:stCondLst>
                                  <p:childTnLst>
                                    <p:set>
                                      <p:cBhvr>
                                        <p:cTn id="1015" dur="1" fill="hold">
                                          <p:stCondLst>
                                            <p:cond delay="0"/>
                                          </p:stCondLst>
                                        </p:cTn>
                                        <p:tgtEl>
                                          <p:spTgt spid="795">
                                            <p:txEl>
                                              <p:pRg st="4" end="4"/>
                                            </p:txEl>
                                          </p:spTgt>
                                        </p:tgtEl>
                                        <p:attrNameLst>
                                          <p:attrName>style.visibility</p:attrName>
                                        </p:attrNameLst>
                                      </p:cBhvr>
                                      <p:to>
                                        <p:strVal val="visible"/>
                                      </p:to>
                                    </p:set>
                                  </p:childTnLst>
                                </p:cTn>
                              </p:par>
                            </p:childTnLst>
                          </p:cTn>
                        </p:par>
                      </p:childTnLst>
                    </p:cTn>
                  </p:par>
                  <p:par>
                    <p:cTn id="1016" fill="hold">
                      <p:stCondLst>
                        <p:cond delay="indefinite"/>
                      </p:stCondLst>
                      <p:childTnLst>
                        <p:par>
                          <p:cTn id="1017" fill="hold">
                            <p:stCondLst>
                              <p:cond delay="0"/>
                            </p:stCondLst>
                            <p:childTnLst>
                              <p:par>
                                <p:cTn id="1018" nodeType="clickEffect" fill="hold" presetClass="entr" presetID="1">
                                  <p:stCondLst>
                                    <p:cond delay="0"/>
                                  </p:stCondLst>
                                  <p:childTnLst>
                                    <p:set>
                                      <p:cBhvr>
                                        <p:cTn id="1019" dur="1" fill="hold">
                                          <p:stCondLst>
                                            <p:cond delay="0"/>
                                          </p:stCondLst>
                                        </p:cTn>
                                        <p:tgtEl>
                                          <p:spTgt spid="795">
                                            <p:txEl>
                                              <p:pRg st="5" end="5"/>
                                            </p:txEl>
                                          </p:spTgt>
                                        </p:tgtEl>
                                        <p:attrNameLst>
                                          <p:attrName>style.visibility</p:attrName>
                                        </p:attrNameLst>
                                      </p:cBhvr>
                                      <p:to>
                                        <p:strVal val="visible"/>
                                      </p:to>
                                    </p:set>
                                  </p:childTnLst>
                                </p:cTn>
                              </p:par>
                              <p:par>
                                <p:cTn id="1020" nodeType="withEffect" fill="hold" presetClass="entr" presetID="1">
                                  <p:stCondLst>
                                    <p:cond delay="0"/>
                                  </p:stCondLst>
                                  <p:childTnLst>
                                    <p:set>
                                      <p:cBhvr>
                                        <p:cTn id="1021" dur="1" fill="hold">
                                          <p:stCondLst>
                                            <p:cond delay="0"/>
                                          </p:stCondLst>
                                        </p:cTn>
                                        <p:tgtEl>
                                          <p:spTgt spid="795">
                                            <p:txEl>
                                              <p:pRg st="6" end="6"/>
                                            </p:txEl>
                                          </p:spTgt>
                                        </p:tgtEl>
                                        <p:attrNameLst>
                                          <p:attrName>style.visibility</p:attrName>
                                        </p:attrNameLst>
                                      </p:cBhvr>
                                      <p:to>
                                        <p:strVal val="visible"/>
                                      </p:to>
                                    </p:set>
                                  </p:childTnLst>
                                </p:cTn>
                              </p:par>
                            </p:childTnLst>
                          </p:cTn>
                        </p:par>
                      </p:childTnLst>
                    </p:cTn>
                  </p:par>
                  <p:par>
                    <p:cTn id="1022" fill="hold">
                      <p:stCondLst>
                        <p:cond delay="indefinite"/>
                      </p:stCondLst>
                      <p:childTnLst>
                        <p:par>
                          <p:cTn id="1023" fill="hold">
                            <p:stCondLst>
                              <p:cond delay="0"/>
                            </p:stCondLst>
                            <p:childTnLst>
                              <p:par>
                                <p:cTn id="1024" nodeType="clickEffect" fill="hold" presetClass="entr" presetID="1">
                                  <p:stCondLst>
                                    <p:cond delay="0"/>
                                  </p:stCondLst>
                                  <p:childTnLst>
                                    <p:set>
                                      <p:cBhvr>
                                        <p:cTn id="1025" dur="1" fill="hold">
                                          <p:stCondLst>
                                            <p:cond delay="0"/>
                                          </p:stCondLst>
                                        </p:cTn>
                                        <p:tgtEl>
                                          <p:spTgt spid="795">
                                            <p:txEl>
                                              <p:pRg st="7" end="7"/>
                                            </p:txEl>
                                          </p:spTgt>
                                        </p:tgtEl>
                                        <p:attrNameLst>
                                          <p:attrName>style.visibility</p:attrName>
                                        </p:attrNameLst>
                                      </p:cBhvr>
                                      <p:to>
                                        <p:strVal val="visible"/>
                                      </p:to>
                                    </p:set>
                                  </p:childTnLst>
                                </p:cTn>
                              </p:par>
                              <p:par>
                                <p:cTn id="1026" nodeType="withEffect" fill="hold" presetClass="entr" presetID="1">
                                  <p:stCondLst>
                                    <p:cond delay="0"/>
                                  </p:stCondLst>
                                  <p:childTnLst>
                                    <p:set>
                                      <p:cBhvr>
                                        <p:cTn id="1027" dur="1" fill="hold">
                                          <p:stCondLst>
                                            <p:cond delay="0"/>
                                          </p:stCondLst>
                                        </p:cTn>
                                        <p:tgtEl>
                                          <p:spTgt spid="795">
                                            <p:txEl>
                                              <p:pRg st="8" end="8"/>
                                            </p:txEl>
                                          </p:spTgt>
                                        </p:tgtEl>
                                        <p:attrNameLst>
                                          <p:attrName>style.visibility</p:attrName>
                                        </p:attrNameLst>
                                      </p:cBhvr>
                                      <p:to>
                                        <p:strVal val="visible"/>
                                      </p:to>
                                    </p:set>
                                  </p:childTnLst>
                                </p:cTn>
                              </p:par>
                              <p:par>
                                <p:cTn id="1028" nodeType="withEffect" fill="hold" presetClass="entr" presetID="1">
                                  <p:stCondLst>
                                    <p:cond delay="0"/>
                                  </p:stCondLst>
                                  <p:childTnLst>
                                    <p:set>
                                      <p:cBhvr>
                                        <p:cTn id="1029" dur="1" fill="hold">
                                          <p:stCondLst>
                                            <p:cond delay="0"/>
                                          </p:stCondLst>
                                        </p:cTn>
                                        <p:tgtEl>
                                          <p:spTgt spid="795">
                                            <p:txEl>
                                              <p:pRg st="10" end="10"/>
                                            </p:txEl>
                                          </p:spTgt>
                                        </p:tgtEl>
                                        <p:attrNameLst>
                                          <p:attrName>style.visibility</p:attrName>
                                        </p:attrNameLst>
                                      </p:cBhvr>
                                      <p:to>
                                        <p:strVal val="visible"/>
                                      </p:to>
                                    </p:set>
                                  </p:childTnLst>
                                </p:cTn>
                              </p:par>
                              <p:par>
                                <p:cTn id="1030" nodeType="withEffect" fill="hold" presetClass="entr" presetID="1">
                                  <p:stCondLst>
                                    <p:cond delay="0"/>
                                  </p:stCondLst>
                                  <p:childTnLst>
                                    <p:set>
                                      <p:cBhvr>
                                        <p:cTn id="1031" dur="1" fill="hold">
                                          <p:stCondLst>
                                            <p:cond delay="0"/>
                                          </p:stCondLst>
                                        </p:cTn>
                                        <p:tgtEl>
                                          <p:spTgt spid="795">
                                            <p:txEl>
                                              <p:pRg st="11" end="11"/>
                                            </p:txEl>
                                          </p:spTgt>
                                        </p:tgtEl>
                                        <p:attrNameLst>
                                          <p:attrName>style.visibility</p:attrName>
                                        </p:attrNameLst>
                                      </p:cBhvr>
                                      <p:to>
                                        <p:strVal val="visible"/>
                                      </p:to>
                                    </p:set>
                                  </p:childTnLst>
                                </p:cTn>
                              </p:par>
                              <p:par>
                                <p:cTn id="1032" nodeType="withEffect" fill="hold" presetClass="entr" presetID="1">
                                  <p:stCondLst>
                                    <p:cond delay="0"/>
                                  </p:stCondLst>
                                  <p:childTnLst>
                                    <p:set>
                                      <p:cBhvr>
                                        <p:cTn id="1033" dur="1" fill="hold">
                                          <p:stCondLst>
                                            <p:cond delay="0"/>
                                          </p:stCondLst>
                                        </p:cTn>
                                        <p:tgtEl>
                                          <p:spTgt spid="795">
                                            <p:txEl>
                                              <p:pRg st="12" end="1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CustomShape 1"/>
          <p:cNvSpPr/>
          <p:nvPr/>
        </p:nvSpPr>
        <p:spPr>
          <a:xfrm>
            <a:off x="419040" y="844920"/>
            <a:ext cx="8722440" cy="5676120"/>
          </a:xfrm>
          <a:prstGeom prst="rect">
            <a:avLst/>
          </a:prstGeom>
          <a:noFill/>
          <a:ln>
            <a:noFill/>
          </a:ln>
        </p:spPr>
        <p:style>
          <a:lnRef idx="0"/>
          <a:fillRef idx="0"/>
          <a:effectRef idx="0"/>
          <a:fontRef idx="minor"/>
        </p:style>
        <p:txBody>
          <a:bodyPr lIns="0" rIns="0" tIns="0" bIns="0"/>
          <a:p>
            <a:pPr>
              <a:lnSpc>
                <a:spcPct val="100000"/>
              </a:lnSpc>
              <a:spcBef>
                <a:spcPts val="400"/>
              </a:spcBef>
            </a:pPr>
            <a:endParaRPr b="0" lang="en-US" sz="1800" spc="-1" strike="noStrike">
              <a:latin typeface="Arial"/>
            </a:endParaRPr>
          </a:p>
          <a:p>
            <a:pPr>
              <a:lnSpc>
                <a:spcPct val="100000"/>
              </a:lnSpc>
              <a:spcBef>
                <a:spcPts val="360"/>
              </a:spcBef>
            </a:pPr>
            <a:r>
              <a:rPr b="0" lang="en-US" sz="2000" spc="-1" strike="noStrike">
                <a:solidFill>
                  <a:srgbClr val="262626"/>
                </a:solidFill>
                <a:latin typeface="Calibri"/>
                <a:ea typeface="Courier New"/>
              </a:rPr>
              <a:t>Applying operators to vector result in element-wise operations</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a</a:t>
            </a:r>
            <a:endParaRPr b="0" lang="en-US" sz="1800" spc="-1" strike="noStrike">
              <a:latin typeface="Arial"/>
            </a:endParaRPr>
          </a:p>
          <a:p>
            <a:pPr>
              <a:lnSpc>
                <a:spcPct val="100000"/>
              </a:lnSpc>
              <a:spcBef>
                <a:spcPts val="360"/>
              </a:spcBef>
            </a:pPr>
            <a:r>
              <a:rPr b="0" lang="en-US" sz="1800" spc="-1" strike="noStrike">
                <a:solidFill>
                  <a:srgbClr val="000000"/>
                </a:solidFill>
                <a:latin typeface="Lucida Console"/>
                <a:ea typeface="Courier New"/>
              </a:rPr>
              <a:t>  </a:t>
            </a:r>
            <a:r>
              <a:rPr b="0" lang="en-US" sz="1800" spc="-1" strike="noStrike">
                <a:solidFill>
                  <a:srgbClr val="000000"/>
                </a:solidFill>
                <a:latin typeface="Lucida Console"/>
                <a:ea typeface="Courier New"/>
              </a:rPr>
              <a:t>[1]  1  2  3  4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a * 2 # multiply by 2 each element of a</a:t>
            </a:r>
            <a:endParaRPr b="0" lang="en-US" sz="1800" spc="-1" strike="noStrike">
              <a:latin typeface="Arial"/>
            </a:endParaRPr>
          </a:p>
          <a:p>
            <a:pPr>
              <a:lnSpc>
                <a:spcPct val="100000"/>
              </a:lnSpc>
              <a:spcBef>
                <a:spcPts val="360"/>
              </a:spcBef>
            </a:pPr>
            <a:r>
              <a:rPr b="0" lang="en-US" sz="1800" spc="-1" strike="noStrike">
                <a:solidFill>
                  <a:srgbClr val="000000"/>
                </a:solidFill>
                <a:latin typeface="Lucida Console"/>
                <a:ea typeface="Courier New"/>
              </a:rPr>
              <a:t>  </a:t>
            </a:r>
            <a:r>
              <a:rPr b="0" lang="en-US" sz="1800" spc="-1" strike="noStrike">
                <a:solidFill>
                  <a:srgbClr val="000000"/>
                </a:solidFill>
                <a:latin typeface="Lucida Console"/>
                <a:ea typeface="Courier New"/>
              </a:rPr>
              <a:t>[1]  2  4  6  8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a + c(12,10,12,10) # addition of the elements in 2 vectors</a:t>
            </a:r>
            <a:endParaRPr b="0" lang="en-US" sz="1800" spc="-1" strike="noStrike">
              <a:latin typeface="Arial"/>
            </a:endParaRPr>
          </a:p>
          <a:p>
            <a:pPr>
              <a:lnSpc>
                <a:spcPct val="100000"/>
              </a:lnSpc>
              <a:spcBef>
                <a:spcPts val="360"/>
              </a:spcBef>
            </a:pPr>
            <a:r>
              <a:rPr b="0" lang="en-US" sz="1800" spc="-1" strike="noStrike">
                <a:solidFill>
                  <a:srgbClr val="000000"/>
                </a:solidFill>
                <a:latin typeface="Lucida Console"/>
                <a:ea typeface="Courier New"/>
              </a:rPr>
              <a:t>  </a:t>
            </a:r>
            <a:r>
              <a:rPr b="0" lang="en-US" sz="1800" spc="-1" strike="noStrike">
                <a:solidFill>
                  <a:srgbClr val="000000"/>
                </a:solidFill>
                <a:latin typeface="Lucida Console"/>
                <a:ea typeface="Courier New"/>
              </a:rPr>
              <a:t>[1]  13  12  15  14</a:t>
            </a:r>
            <a:endParaRPr b="0" lang="en-US" sz="1800" spc="-1" strike="noStrike">
              <a:latin typeface="Arial"/>
            </a:endParaRPr>
          </a:p>
          <a:p>
            <a:pPr marL="266760">
              <a:lnSpc>
                <a:spcPct val="100000"/>
              </a:lnSpc>
              <a:spcBef>
                <a:spcPts val="400"/>
              </a:spcBef>
            </a:pPr>
            <a:endParaRPr b="0" lang="en-US" sz="1800" spc="-1" strike="noStrike">
              <a:latin typeface="Arial"/>
            </a:endParaRPr>
          </a:p>
          <a:p>
            <a:pPr marL="266760">
              <a:lnSpc>
                <a:spcPct val="100000"/>
              </a:lnSpc>
              <a:spcBef>
                <a:spcPts val="360"/>
              </a:spcBef>
            </a:pPr>
            <a:r>
              <a:rPr b="0" lang="en-US" sz="1800" spc="-1" strike="noStrike">
                <a:solidFill>
                  <a:srgbClr val="000000"/>
                </a:solidFill>
                <a:latin typeface="Lucida Console"/>
                <a:ea typeface="Courier New"/>
              </a:rPr>
              <a:t>Many functions take a vector as argument and either perform an element-wise operation or return a single value</a:t>
            </a:r>
            <a:endParaRPr b="0" lang="en-US" sz="1800" spc="-1" strike="noStrike">
              <a:latin typeface="Arial"/>
            </a:endParaRPr>
          </a:p>
          <a:p>
            <a:pPr marL="266760">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log2(a) # compute the logarithm in base 2 of each elements </a:t>
            </a:r>
            <a:endParaRPr b="0" lang="en-US" sz="1800" spc="-1" strike="noStrike">
              <a:latin typeface="Arial"/>
            </a:endParaRPr>
          </a:p>
          <a:p>
            <a:pPr marL="266760">
              <a:lnSpc>
                <a:spcPct val="100000"/>
              </a:lnSpc>
              <a:spcBef>
                <a:spcPts val="360"/>
              </a:spcBef>
            </a:pPr>
            <a:r>
              <a:rPr b="0" lang="en-US" sz="1800" spc="-1" strike="noStrike">
                <a:solidFill>
                  <a:srgbClr val="000000"/>
                </a:solidFill>
                <a:latin typeface="Lucida Console"/>
                <a:ea typeface="Courier New"/>
              </a:rPr>
              <a:t>  </a:t>
            </a:r>
            <a:r>
              <a:rPr b="0" lang="en-US" sz="1800" spc="-1" strike="noStrike">
                <a:solidFill>
                  <a:srgbClr val="000000"/>
                </a:solidFill>
                <a:latin typeface="Lucida Console"/>
                <a:ea typeface="Courier New"/>
              </a:rPr>
              <a:t>[1] 0.000000 1.000000 1.584963 2.000000</a:t>
            </a:r>
            <a:endParaRPr b="0" lang="en-US" sz="1800" spc="-1" strike="noStrike">
              <a:latin typeface="Arial"/>
            </a:endParaRPr>
          </a:p>
          <a:p>
            <a:pPr marL="266760">
              <a:lnSpc>
                <a:spcPct val="100000"/>
              </a:lnSpc>
              <a:spcBef>
                <a:spcPts val="360"/>
              </a:spcBef>
            </a:pPr>
            <a:endParaRPr b="0" lang="en-US" sz="1800" spc="-1" strike="noStrike">
              <a:latin typeface="Arial"/>
            </a:endParaRPr>
          </a:p>
          <a:p>
            <a:pPr marL="266760">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&gt; mean(a) # compute mean of the elements </a:t>
            </a:r>
            <a:endParaRPr b="0" lang="en-US" sz="1800" spc="-1" strike="noStrike">
              <a:latin typeface="Arial"/>
            </a:endParaRPr>
          </a:p>
          <a:p>
            <a:pPr marL="266760">
              <a:lnSpc>
                <a:spcPct val="100000"/>
              </a:lnSpc>
              <a:spcBef>
                <a:spcPts val="360"/>
              </a:spcBef>
            </a:pPr>
            <a:r>
              <a:rPr b="0" lang="en-US" sz="1800" spc="-1" strike="noStrike">
                <a:solidFill>
                  <a:srgbClr val="000000"/>
                </a:solidFill>
                <a:latin typeface="Lucida Console"/>
                <a:ea typeface="Courier New"/>
              </a:rPr>
              <a:t>  </a:t>
            </a:r>
            <a:r>
              <a:rPr b="0" lang="en-US" sz="1800" spc="-1" strike="noStrike">
                <a:solidFill>
                  <a:srgbClr val="000000"/>
                </a:solidFill>
                <a:latin typeface="Lucida Console"/>
                <a:ea typeface="Courier New"/>
              </a:rPr>
              <a:t>[1] 2.5</a:t>
            </a:r>
            <a:endParaRPr b="0" lang="en-US" sz="1800" spc="-1" strike="noStrike">
              <a:latin typeface="Arial"/>
            </a:endParaRPr>
          </a:p>
          <a:p>
            <a:pPr marL="266760">
              <a:lnSpc>
                <a:spcPct val="100000"/>
              </a:lnSpc>
              <a:spcBef>
                <a:spcPts val="400"/>
              </a:spcBef>
            </a:pPr>
            <a:endParaRPr b="0" lang="en-US" sz="18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Courier New"/>
              </a:rPr>
              <a:t>    </a:t>
            </a:r>
            <a:endParaRPr b="0" lang="en-US" sz="2000" spc="-1" strike="noStrike">
              <a:latin typeface="Arial"/>
            </a:endParaRPr>
          </a:p>
        </p:txBody>
      </p:sp>
      <p:sp>
        <p:nvSpPr>
          <p:cNvPr id="798" name="CustomShape 2"/>
          <p:cNvSpPr/>
          <p:nvPr/>
        </p:nvSpPr>
        <p:spPr>
          <a:xfrm>
            <a:off x="91440" y="344520"/>
            <a:ext cx="8867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Vector manipulation</a:t>
            </a:r>
            <a:endParaRPr b="0" lang="en-US" sz="2800" spc="-1" strike="noStrike">
              <a:latin typeface="Arial"/>
            </a:endParaRPr>
          </a:p>
        </p:txBody>
      </p:sp>
    </p:spTree>
  </p:cSld>
  <p:timing>
    <p:tnLst>
      <p:par>
        <p:cTn id="1034" dur="indefinite" restart="never" nodeType="tmRoot">
          <p:childTnLst>
            <p:seq>
              <p:cTn id="1035" dur="indefinite" nodeType="mainSeq">
                <p:childTnLst>
                  <p:par>
                    <p:cTn id="1036" fill="hold">
                      <p:stCondLst>
                        <p:cond delay="indefinite"/>
                      </p:stCondLst>
                      <p:childTnLst>
                        <p:par>
                          <p:cTn id="1037" fill="hold">
                            <p:stCondLst>
                              <p:cond delay="0"/>
                            </p:stCondLst>
                            <p:childTnLst>
                              <p:par>
                                <p:cTn id="1038" nodeType="clickEffect" fill="hold" presetClass="entr" presetID="1">
                                  <p:stCondLst>
                                    <p:cond delay="0"/>
                                  </p:stCondLst>
                                  <p:childTnLst>
                                    <p:set>
                                      <p:cBhvr>
                                        <p:cTn id="1039" dur="1" fill="hold">
                                          <p:stCondLst>
                                            <p:cond delay="0"/>
                                          </p:stCondLst>
                                        </p:cTn>
                                        <p:tgtEl>
                                          <p:spTgt spid="797">
                                            <p:txEl>
                                              <p:pRg st="0" end="0"/>
                                            </p:txEl>
                                          </p:spTgt>
                                        </p:tgtEl>
                                        <p:attrNameLst>
                                          <p:attrName>style.visibility</p:attrName>
                                        </p:attrNameLst>
                                      </p:cBhvr>
                                      <p:to>
                                        <p:strVal val="visible"/>
                                      </p:to>
                                    </p:set>
                                  </p:childTnLst>
                                </p:cTn>
                              </p:par>
                              <p:par>
                                <p:cTn id="1040" nodeType="withEffect" fill="hold" presetClass="entr" presetID="1">
                                  <p:stCondLst>
                                    <p:cond delay="0"/>
                                  </p:stCondLst>
                                  <p:childTnLst>
                                    <p:set>
                                      <p:cBhvr>
                                        <p:cTn id="1041" dur="1" fill="hold">
                                          <p:stCondLst>
                                            <p:cond delay="0"/>
                                          </p:stCondLst>
                                        </p:cTn>
                                        <p:tgtEl>
                                          <p:spTgt spid="797">
                                            <p:txEl>
                                              <p:pRg st="1" end="1"/>
                                            </p:txEl>
                                          </p:spTgt>
                                        </p:tgtEl>
                                        <p:attrNameLst>
                                          <p:attrName>style.visibility</p:attrName>
                                        </p:attrNameLst>
                                      </p:cBhvr>
                                      <p:to>
                                        <p:strVal val="visible"/>
                                      </p:to>
                                    </p:set>
                                  </p:childTnLst>
                                </p:cTn>
                              </p:par>
                              <p:par>
                                <p:cTn id="1042" nodeType="withEffect" fill="hold" presetClass="entr" presetID="1">
                                  <p:stCondLst>
                                    <p:cond delay="0"/>
                                  </p:stCondLst>
                                  <p:childTnLst>
                                    <p:set>
                                      <p:cBhvr>
                                        <p:cTn id="1043" dur="1" fill="hold">
                                          <p:stCondLst>
                                            <p:cond delay="0"/>
                                          </p:stCondLst>
                                        </p:cTn>
                                        <p:tgtEl>
                                          <p:spTgt spid="797">
                                            <p:txEl>
                                              <p:pRg st="2" end="2"/>
                                            </p:txEl>
                                          </p:spTgt>
                                        </p:tgtEl>
                                        <p:attrNameLst>
                                          <p:attrName>style.visibility</p:attrName>
                                        </p:attrNameLst>
                                      </p:cBhvr>
                                      <p:to>
                                        <p:strVal val="visible"/>
                                      </p:to>
                                    </p:set>
                                  </p:childTnLst>
                                </p:cTn>
                              </p:par>
                              <p:par>
                                <p:cTn id="1044" nodeType="withEffect" fill="hold" presetClass="entr" presetID="1">
                                  <p:stCondLst>
                                    <p:cond delay="0"/>
                                  </p:stCondLst>
                                  <p:childTnLst>
                                    <p:set>
                                      <p:cBhvr>
                                        <p:cTn id="1045" dur="1" fill="hold">
                                          <p:stCondLst>
                                            <p:cond delay="0"/>
                                          </p:stCondLst>
                                        </p:cTn>
                                        <p:tgtEl>
                                          <p:spTgt spid="797">
                                            <p:txEl>
                                              <p:pRg st="3" end="3"/>
                                            </p:txEl>
                                          </p:spTgt>
                                        </p:tgtEl>
                                        <p:attrNameLst>
                                          <p:attrName>style.visibility</p:attrName>
                                        </p:attrNameLst>
                                      </p:cBhvr>
                                      <p:to>
                                        <p:strVal val="visible"/>
                                      </p:to>
                                    </p:set>
                                  </p:childTnLst>
                                </p:cTn>
                              </p:par>
                              <p:par>
                                <p:cTn id="1046" nodeType="withEffect" fill="hold" presetClass="entr" presetID="1">
                                  <p:stCondLst>
                                    <p:cond delay="0"/>
                                  </p:stCondLst>
                                  <p:childTnLst>
                                    <p:set>
                                      <p:cBhvr>
                                        <p:cTn id="1047" dur="1" fill="hold">
                                          <p:stCondLst>
                                            <p:cond delay="0"/>
                                          </p:stCondLst>
                                        </p:cTn>
                                        <p:tgtEl>
                                          <p:spTgt spid="797">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CustomShape 1"/>
          <p:cNvSpPr/>
          <p:nvPr/>
        </p:nvSpPr>
        <p:spPr>
          <a:xfrm>
            <a:off x="428400" y="1021680"/>
            <a:ext cx="8354520" cy="5718240"/>
          </a:xfrm>
          <a:prstGeom prst="rect">
            <a:avLst/>
          </a:prstGeom>
          <a:noFill/>
          <a:ln>
            <a:noFill/>
          </a:ln>
        </p:spPr>
        <p:style>
          <a:lnRef idx="0"/>
          <a:fillRef idx="0"/>
          <a:effectRef idx="0"/>
          <a:fontRef idx="minor"/>
        </p:style>
        <p:txBody>
          <a:bodyPr lIns="0" rIns="0" tIns="0" bIns="0"/>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All elements of a vector must be the </a:t>
            </a:r>
            <a:r>
              <a:rPr b="0" lang="en-US" sz="2400" spc="-1" strike="noStrike">
                <a:solidFill>
                  <a:srgbClr val="4f81bd"/>
                </a:solidFill>
                <a:latin typeface="Calibri"/>
                <a:ea typeface="DejaVu Sans"/>
              </a:rPr>
              <a:t>same type</a:t>
            </a:r>
            <a:endParaRPr b="0" lang="en-US" sz="2400" spc="-1" strike="noStrike">
              <a:latin typeface="Arial"/>
            </a:endParaRPr>
          </a:p>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If combining different types, they will be </a:t>
            </a:r>
            <a:r>
              <a:rPr b="0" lang="en-US" sz="2400" spc="-1" strike="noStrike">
                <a:solidFill>
                  <a:srgbClr val="4f81bd"/>
                </a:solidFill>
                <a:latin typeface="Calibri"/>
                <a:ea typeface="DejaVu Sans"/>
              </a:rPr>
              <a:t>coerced to the most flexible type</a:t>
            </a:r>
            <a:endParaRPr b="0" lang="en-US" sz="24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least to most flexible are: logical &lt; numeric &lt; character</a:t>
            </a:r>
            <a:endParaRPr b="0" lang="en-US" sz="2000" spc="-1" strike="noStrike">
              <a:latin typeface="Arial"/>
            </a:endParaRPr>
          </a:p>
          <a:p>
            <a:pPr marL="266760">
              <a:lnSpc>
                <a:spcPct val="100000"/>
              </a:lnSpc>
              <a:spcBef>
                <a:spcPts val="400"/>
              </a:spcBef>
            </a:pPr>
            <a:endParaRPr b="0" lang="en-US" sz="2000" spc="-1" strike="noStrike">
              <a:latin typeface="Arial"/>
            </a:endParaRPr>
          </a:p>
          <a:p>
            <a:pPr marL="266760">
              <a:lnSpc>
                <a:spcPct val="100000"/>
              </a:lnSpc>
              <a:spcBef>
                <a:spcPts val="479"/>
              </a:spcBef>
            </a:pPr>
            <a:r>
              <a:rPr b="0" lang="en-US" sz="2400" spc="-1" strike="noStrike">
                <a:solidFill>
                  <a:srgbClr val="262626"/>
                </a:solidFill>
                <a:latin typeface="Calibri"/>
                <a:ea typeface="DejaVu Sans"/>
              </a:rPr>
              <a:t>Example:</a:t>
            </a:r>
            <a:endParaRPr b="0" lang="en-US" sz="2400" spc="-1" strike="noStrike">
              <a:latin typeface="Arial"/>
            </a:endParaRPr>
          </a:p>
          <a:p>
            <a:pPr marL="266760">
              <a:lnSpc>
                <a:spcPct val="100000"/>
              </a:lnSpc>
              <a:spcBef>
                <a:spcPts val="360"/>
              </a:spcBef>
            </a:pPr>
            <a:r>
              <a:rPr b="0" lang="en-US" sz="1800" spc="-1" strike="noStrike">
                <a:solidFill>
                  <a:srgbClr val="4f81bd"/>
                </a:solidFill>
                <a:latin typeface="Lucida Console"/>
                <a:ea typeface="Courier New"/>
              </a:rPr>
              <a:t>&gt; vec &lt;- c(12, "twelve", TRUE) </a:t>
            </a:r>
            <a:r>
              <a:rPr b="0" lang="en-US" sz="1800" spc="-1" strike="noStrike">
                <a:solidFill>
                  <a:srgbClr val="4f6228"/>
                </a:solidFill>
                <a:latin typeface="Lucida Console"/>
                <a:ea typeface="Courier New"/>
              </a:rPr>
              <a:t>#combine 3 data types</a:t>
            </a:r>
            <a:endParaRPr b="0" lang="en-US" sz="1800" spc="-1" strike="noStrike">
              <a:latin typeface="Arial"/>
            </a:endParaRPr>
          </a:p>
          <a:p>
            <a:pPr marL="266760">
              <a:lnSpc>
                <a:spcPct val="100000"/>
              </a:lnSpc>
              <a:spcAft>
                <a:spcPts val="1199"/>
              </a:spcAft>
            </a:pPr>
            <a:r>
              <a:rPr b="0" lang="en-US" sz="1800" spc="-1" strike="noStrike">
                <a:solidFill>
                  <a:srgbClr val="4f81bd"/>
                </a:solidFill>
                <a:latin typeface="Lucida Console"/>
                <a:ea typeface="Courier New"/>
              </a:rPr>
              <a:t>&gt; vec</a:t>
            </a: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a:t>
            </a:r>
            <a:r>
              <a:rPr b="0" lang="en-US" sz="1800" spc="-1" strike="noStrike">
                <a:solidFill>
                  <a:srgbClr val="4f6228"/>
                </a:solidFill>
                <a:latin typeface="Lucida Console"/>
                <a:ea typeface="Courier New"/>
              </a:rPr>
              <a:t>#all are coerced to character</a:t>
            </a:r>
            <a:endParaRPr b="0" lang="en-US" sz="1800" spc="-1" strike="noStrike">
              <a:latin typeface="Arial"/>
            </a:endParaRPr>
          </a:p>
          <a:p>
            <a:pPr marL="266760">
              <a:lnSpc>
                <a:spcPct val="100000"/>
              </a:lnSpc>
              <a:spcBef>
                <a:spcPts val="360"/>
              </a:spcBef>
              <a:spcAft>
                <a:spcPts val="1199"/>
              </a:spcAft>
            </a:pPr>
            <a:r>
              <a:rPr b="0" lang="en-US" sz="1800" spc="-1" strike="noStrike">
                <a:solidFill>
                  <a:srgbClr val="000000"/>
                </a:solidFill>
                <a:latin typeface="Lucida Console"/>
                <a:ea typeface="Courier New"/>
              </a:rPr>
              <a:t>[1] "12" "twelve" "TRUE"     </a:t>
            </a:r>
            <a:endParaRPr b="0" lang="en-US" sz="1800" spc="-1" strike="noStrike">
              <a:latin typeface="Arial"/>
            </a:endParaRPr>
          </a:p>
          <a:p>
            <a:pPr marL="266760">
              <a:lnSpc>
                <a:spcPct val="100000"/>
              </a:lnSpc>
              <a:spcBef>
                <a:spcPts val="360"/>
              </a:spcBef>
              <a:spcAft>
                <a:spcPts val="1199"/>
              </a:spcAft>
            </a:pPr>
            <a:r>
              <a:rPr b="0" lang="en-US" sz="1800" spc="-1" strike="noStrike">
                <a:solidFill>
                  <a:srgbClr val="000000"/>
                </a:solidFill>
                <a:latin typeface="Lucida Console"/>
                <a:ea typeface="Courier New"/>
              </a:rPr>
              <a:t>  </a:t>
            </a:r>
            <a:endParaRPr b="0" lang="en-US" sz="1800" spc="-1" strike="noStrike">
              <a:latin typeface="Arial"/>
            </a:endParaRPr>
          </a:p>
          <a:p>
            <a:pPr marL="266760">
              <a:lnSpc>
                <a:spcPct val="100000"/>
              </a:lnSpc>
              <a:spcBef>
                <a:spcPts val="360"/>
              </a:spcBef>
              <a:spcAft>
                <a:spcPts val="1199"/>
              </a:spcAft>
            </a:pPr>
            <a:r>
              <a:rPr b="0" lang="en-US" sz="1800" spc="-1" strike="noStrike">
                <a:solidFill>
                  <a:srgbClr val="4f81bd"/>
                </a:solidFill>
                <a:latin typeface="Lucida Console"/>
                <a:ea typeface="Courier New"/>
              </a:rPr>
              <a:t>&gt; class(vec)</a:t>
            </a:r>
            <a:endParaRPr b="0" lang="en-US" sz="1800" spc="-1" strike="noStrike">
              <a:latin typeface="Arial"/>
            </a:endParaRPr>
          </a:p>
          <a:p>
            <a:pPr marL="266760">
              <a:lnSpc>
                <a:spcPct val="100000"/>
              </a:lnSpc>
              <a:spcBef>
                <a:spcPts val="360"/>
              </a:spcBef>
            </a:pPr>
            <a:r>
              <a:rPr b="0" lang="en-US" sz="1800" spc="-1" strike="noStrike">
                <a:solidFill>
                  <a:srgbClr val="000000"/>
                </a:solidFill>
                <a:latin typeface="Lucida Console"/>
                <a:ea typeface="Courier New"/>
              </a:rPr>
              <a:t>[1] "character"</a:t>
            </a:r>
            <a:endParaRPr b="0" lang="en-US" sz="1800" spc="-1" strike="noStrike">
              <a:latin typeface="Arial"/>
            </a:endParaRPr>
          </a:p>
          <a:p>
            <a:pPr marL="266760">
              <a:lnSpc>
                <a:spcPct val="100000"/>
              </a:lnSpc>
              <a:spcBef>
                <a:spcPts val="201"/>
              </a:spcBef>
            </a:pPr>
            <a:endParaRPr b="0" lang="en-US" sz="1800" spc="-1" strike="noStrike">
              <a:latin typeface="Arial"/>
            </a:endParaRPr>
          </a:p>
          <a:p>
            <a:pPr marL="266760">
              <a:lnSpc>
                <a:spcPct val="100000"/>
              </a:lnSpc>
              <a:spcBef>
                <a:spcPts val="201"/>
              </a:spcBef>
            </a:pPr>
            <a:endParaRPr b="0" lang="en-US" sz="1800" spc="-1" strike="noStrike">
              <a:latin typeface="Arial"/>
            </a:endParaRPr>
          </a:p>
          <a:p>
            <a:pPr marL="266760">
              <a:lnSpc>
                <a:spcPct val="100000"/>
              </a:lnSpc>
              <a:spcBef>
                <a:spcPts val="479"/>
              </a:spcBef>
            </a:pPr>
            <a:endParaRPr b="0" lang="en-US" sz="1800" spc="-1" strike="noStrike">
              <a:latin typeface="Arial"/>
            </a:endParaRPr>
          </a:p>
        </p:txBody>
      </p:sp>
      <p:sp>
        <p:nvSpPr>
          <p:cNvPr id="800" name="CustomShape 2"/>
          <p:cNvSpPr/>
          <p:nvPr/>
        </p:nvSpPr>
        <p:spPr>
          <a:xfrm>
            <a:off x="258480" y="111600"/>
            <a:ext cx="7940520" cy="61812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Coercion                                              </a:t>
            </a:r>
            <a:r>
              <a:rPr b="1" lang="en-US" sz="2800" spc="-1" strike="noStrike">
                <a:solidFill>
                  <a:srgbClr val="ed1c24"/>
                </a:solidFill>
                <a:latin typeface="Calibri"/>
                <a:ea typeface="DejaVu Sans"/>
              </a:rPr>
              <a:t>- P5S</a:t>
            </a:r>
            <a:endParaRPr b="0" lang="en-US" sz="2800" spc="-1" strike="noStrike">
              <a:latin typeface="Arial"/>
            </a:endParaRPr>
          </a:p>
        </p:txBody>
      </p:sp>
    </p:spTree>
  </p:cSld>
  <p:timing>
    <p:tnLst>
      <p:par>
        <p:cTn id="1048" dur="indefinite" restart="never" nodeType="tmRoot">
          <p:childTnLst>
            <p:seq>
              <p:cTn id="1049" dur="indefinite" nodeType="mainSeq">
                <p:childTnLst>
                  <p:par>
                    <p:cTn id="1050" fill="hold">
                      <p:stCondLst>
                        <p:cond delay="indefinite"/>
                      </p:stCondLst>
                      <p:childTnLst>
                        <p:par>
                          <p:cTn id="1051" fill="hold">
                            <p:stCondLst>
                              <p:cond delay="0"/>
                            </p:stCondLst>
                            <p:childTnLst>
                              <p:par>
                                <p:cTn id="1052" nodeType="clickEffect" fill="hold" presetClass="entr" presetID="1">
                                  <p:stCondLst>
                                    <p:cond delay="0"/>
                                  </p:stCondLst>
                                  <p:childTnLst>
                                    <p:set>
                                      <p:cBhvr>
                                        <p:cTn id="1053" dur="1" fill="hold">
                                          <p:stCondLst>
                                            <p:cond delay="0"/>
                                          </p:stCondLst>
                                        </p:cTn>
                                        <p:tgtEl>
                                          <p:spTgt spid="799">
                                            <p:txEl>
                                              <p:pRg st="0" end="0"/>
                                            </p:txEl>
                                          </p:spTgt>
                                        </p:tgtEl>
                                        <p:attrNameLst>
                                          <p:attrName>style.visibility</p:attrName>
                                        </p:attrNameLst>
                                      </p:cBhvr>
                                      <p:to>
                                        <p:strVal val="visible"/>
                                      </p:to>
                                    </p:set>
                                  </p:childTnLst>
                                </p:cTn>
                              </p:par>
                            </p:childTnLst>
                          </p:cTn>
                        </p:par>
                      </p:childTnLst>
                    </p:cTn>
                  </p:par>
                  <p:par>
                    <p:cTn id="1054" fill="hold">
                      <p:stCondLst>
                        <p:cond delay="indefinite"/>
                      </p:stCondLst>
                      <p:childTnLst>
                        <p:par>
                          <p:cTn id="1055" fill="hold">
                            <p:stCondLst>
                              <p:cond delay="0"/>
                            </p:stCondLst>
                            <p:childTnLst>
                              <p:par>
                                <p:cTn id="1056" nodeType="clickEffect" fill="hold" presetClass="entr" presetID="1">
                                  <p:stCondLst>
                                    <p:cond delay="0"/>
                                  </p:stCondLst>
                                  <p:childTnLst>
                                    <p:set>
                                      <p:cBhvr>
                                        <p:cTn id="1057" dur="1" fill="hold">
                                          <p:stCondLst>
                                            <p:cond delay="0"/>
                                          </p:stCondLst>
                                        </p:cTn>
                                        <p:tgtEl>
                                          <p:spTgt spid="799">
                                            <p:txEl>
                                              <p:pRg st="1" end="1"/>
                                            </p:txEl>
                                          </p:spTgt>
                                        </p:tgtEl>
                                        <p:attrNameLst>
                                          <p:attrName>style.visibility</p:attrName>
                                        </p:attrNameLst>
                                      </p:cBhvr>
                                      <p:to>
                                        <p:strVal val="visible"/>
                                      </p:to>
                                    </p:set>
                                  </p:childTnLst>
                                </p:cTn>
                              </p:par>
                            </p:childTnLst>
                          </p:cTn>
                        </p:par>
                      </p:childTnLst>
                    </p:cTn>
                  </p:par>
                  <p:par>
                    <p:cTn id="1058" fill="hold">
                      <p:stCondLst>
                        <p:cond delay="indefinite"/>
                      </p:stCondLst>
                      <p:childTnLst>
                        <p:par>
                          <p:cTn id="1059" fill="hold">
                            <p:stCondLst>
                              <p:cond delay="0"/>
                            </p:stCondLst>
                            <p:childTnLst>
                              <p:par>
                                <p:cTn id="1060" nodeType="clickEffect" fill="hold" presetClass="entr" presetID="1">
                                  <p:stCondLst>
                                    <p:cond delay="0"/>
                                  </p:stCondLst>
                                  <p:childTnLst>
                                    <p:set>
                                      <p:cBhvr>
                                        <p:cTn id="1061" dur="1" fill="hold">
                                          <p:stCondLst>
                                            <p:cond delay="0"/>
                                          </p:stCondLst>
                                        </p:cTn>
                                        <p:tgtEl>
                                          <p:spTgt spid="799">
                                            <p:txEl>
                                              <p:pRg st="2" end="2"/>
                                            </p:txEl>
                                          </p:spTgt>
                                        </p:tgtEl>
                                        <p:attrNameLst>
                                          <p:attrName>style.visibility</p:attrName>
                                        </p:attrNameLst>
                                      </p:cBhvr>
                                      <p:to>
                                        <p:strVal val="visible"/>
                                      </p:to>
                                    </p:set>
                                  </p:childTnLst>
                                </p:cTn>
                              </p:par>
                            </p:childTnLst>
                          </p:cTn>
                        </p:par>
                      </p:childTnLst>
                    </p:cTn>
                  </p:par>
                  <p:par>
                    <p:cTn id="1062" fill="hold">
                      <p:stCondLst>
                        <p:cond delay="indefinite"/>
                      </p:stCondLst>
                      <p:childTnLst>
                        <p:par>
                          <p:cTn id="1063" fill="hold">
                            <p:stCondLst>
                              <p:cond delay="0"/>
                            </p:stCondLst>
                            <p:childTnLst>
                              <p:par>
                                <p:cTn id="1064" nodeType="clickEffect" fill="hold" presetClass="entr" presetID="1">
                                  <p:stCondLst>
                                    <p:cond delay="0"/>
                                  </p:stCondLst>
                                  <p:childTnLst>
                                    <p:set>
                                      <p:cBhvr>
                                        <p:cTn id="1065" dur="1" fill="hold">
                                          <p:stCondLst>
                                            <p:cond delay="0"/>
                                          </p:stCondLst>
                                        </p:cTn>
                                        <p:tgtEl>
                                          <p:spTgt spid="799">
                                            <p:txEl>
                                              <p:pRg st="4" end="4"/>
                                            </p:txEl>
                                          </p:spTgt>
                                        </p:tgtEl>
                                        <p:attrNameLst>
                                          <p:attrName>style.visibility</p:attrName>
                                        </p:attrNameLst>
                                      </p:cBhvr>
                                      <p:to>
                                        <p:strVal val="visible"/>
                                      </p:to>
                                    </p:set>
                                  </p:childTnLst>
                                </p:cTn>
                              </p:par>
                            </p:childTnLst>
                          </p:cTn>
                        </p:par>
                      </p:childTnLst>
                    </p:cTn>
                  </p:par>
                  <p:par>
                    <p:cTn id="1066" fill="hold">
                      <p:stCondLst>
                        <p:cond delay="indefinite"/>
                      </p:stCondLst>
                      <p:childTnLst>
                        <p:par>
                          <p:cTn id="1067" fill="hold">
                            <p:stCondLst>
                              <p:cond delay="0"/>
                            </p:stCondLst>
                            <p:childTnLst>
                              <p:par>
                                <p:cTn id="1068" nodeType="clickEffect" fill="hold" presetClass="entr" presetID="1">
                                  <p:stCondLst>
                                    <p:cond delay="0"/>
                                  </p:stCondLst>
                                  <p:childTnLst>
                                    <p:set>
                                      <p:cBhvr>
                                        <p:cTn id="1069" dur="1" fill="hold">
                                          <p:stCondLst>
                                            <p:cond delay="0"/>
                                          </p:stCondLst>
                                        </p:cTn>
                                        <p:tgtEl>
                                          <p:spTgt spid="799">
                                            <p:txEl>
                                              <p:pRg st="5" end="5"/>
                                            </p:txEl>
                                          </p:spTgt>
                                        </p:tgtEl>
                                        <p:attrNameLst>
                                          <p:attrName>style.visibility</p:attrName>
                                        </p:attrNameLst>
                                      </p:cBhvr>
                                      <p:to>
                                        <p:strVal val="visible"/>
                                      </p:to>
                                    </p:set>
                                  </p:childTnLst>
                                </p:cTn>
                              </p:par>
                            </p:childTnLst>
                          </p:cTn>
                        </p:par>
                      </p:childTnLst>
                    </p:cTn>
                  </p:par>
                  <p:par>
                    <p:cTn id="1070" fill="hold">
                      <p:stCondLst>
                        <p:cond delay="indefinite"/>
                      </p:stCondLst>
                      <p:childTnLst>
                        <p:par>
                          <p:cTn id="1071" fill="hold">
                            <p:stCondLst>
                              <p:cond delay="0"/>
                            </p:stCondLst>
                            <p:childTnLst>
                              <p:par>
                                <p:cTn id="1072" nodeType="clickEffect" fill="hold" presetClass="entr" presetID="1">
                                  <p:stCondLst>
                                    <p:cond delay="0"/>
                                  </p:stCondLst>
                                  <p:childTnLst>
                                    <p:set>
                                      <p:cBhvr>
                                        <p:cTn id="1073" dur="1" fill="hold">
                                          <p:stCondLst>
                                            <p:cond delay="0"/>
                                          </p:stCondLst>
                                        </p:cTn>
                                        <p:tgtEl>
                                          <p:spTgt spid="799">
                                            <p:txEl>
                                              <p:pRg st="6" end="6"/>
                                            </p:txEl>
                                          </p:spTgt>
                                        </p:tgtEl>
                                        <p:attrNameLst>
                                          <p:attrName>style.visibility</p:attrName>
                                        </p:attrNameLst>
                                      </p:cBhvr>
                                      <p:to>
                                        <p:strVal val="visible"/>
                                      </p:to>
                                    </p:set>
                                  </p:childTnLst>
                                </p:cTn>
                              </p:par>
                            </p:childTnLst>
                          </p:cTn>
                        </p:par>
                      </p:childTnLst>
                    </p:cTn>
                  </p:par>
                  <p:par>
                    <p:cTn id="1074" fill="hold">
                      <p:stCondLst>
                        <p:cond delay="indefinite"/>
                      </p:stCondLst>
                      <p:childTnLst>
                        <p:par>
                          <p:cTn id="1075" fill="hold">
                            <p:stCondLst>
                              <p:cond delay="0"/>
                            </p:stCondLst>
                            <p:childTnLst>
                              <p:par>
                                <p:cTn id="1076" nodeType="clickEffect" fill="hold" presetClass="entr" presetID="1">
                                  <p:stCondLst>
                                    <p:cond delay="0"/>
                                  </p:stCondLst>
                                  <p:childTnLst>
                                    <p:set>
                                      <p:cBhvr>
                                        <p:cTn id="1077" dur="1" fill="hold">
                                          <p:stCondLst>
                                            <p:cond delay="0"/>
                                          </p:stCondLst>
                                        </p:cTn>
                                        <p:tgtEl>
                                          <p:spTgt spid="799">
                                            <p:txEl>
                                              <p:pRg st="7" end="7"/>
                                            </p:txEl>
                                          </p:spTgt>
                                        </p:tgtEl>
                                        <p:attrNameLst>
                                          <p:attrName>style.visibility</p:attrName>
                                        </p:attrNameLst>
                                      </p:cBhvr>
                                      <p:to>
                                        <p:strVal val="visible"/>
                                      </p:to>
                                    </p:set>
                                  </p:childTnLst>
                                </p:cTn>
                              </p:par>
                            </p:childTnLst>
                          </p:cTn>
                        </p:par>
                      </p:childTnLst>
                    </p:cTn>
                  </p:par>
                  <p:par>
                    <p:cTn id="1078" fill="hold">
                      <p:stCondLst>
                        <p:cond delay="indefinite"/>
                      </p:stCondLst>
                      <p:childTnLst>
                        <p:par>
                          <p:cTn id="1079" fill="hold">
                            <p:stCondLst>
                              <p:cond delay="0"/>
                            </p:stCondLst>
                            <p:childTnLst>
                              <p:par>
                                <p:cTn id="1080" nodeType="clickEffect" fill="hold" presetClass="entr" presetID="1">
                                  <p:stCondLst>
                                    <p:cond delay="0"/>
                                  </p:stCondLst>
                                  <p:childTnLst>
                                    <p:set>
                                      <p:cBhvr>
                                        <p:cTn id="1081" dur="1" fill="hold">
                                          <p:stCondLst>
                                            <p:cond delay="0"/>
                                          </p:stCondLst>
                                        </p:cTn>
                                        <p:tgtEl>
                                          <p:spTgt spid="799">
                                            <p:txEl>
                                              <p:pRg st="8" end="8"/>
                                            </p:txEl>
                                          </p:spTgt>
                                        </p:tgtEl>
                                        <p:attrNameLst>
                                          <p:attrName>style.visibility</p:attrName>
                                        </p:attrNameLst>
                                      </p:cBhvr>
                                      <p:to>
                                        <p:strVal val="visible"/>
                                      </p:to>
                                    </p:set>
                                  </p:childTnLst>
                                </p:cTn>
                              </p:par>
                            </p:childTnLst>
                          </p:cTn>
                        </p:par>
                      </p:childTnLst>
                    </p:cTn>
                  </p:par>
                  <p:par>
                    <p:cTn id="1082" fill="hold">
                      <p:stCondLst>
                        <p:cond delay="indefinite"/>
                      </p:stCondLst>
                      <p:childTnLst>
                        <p:par>
                          <p:cTn id="1083" fill="hold">
                            <p:stCondLst>
                              <p:cond delay="0"/>
                            </p:stCondLst>
                            <p:childTnLst>
                              <p:par>
                                <p:cTn id="1084" nodeType="clickEffect" fill="hold" presetClass="entr" presetID="1">
                                  <p:stCondLst>
                                    <p:cond delay="0"/>
                                  </p:stCondLst>
                                  <p:childTnLst>
                                    <p:set>
                                      <p:cBhvr>
                                        <p:cTn id="1085" dur="1" fill="hold">
                                          <p:stCondLst>
                                            <p:cond delay="0"/>
                                          </p:stCondLst>
                                        </p:cTn>
                                        <p:tgtEl>
                                          <p:spTgt spid="799">
                                            <p:txEl>
                                              <p:pRg st="9" end="9"/>
                                            </p:txEl>
                                          </p:spTgt>
                                        </p:tgtEl>
                                        <p:attrNameLst>
                                          <p:attrName>style.visibility</p:attrName>
                                        </p:attrNameLst>
                                      </p:cBhvr>
                                      <p:to>
                                        <p:strVal val="visible"/>
                                      </p:to>
                                    </p:set>
                                  </p:childTnLst>
                                </p:cTn>
                              </p:par>
                            </p:childTnLst>
                          </p:cTn>
                        </p:par>
                      </p:childTnLst>
                    </p:cTn>
                  </p:par>
                  <p:par>
                    <p:cTn id="1086" fill="hold">
                      <p:stCondLst>
                        <p:cond delay="indefinite"/>
                      </p:stCondLst>
                      <p:childTnLst>
                        <p:par>
                          <p:cTn id="1087" fill="hold">
                            <p:stCondLst>
                              <p:cond delay="0"/>
                            </p:stCondLst>
                            <p:childTnLst>
                              <p:par>
                                <p:cTn id="1088" nodeType="clickEffect" fill="hold" presetClass="entr" presetID="1">
                                  <p:stCondLst>
                                    <p:cond delay="0"/>
                                  </p:stCondLst>
                                  <p:childTnLst>
                                    <p:set>
                                      <p:cBhvr>
                                        <p:cTn id="1089" dur="1" fill="hold">
                                          <p:stCondLst>
                                            <p:cond delay="0"/>
                                          </p:stCondLst>
                                        </p:cTn>
                                        <p:tgtEl>
                                          <p:spTgt spid="799">
                                            <p:txEl>
                                              <p:pRg st="10" end="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CustomShape 1"/>
          <p:cNvSpPr/>
          <p:nvPr/>
        </p:nvSpPr>
        <p:spPr>
          <a:xfrm>
            <a:off x="393480" y="1010160"/>
            <a:ext cx="8354520" cy="5090400"/>
          </a:xfrm>
          <a:prstGeom prst="rect">
            <a:avLst/>
          </a:prstGeom>
          <a:noFill/>
          <a:ln>
            <a:noFill/>
          </a:ln>
        </p:spPr>
        <p:style>
          <a:lnRef idx="0"/>
          <a:fillRef idx="0"/>
          <a:effectRef idx="0"/>
          <a:fontRef idx="minor"/>
        </p:style>
        <p:txBody>
          <a:bodyPr lIns="0" rIns="0" tIns="0" bIns="0"/>
          <a:p>
            <a:pPr>
              <a:lnSpc>
                <a:spcPct val="100000"/>
              </a:lnSpc>
              <a:spcBef>
                <a:spcPts val="201"/>
              </a:spcBef>
            </a:pPr>
            <a:endParaRPr b="0" lang="en-US" sz="1800" spc="-1" strike="noStrike">
              <a:latin typeface="Arial"/>
            </a:endParaRPr>
          </a:p>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We can coerce an existing vector to another type using the functions </a:t>
            </a:r>
            <a:r>
              <a:rPr b="1" lang="en-US" sz="2400" spc="-1" strike="noStrike">
                <a:solidFill>
                  <a:srgbClr val="4e81bd"/>
                </a:solidFill>
                <a:latin typeface="Calibri"/>
                <a:ea typeface="DejaVu Sans"/>
              </a:rPr>
              <a:t>as.logical(), as.numeric(), as.character()</a:t>
            </a:r>
            <a:r>
              <a:rPr b="0" lang="en-US" sz="2400" spc="-1" strike="noStrike">
                <a:solidFill>
                  <a:srgbClr val="262626"/>
                </a:solidFill>
                <a:latin typeface="Calibri"/>
                <a:ea typeface="DejaVu Sans"/>
              </a:rPr>
              <a:t>.</a:t>
            </a:r>
            <a:endParaRPr b="0" lang="en-US" sz="2400" spc="-1" strike="noStrike">
              <a:latin typeface="Arial"/>
            </a:endParaRPr>
          </a:p>
          <a:p>
            <a:pPr>
              <a:lnSpc>
                <a:spcPct val="100000"/>
              </a:lnSpc>
              <a:spcBef>
                <a:spcPts val="479"/>
              </a:spcBef>
            </a:pPr>
            <a:endParaRPr b="0" lang="en-US" sz="2400" spc="-1" strike="noStrike">
              <a:latin typeface="Arial"/>
            </a:endParaRPr>
          </a:p>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Example: Coerce a logical vector to numeric</a:t>
            </a:r>
            <a:endParaRPr b="0" lang="en-US" sz="2400" spc="-1" strike="noStrike">
              <a:latin typeface="Arial"/>
            </a:endParaRPr>
          </a:p>
          <a:p>
            <a:pPr>
              <a:lnSpc>
                <a:spcPct val="100000"/>
              </a:lnSpc>
              <a:spcBef>
                <a:spcPts val="400"/>
              </a:spcBef>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Values are converted to 1 (for TRUE) and 0 (for FALSE)</a:t>
            </a:r>
            <a:endParaRPr b="0" lang="en-US" sz="2000" spc="-1" strike="noStrike">
              <a:latin typeface="Arial"/>
            </a:endParaRPr>
          </a:p>
          <a:p>
            <a:pPr lvl="2" marL="623880" indent="-17208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we can use </a:t>
            </a:r>
            <a:r>
              <a:rPr b="1" lang="en-US" sz="2000" spc="-1" strike="noStrike">
                <a:solidFill>
                  <a:srgbClr val="4e81bd"/>
                </a:solidFill>
                <a:latin typeface="Calibri"/>
                <a:ea typeface="DejaVu Sans"/>
              </a:rPr>
              <a:t>as.numeric() </a:t>
            </a:r>
            <a:r>
              <a:rPr b="0" lang="en-US" sz="2000" spc="-1" strike="noStrike">
                <a:solidFill>
                  <a:srgbClr val="262626"/>
                </a:solidFill>
                <a:latin typeface="Calibri"/>
                <a:ea typeface="DejaVu Sans"/>
              </a:rPr>
              <a:t>for explicit coercion</a:t>
            </a:r>
            <a:endParaRPr b="0" lang="en-US" sz="2000" spc="-1" strike="noStrike">
              <a:latin typeface="Arial"/>
            </a:endParaRPr>
          </a:p>
          <a:p>
            <a:pPr lvl="2" marL="623880" indent="-172080">
              <a:lnSpc>
                <a:spcPct val="100000"/>
              </a:lnSpc>
              <a:spcBef>
                <a:spcPts val="400"/>
              </a:spcBef>
              <a:buClr>
                <a:srgbClr val="262626"/>
              </a:buClr>
              <a:buFont typeface="Arial"/>
              <a:buChar char="•"/>
            </a:pPr>
            <a:r>
              <a:rPr b="0" lang="en-US" sz="2000" spc="-1" strike="noStrike">
                <a:solidFill>
                  <a:srgbClr val="262626"/>
                </a:solidFill>
                <a:latin typeface="Calibri"/>
                <a:ea typeface="DejaVu Sans"/>
              </a:rPr>
              <a:t>we can use mathematical functions on logical vectors, coercion to numeric happens automatically</a:t>
            </a:r>
            <a:endParaRPr b="0" lang="en-US" sz="2000" spc="-1" strike="noStrike">
              <a:latin typeface="Arial"/>
            </a:endParaRPr>
          </a:p>
          <a:p>
            <a:pPr>
              <a:lnSpc>
                <a:spcPct val="100000"/>
              </a:lnSpc>
            </a:pP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x &lt;- c(FALSE, FALSE, TRUE)</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as.numeric(x)</a:t>
            </a:r>
            <a:endParaRPr b="0" lang="en-US" sz="1800" spc="-1" strike="noStrike">
              <a:latin typeface="Arial"/>
            </a:endParaRPr>
          </a:p>
          <a:p>
            <a:pPr>
              <a:lnSpc>
                <a:spcPct val="100000"/>
              </a:lnSpc>
              <a:spcBef>
                <a:spcPts val="479"/>
              </a:spcBef>
            </a:pPr>
            <a:r>
              <a:rPr b="0" lang="en-US" sz="1800" spc="-1" strike="noStrike">
                <a:solidFill>
                  <a:srgbClr val="4f81bd"/>
                </a:solidFill>
                <a:latin typeface="Lucida Console"/>
                <a:ea typeface="Courier New"/>
              </a:rPr>
              <a:t>&gt; sum(x)</a:t>
            </a:r>
            <a:r>
              <a:rPr b="0" lang="en-US" sz="2400" spc="-1" strike="noStrike">
                <a:solidFill>
                  <a:srgbClr val="4f81bd"/>
                </a:solidFill>
                <a:latin typeface="Courier New"/>
                <a:ea typeface="Courier New"/>
              </a:rPr>
              <a:t>	</a:t>
            </a:r>
            <a:r>
              <a:rPr b="0" lang="en-US" sz="1800" spc="-1" strike="noStrike">
                <a:solidFill>
                  <a:srgbClr val="4f6228"/>
                </a:solidFill>
                <a:latin typeface="Lucida Console"/>
                <a:ea typeface="Courier New"/>
              </a:rPr>
              <a:t># number that are true</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mean(x)</a:t>
            </a:r>
            <a:r>
              <a:rPr b="0" lang="en-US" sz="1800" spc="-1" strike="noStrike">
                <a:solidFill>
                  <a:srgbClr val="4f81bd"/>
                </a:solidFill>
                <a:latin typeface="Lucida Console"/>
                <a:ea typeface="Courier New"/>
              </a:rPr>
              <a:t>	</a:t>
            </a:r>
            <a:r>
              <a:rPr b="0" lang="en-US" sz="1800" spc="-1" strike="noStrike">
                <a:solidFill>
                  <a:srgbClr val="4f6228"/>
                </a:solidFill>
                <a:latin typeface="Lucida Console"/>
                <a:ea typeface="Courier New"/>
              </a:rPr>
              <a:t># proportion that are true</a:t>
            </a: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endParaRPr b="0" lang="en-US" sz="1800" spc="-1" strike="noStrike">
              <a:latin typeface="Arial"/>
            </a:endParaRPr>
          </a:p>
        </p:txBody>
      </p:sp>
      <p:sp>
        <p:nvSpPr>
          <p:cNvPr id="802" name="CustomShape 2"/>
          <p:cNvSpPr/>
          <p:nvPr/>
        </p:nvSpPr>
        <p:spPr>
          <a:xfrm>
            <a:off x="258480" y="111600"/>
            <a:ext cx="7940520" cy="61812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Coercion</a:t>
            </a:r>
            <a:endParaRPr b="0" lang="en-US" sz="2800" spc="-1" strike="noStrike">
              <a:latin typeface="Arial"/>
            </a:endParaRPr>
          </a:p>
        </p:txBody>
      </p:sp>
    </p:spTree>
  </p:cSld>
  <p:timing>
    <p:tnLst>
      <p:par>
        <p:cTn id="1090" dur="indefinite" restart="never" nodeType="tmRoot">
          <p:childTnLst>
            <p:seq>
              <p:cTn id="1091" dur="indefinite" nodeType="mainSeq">
                <p:childTnLst>
                  <p:par>
                    <p:cTn id="1092" fill="hold">
                      <p:stCondLst>
                        <p:cond delay="indefinite"/>
                      </p:stCondLst>
                      <p:childTnLst>
                        <p:par>
                          <p:cTn id="1093" fill="hold">
                            <p:stCondLst>
                              <p:cond delay="0"/>
                            </p:stCondLst>
                            <p:childTnLst>
                              <p:par>
                                <p:cTn id="1094" nodeType="clickEffect" fill="hold" presetClass="entr" presetID="1">
                                  <p:stCondLst>
                                    <p:cond delay="0"/>
                                  </p:stCondLst>
                                  <p:childTnLst>
                                    <p:set>
                                      <p:cBhvr>
                                        <p:cTn id="1095" dur="1" fill="hold">
                                          <p:stCondLst>
                                            <p:cond delay="0"/>
                                          </p:stCondLst>
                                        </p:cTn>
                                        <p:tgtEl>
                                          <p:spTgt spid="801">
                                            <p:txEl>
                                              <p:pRg st="3" end="3"/>
                                            </p:txEl>
                                          </p:spTgt>
                                        </p:tgtEl>
                                        <p:attrNameLst>
                                          <p:attrName>style.visibility</p:attrName>
                                        </p:attrNameLst>
                                      </p:cBhvr>
                                      <p:to>
                                        <p:strVal val="visible"/>
                                      </p:to>
                                    </p:set>
                                  </p:childTnLst>
                                </p:cTn>
                              </p:par>
                            </p:childTnLst>
                          </p:cTn>
                        </p:par>
                      </p:childTnLst>
                    </p:cTn>
                  </p:par>
                  <p:par>
                    <p:cTn id="1096" fill="hold">
                      <p:stCondLst>
                        <p:cond delay="indefinite"/>
                      </p:stCondLst>
                      <p:childTnLst>
                        <p:par>
                          <p:cTn id="1097" fill="hold">
                            <p:stCondLst>
                              <p:cond delay="0"/>
                            </p:stCondLst>
                            <p:childTnLst>
                              <p:par>
                                <p:cTn id="1098" nodeType="clickEffect" fill="hold" presetClass="entr" presetID="1">
                                  <p:stCondLst>
                                    <p:cond delay="0"/>
                                  </p:stCondLst>
                                  <p:childTnLst>
                                    <p:set>
                                      <p:cBhvr>
                                        <p:cTn id="1099" dur="1" fill="hold">
                                          <p:stCondLst>
                                            <p:cond delay="0"/>
                                          </p:stCondLst>
                                        </p:cTn>
                                        <p:tgtEl>
                                          <p:spTgt spid="801">
                                            <p:txEl>
                                              <p:pRg st="4" end="4"/>
                                            </p:txEl>
                                          </p:spTgt>
                                        </p:tgtEl>
                                        <p:attrNameLst>
                                          <p:attrName>style.visibility</p:attrName>
                                        </p:attrNameLst>
                                      </p:cBhvr>
                                      <p:to>
                                        <p:strVal val="visible"/>
                                      </p:to>
                                    </p:set>
                                  </p:childTnLst>
                                </p:cTn>
                              </p:par>
                            </p:childTnLst>
                          </p:cTn>
                        </p:par>
                      </p:childTnLst>
                    </p:cTn>
                  </p:par>
                  <p:par>
                    <p:cTn id="1100" fill="hold">
                      <p:stCondLst>
                        <p:cond delay="indefinite"/>
                      </p:stCondLst>
                      <p:childTnLst>
                        <p:par>
                          <p:cTn id="1101" fill="hold">
                            <p:stCondLst>
                              <p:cond delay="0"/>
                            </p:stCondLst>
                            <p:childTnLst>
                              <p:par>
                                <p:cTn id="1102" nodeType="clickEffect" fill="hold" presetClass="entr" presetID="1">
                                  <p:stCondLst>
                                    <p:cond delay="0"/>
                                  </p:stCondLst>
                                  <p:childTnLst>
                                    <p:set>
                                      <p:cBhvr>
                                        <p:cTn id="1103" dur="1" fill="hold">
                                          <p:stCondLst>
                                            <p:cond delay="0"/>
                                          </p:stCondLst>
                                        </p:cTn>
                                        <p:tgtEl>
                                          <p:spTgt spid="801">
                                            <p:txEl>
                                              <p:pRg st="5" end="5"/>
                                            </p:txEl>
                                          </p:spTgt>
                                        </p:tgtEl>
                                        <p:attrNameLst>
                                          <p:attrName>style.visibility</p:attrName>
                                        </p:attrNameLst>
                                      </p:cBhvr>
                                      <p:to>
                                        <p:strVal val="visible"/>
                                      </p:to>
                                    </p:set>
                                  </p:childTnLst>
                                </p:cTn>
                              </p:par>
                            </p:childTnLst>
                          </p:cTn>
                        </p:par>
                      </p:childTnLst>
                    </p:cTn>
                  </p:par>
                  <p:par>
                    <p:cTn id="1104" fill="hold">
                      <p:stCondLst>
                        <p:cond delay="indefinite"/>
                      </p:stCondLst>
                      <p:childTnLst>
                        <p:par>
                          <p:cTn id="1105" fill="hold">
                            <p:stCondLst>
                              <p:cond delay="0"/>
                            </p:stCondLst>
                            <p:childTnLst>
                              <p:par>
                                <p:cTn id="1106" nodeType="clickEffect" fill="hold" presetClass="entr" presetID="1">
                                  <p:stCondLst>
                                    <p:cond delay="0"/>
                                  </p:stCondLst>
                                  <p:childTnLst>
                                    <p:set>
                                      <p:cBhvr>
                                        <p:cTn id="1107" dur="1" fill="hold">
                                          <p:stCondLst>
                                            <p:cond delay="0"/>
                                          </p:stCondLst>
                                        </p:cTn>
                                        <p:tgtEl>
                                          <p:spTgt spid="801">
                                            <p:txEl>
                                              <p:pRg st="6" end="6"/>
                                            </p:txEl>
                                          </p:spTgt>
                                        </p:tgtEl>
                                        <p:attrNameLst>
                                          <p:attrName>style.visibility</p:attrName>
                                        </p:attrNameLst>
                                      </p:cBhvr>
                                      <p:to>
                                        <p:strVal val="visible"/>
                                      </p:to>
                                    </p:set>
                                  </p:childTnLst>
                                </p:cTn>
                              </p:par>
                            </p:childTnLst>
                          </p:cTn>
                        </p:par>
                      </p:childTnLst>
                    </p:cTn>
                  </p:par>
                  <p:par>
                    <p:cTn id="1108" fill="hold">
                      <p:stCondLst>
                        <p:cond delay="indefinite"/>
                      </p:stCondLst>
                      <p:childTnLst>
                        <p:par>
                          <p:cTn id="1109" fill="hold">
                            <p:stCondLst>
                              <p:cond delay="0"/>
                            </p:stCondLst>
                            <p:childTnLst>
                              <p:par>
                                <p:cTn id="1110" nodeType="clickEffect" fill="hold" presetClass="entr" presetID="1">
                                  <p:stCondLst>
                                    <p:cond delay="0"/>
                                  </p:stCondLst>
                                  <p:childTnLst>
                                    <p:set>
                                      <p:cBhvr>
                                        <p:cTn id="1111" dur="1" fill="hold">
                                          <p:stCondLst>
                                            <p:cond delay="0"/>
                                          </p:stCondLst>
                                        </p:cTn>
                                        <p:tgtEl>
                                          <p:spTgt spid="801">
                                            <p:txEl>
                                              <p:pRg st="1" end="1"/>
                                            </p:txEl>
                                          </p:spTgt>
                                        </p:tgtEl>
                                        <p:attrNameLst>
                                          <p:attrName>style.visibility</p:attrName>
                                        </p:attrNameLst>
                                      </p:cBhvr>
                                      <p:to>
                                        <p:strVal val="visible"/>
                                      </p:to>
                                    </p:set>
                                  </p:childTnLst>
                                </p:cTn>
                              </p:par>
                            </p:childTnLst>
                          </p:cTn>
                        </p:par>
                      </p:childTnLst>
                    </p:cTn>
                  </p:par>
                  <p:par>
                    <p:cTn id="1112" fill="hold">
                      <p:stCondLst>
                        <p:cond delay="indefinite"/>
                      </p:stCondLst>
                      <p:childTnLst>
                        <p:par>
                          <p:cTn id="1113" fill="hold">
                            <p:stCondLst>
                              <p:cond delay="0"/>
                            </p:stCondLst>
                            <p:childTnLst>
                              <p:par>
                                <p:cTn id="1114" nodeType="clickEffect" fill="hold" presetClass="entr" presetID="1">
                                  <p:stCondLst>
                                    <p:cond delay="0"/>
                                  </p:stCondLst>
                                  <p:childTnLst>
                                    <p:set>
                                      <p:cBhvr>
                                        <p:cTn id="1115" dur="1" fill="hold">
                                          <p:stCondLst>
                                            <p:cond delay="0"/>
                                          </p:stCondLst>
                                        </p:cTn>
                                        <p:tgtEl>
                                          <p:spTgt spid="801">
                                            <p:txEl>
                                              <p:pRg st="8" end="8"/>
                                            </p:txEl>
                                          </p:spTgt>
                                        </p:tgtEl>
                                        <p:attrNameLst>
                                          <p:attrName>style.visibility</p:attrName>
                                        </p:attrNameLst>
                                      </p:cBhvr>
                                      <p:to>
                                        <p:strVal val="visible"/>
                                      </p:to>
                                    </p:set>
                                  </p:childTnLst>
                                </p:cTn>
                              </p:par>
                            </p:childTnLst>
                          </p:cTn>
                        </p:par>
                      </p:childTnLst>
                    </p:cTn>
                  </p:par>
                  <p:par>
                    <p:cTn id="1116" fill="hold">
                      <p:stCondLst>
                        <p:cond delay="indefinite"/>
                      </p:stCondLst>
                      <p:childTnLst>
                        <p:par>
                          <p:cTn id="1117" fill="hold">
                            <p:stCondLst>
                              <p:cond delay="0"/>
                            </p:stCondLst>
                            <p:childTnLst>
                              <p:par>
                                <p:cTn id="1118" nodeType="clickEffect" fill="hold" presetClass="entr" presetID="1">
                                  <p:stCondLst>
                                    <p:cond delay="0"/>
                                  </p:stCondLst>
                                  <p:childTnLst>
                                    <p:set>
                                      <p:cBhvr>
                                        <p:cTn id="1119" dur="1" fill="hold">
                                          <p:stCondLst>
                                            <p:cond delay="0"/>
                                          </p:stCondLst>
                                        </p:cTn>
                                        <p:tgtEl>
                                          <p:spTgt spid="801">
                                            <p:txEl>
                                              <p:pRg st="9" end="9"/>
                                            </p:txEl>
                                          </p:spTgt>
                                        </p:tgtEl>
                                        <p:attrNameLst>
                                          <p:attrName>style.visibility</p:attrName>
                                        </p:attrNameLst>
                                      </p:cBhvr>
                                      <p:to>
                                        <p:strVal val="visible"/>
                                      </p:to>
                                    </p:set>
                                  </p:childTnLst>
                                </p:cTn>
                              </p:par>
                            </p:childTnLst>
                          </p:cTn>
                        </p:par>
                      </p:childTnLst>
                    </p:cTn>
                  </p:par>
                  <p:par>
                    <p:cTn id="1120" fill="hold">
                      <p:stCondLst>
                        <p:cond delay="indefinite"/>
                      </p:stCondLst>
                      <p:childTnLst>
                        <p:par>
                          <p:cTn id="1121" fill="hold">
                            <p:stCondLst>
                              <p:cond delay="0"/>
                            </p:stCondLst>
                            <p:childTnLst>
                              <p:par>
                                <p:cTn id="1122" nodeType="clickEffect" fill="hold" presetClass="entr" presetID="1">
                                  <p:stCondLst>
                                    <p:cond delay="0"/>
                                  </p:stCondLst>
                                  <p:childTnLst>
                                    <p:set>
                                      <p:cBhvr>
                                        <p:cTn id="1123" dur="1" fill="hold">
                                          <p:stCondLst>
                                            <p:cond delay="0"/>
                                          </p:stCondLst>
                                        </p:cTn>
                                        <p:tgtEl>
                                          <p:spTgt spid="801">
                                            <p:txEl>
                                              <p:pRg st="10" end="10"/>
                                            </p:txEl>
                                          </p:spTgt>
                                        </p:tgtEl>
                                        <p:attrNameLst>
                                          <p:attrName>style.visibility</p:attrName>
                                        </p:attrNameLst>
                                      </p:cBhvr>
                                      <p:to>
                                        <p:strVal val="visible"/>
                                      </p:to>
                                    </p:set>
                                  </p:childTnLst>
                                </p:cTn>
                              </p:par>
                            </p:childTnLst>
                          </p:cTn>
                        </p:par>
                      </p:childTnLst>
                    </p:cTn>
                  </p:par>
                  <p:par>
                    <p:cTn id="1124" fill="hold">
                      <p:stCondLst>
                        <p:cond delay="indefinite"/>
                      </p:stCondLst>
                      <p:childTnLst>
                        <p:par>
                          <p:cTn id="1125" fill="hold">
                            <p:stCondLst>
                              <p:cond delay="0"/>
                            </p:stCondLst>
                            <p:childTnLst>
                              <p:par>
                                <p:cTn id="1126" nodeType="clickEffect" fill="hold" presetClass="entr" presetID="1">
                                  <p:stCondLst>
                                    <p:cond delay="0"/>
                                  </p:stCondLst>
                                  <p:childTnLst>
                                    <p:set>
                                      <p:cBhvr>
                                        <p:cTn id="1127" dur="1" fill="hold">
                                          <p:stCondLst>
                                            <p:cond delay="0"/>
                                          </p:stCondLst>
                                        </p:cTn>
                                        <p:tgtEl>
                                          <p:spTgt spid="801">
                                            <p:txEl>
                                              <p:pRg st="11" end="1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CustomShape 1"/>
          <p:cNvSpPr/>
          <p:nvPr/>
        </p:nvSpPr>
        <p:spPr>
          <a:xfrm>
            <a:off x="393480" y="1010160"/>
            <a:ext cx="8354520" cy="4991040"/>
          </a:xfrm>
          <a:prstGeom prst="rect">
            <a:avLst/>
          </a:prstGeom>
          <a:noFill/>
          <a:ln>
            <a:noFill/>
          </a:ln>
        </p:spPr>
        <p:style>
          <a:lnRef idx="0"/>
          <a:fillRef idx="0"/>
          <a:effectRef idx="0"/>
          <a:fontRef idx="minor"/>
        </p:style>
        <p:txBody>
          <a:bodyPr lIns="0" rIns="0" tIns="0" bIns="0"/>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A </a:t>
            </a:r>
            <a:r>
              <a:rPr b="1" lang="en-US" sz="2400" spc="-1" strike="noStrike">
                <a:solidFill>
                  <a:srgbClr val="4e81bd"/>
                </a:solidFill>
                <a:latin typeface="Calibri"/>
                <a:ea typeface="DejaVu Sans"/>
              </a:rPr>
              <a:t>factor</a:t>
            </a:r>
            <a:r>
              <a:rPr b="1" lang="en-US" sz="2400" spc="-1" strike="noStrike">
                <a:solidFill>
                  <a:srgbClr val="262626"/>
                </a:solidFill>
                <a:latin typeface="Calibri"/>
                <a:ea typeface="DejaVu Sans"/>
              </a:rPr>
              <a:t> </a:t>
            </a:r>
            <a:r>
              <a:rPr b="0" lang="en-US" sz="2400" spc="-1" strike="noStrike">
                <a:solidFill>
                  <a:srgbClr val="262626"/>
                </a:solidFill>
                <a:latin typeface="Calibri"/>
                <a:ea typeface="DejaVu Sans"/>
              </a:rPr>
              <a:t>is a vector containing values from a limited set; used for storing categorical data.</a:t>
            </a:r>
            <a:endParaRPr b="0" lang="en-US" sz="2400" spc="-1" strike="noStrike">
              <a:latin typeface="Arial"/>
            </a:endParaRPr>
          </a:p>
          <a:p>
            <a:pPr>
              <a:lnSpc>
                <a:spcPct val="100000"/>
              </a:lnSpc>
              <a:spcBef>
                <a:spcPts val="479"/>
              </a:spcBef>
            </a:pPr>
            <a:endParaRPr b="0" lang="en-US" sz="2400" spc="-1" strike="noStrike">
              <a:latin typeface="Arial"/>
            </a:endParaRPr>
          </a:p>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Example: Genotype of mouse individuals</a:t>
            </a:r>
            <a:endParaRPr b="0" lang="en-US" sz="2400" spc="-1" strike="noStrike">
              <a:latin typeface="Arial"/>
            </a:endParaRPr>
          </a:p>
          <a:p>
            <a:pPr>
              <a:lnSpc>
                <a:spcPct val="100000"/>
              </a:lnSpc>
              <a:spcBef>
                <a:spcPts val="360"/>
              </a:spcBef>
              <a:spcAft>
                <a:spcPts val="1199"/>
              </a:spcAft>
            </a:pPr>
            <a:r>
              <a:rPr b="0" lang="en-US" sz="1800" spc="-1" strike="noStrike">
                <a:solidFill>
                  <a:srgbClr val="4f81bd"/>
                </a:solidFill>
                <a:latin typeface="Lucida Console"/>
                <a:ea typeface="Courier New"/>
              </a:rPr>
              <a:t>&gt; genotype &lt;- factor(c("WT", "WT", "Mut2", "Mut1", "Mut2"))</a:t>
            </a:r>
            <a:endParaRPr b="0" lang="en-US" sz="1800" spc="-1" strike="noStrike">
              <a:latin typeface="Arial"/>
            </a:endParaRPr>
          </a:p>
          <a:p>
            <a:pPr>
              <a:lnSpc>
                <a:spcPct val="100000"/>
              </a:lnSpc>
              <a:spcBef>
                <a:spcPts val="479"/>
              </a:spcBef>
              <a:spcAft>
                <a:spcPts val="1199"/>
              </a:spcAft>
            </a:pPr>
            <a:endParaRPr b="0" lang="en-US" sz="1800" spc="-1" strike="noStrike">
              <a:latin typeface="Arial"/>
            </a:endParaRPr>
          </a:p>
          <a:p>
            <a:pPr>
              <a:lnSpc>
                <a:spcPct val="100000"/>
              </a:lnSpc>
              <a:spcBef>
                <a:spcPts val="479"/>
              </a:spcBef>
              <a:spcAft>
                <a:spcPts val="1199"/>
              </a:spcAft>
            </a:pPr>
            <a:r>
              <a:rPr b="0" lang="en-US" sz="2400" spc="-1" strike="noStrike">
                <a:solidFill>
                  <a:srgbClr val="262626"/>
                </a:solidFill>
                <a:latin typeface="Calibri"/>
                <a:ea typeface="Courier New"/>
              </a:rPr>
              <a:t>The available values in a factor are called </a:t>
            </a:r>
            <a:r>
              <a:rPr b="0" lang="en-US" sz="2400" spc="-1" strike="noStrike">
                <a:solidFill>
                  <a:srgbClr val="4e81bd"/>
                </a:solidFill>
                <a:latin typeface="Calibri"/>
                <a:ea typeface="Courier New"/>
              </a:rPr>
              <a:t>levels</a:t>
            </a:r>
            <a:r>
              <a:rPr b="0" lang="en-US" sz="2400" spc="-1" strike="noStrike">
                <a:solidFill>
                  <a:srgbClr val="262626"/>
                </a:solidFill>
                <a:latin typeface="Calibri"/>
                <a:ea typeface="Courier New"/>
              </a:rPr>
              <a:t>. Extract them:</a:t>
            </a:r>
            <a:endParaRPr b="0" lang="en-US" sz="24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levels(genotype)</a:t>
            </a:r>
            <a:endParaRPr b="0" lang="en-US" sz="1800" spc="-1" strike="noStrike">
              <a:latin typeface="Arial"/>
            </a:endParaRPr>
          </a:p>
          <a:p>
            <a:pPr>
              <a:lnSpc>
                <a:spcPct val="100000"/>
              </a:lnSpc>
              <a:spcBef>
                <a:spcPts val="400"/>
              </a:spcBef>
            </a:pPr>
            <a:r>
              <a:rPr b="0" lang="en-US" sz="2000" spc="-1" strike="noStrike">
                <a:solidFill>
                  <a:srgbClr val="000000"/>
                </a:solidFill>
                <a:latin typeface="Courier New"/>
                <a:ea typeface="Courier New"/>
              </a:rPr>
              <a:t>[1] "Mut1" "Mut2" "WT"</a:t>
            </a:r>
            <a:endParaRPr b="0" lang="en-US" sz="2000" spc="-1" strike="noStrike">
              <a:latin typeface="Arial"/>
            </a:endParaRPr>
          </a:p>
          <a:p>
            <a:pPr>
              <a:lnSpc>
                <a:spcPct val="100000"/>
              </a:lnSpc>
              <a:spcBef>
                <a:spcPts val="400"/>
              </a:spcBef>
            </a:pPr>
            <a:endParaRPr b="0" lang="en-US" sz="2000" spc="-1" strike="noStrike">
              <a:latin typeface="Arial"/>
            </a:endParaRPr>
          </a:p>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Courier New"/>
              </a:rPr>
              <a:t>Convert the factor back to a character vector:</a:t>
            </a:r>
            <a:endParaRPr b="0" lang="en-US" sz="2400" spc="-1" strike="noStrike">
              <a:latin typeface="Arial"/>
            </a:endParaRPr>
          </a:p>
          <a:p>
            <a:pPr>
              <a:lnSpc>
                <a:spcPct val="100000"/>
              </a:lnSpc>
              <a:spcBef>
                <a:spcPts val="360"/>
              </a:spcBef>
              <a:spcAft>
                <a:spcPts val="1199"/>
              </a:spcAft>
            </a:pPr>
            <a:r>
              <a:rPr b="0" lang="en-US" sz="1800" spc="-1" strike="noStrike">
                <a:solidFill>
                  <a:srgbClr val="4f81bd"/>
                </a:solidFill>
                <a:latin typeface="Lucida Console"/>
                <a:ea typeface="Courier New"/>
              </a:rPr>
              <a:t>&gt; geno &lt;- as.character(genotype)</a:t>
            </a:r>
            <a:endParaRPr b="0" lang="en-US" sz="1800" spc="-1" strike="noStrike">
              <a:latin typeface="Arial"/>
            </a:endParaRPr>
          </a:p>
        </p:txBody>
      </p:sp>
      <p:sp>
        <p:nvSpPr>
          <p:cNvPr id="804"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Factors</a:t>
            </a:r>
            <a:endParaRPr b="0" lang="en-US" sz="2800" spc="-1" strike="noStrike">
              <a:latin typeface="Arial"/>
            </a:endParaRPr>
          </a:p>
        </p:txBody>
      </p:sp>
    </p:spTree>
  </p:cSld>
  <p:timing>
    <p:tnLst>
      <p:par>
        <p:cTn id="1128" dur="indefinite" restart="never" nodeType="tmRoot">
          <p:childTnLst>
            <p:seq>
              <p:cTn id="1129" dur="indefinite" nodeType="mainSeq"/>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CustomShape 1"/>
          <p:cNvSpPr/>
          <p:nvPr/>
        </p:nvSpPr>
        <p:spPr>
          <a:xfrm>
            <a:off x="393480" y="1010160"/>
            <a:ext cx="8354520" cy="5243040"/>
          </a:xfrm>
          <a:prstGeom prst="rect">
            <a:avLst/>
          </a:prstGeom>
          <a:noFill/>
          <a:ln>
            <a:noFill/>
          </a:ln>
        </p:spPr>
        <p:style>
          <a:lnRef idx="0"/>
          <a:fillRef idx="0"/>
          <a:effectRef idx="0"/>
          <a:fontRef idx="minor"/>
        </p:style>
        <p:txBody>
          <a:bodyPr lIns="0" rIns="0" tIns="0" bIns="0"/>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By default, factor levels are sorted alphabetically.</a:t>
            </a:r>
            <a:endParaRPr b="0" lang="en-US" sz="2400" spc="-1" strike="noStrike">
              <a:latin typeface="Arial"/>
            </a:endParaRPr>
          </a:p>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We can specify a different sorting.</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Example: Genotype of mouse individuals, </a:t>
            </a:r>
            <a:endParaRPr b="0" lang="en-US" sz="24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genotype &lt;- factor(c("WT", "WT", "Mut2", "Mut1", "Mut2"),</a:t>
            </a:r>
            <a:endParaRPr b="0" lang="en-US" sz="1800" spc="-1" strike="noStrike">
              <a:latin typeface="Arial"/>
            </a:endParaRPr>
          </a:p>
          <a:p>
            <a:pPr>
              <a:lnSpc>
                <a:spcPct val="100000"/>
              </a:lnSpc>
              <a:spcAft>
                <a:spcPts val="1199"/>
              </a:spcAft>
            </a:pPr>
            <a:r>
              <a:rPr b="0" lang="en-US" sz="1800" spc="-1" strike="noStrike">
                <a:solidFill>
                  <a:srgbClr val="4f81bd"/>
                </a:solidFill>
                <a:latin typeface="Lucida Console"/>
                <a:ea typeface="Courier New"/>
              </a:rPr>
              <a:t>  </a:t>
            </a:r>
            <a:r>
              <a:rPr b="0" lang="en-US" sz="1800" spc="-1" strike="noStrike">
                <a:solidFill>
                  <a:srgbClr val="4e81bd"/>
                </a:solidFill>
                <a:latin typeface="Lucida Console"/>
                <a:ea typeface="Courier New"/>
              </a:rPr>
              <a:t>levels = c</a:t>
            </a:r>
            <a:r>
              <a:rPr b="1" lang="en-US" sz="1800" spc="-1" strike="noStrike">
                <a:solidFill>
                  <a:srgbClr val="4e81bd"/>
                </a:solidFill>
                <a:latin typeface="Lucida Console"/>
                <a:ea typeface="Courier New"/>
              </a:rPr>
              <a:t>("WT", "Mut1", "Mut2")</a:t>
            </a:r>
            <a:r>
              <a:rPr b="0" lang="en-US" sz="1800" spc="-1" strike="noStrike">
                <a:solidFill>
                  <a:srgbClr val="4e81bd"/>
                </a:solidFill>
                <a:latin typeface="Lucida Console"/>
                <a:ea typeface="Courier New"/>
              </a:rPr>
              <a:t>)</a:t>
            </a:r>
            <a:r>
              <a:rPr b="1" lang="en-US" sz="1800" spc="-1" strike="noStrike">
                <a:solidFill>
                  <a:srgbClr val="4e81bd"/>
                </a:solidFill>
                <a:latin typeface="Lucida Console"/>
                <a:ea typeface="Courier New"/>
              </a:rPr>
              <a:t> </a:t>
            </a:r>
            <a:endParaRPr b="0" lang="en-US" sz="1800" spc="-1" strike="noStrike">
              <a:latin typeface="Arial"/>
            </a:endParaRPr>
          </a:p>
          <a:p>
            <a:pPr>
              <a:lnSpc>
                <a:spcPct val="100000"/>
              </a:lnSpc>
              <a:spcBef>
                <a:spcPts val="479"/>
              </a:spcBef>
              <a:spcAft>
                <a:spcPts val="1199"/>
              </a:spcAft>
            </a:pP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levels(genotype)</a:t>
            </a:r>
            <a:endParaRPr b="0" lang="en-US" sz="1800" spc="-1" strike="noStrike">
              <a:latin typeface="Arial"/>
            </a:endParaRPr>
          </a:p>
          <a:p>
            <a:pPr>
              <a:lnSpc>
                <a:spcPct val="100000"/>
              </a:lnSpc>
              <a:spcBef>
                <a:spcPts val="400"/>
              </a:spcBef>
            </a:pPr>
            <a:r>
              <a:rPr b="0" lang="en-US" sz="2000" spc="-1" strike="noStrike">
                <a:solidFill>
                  <a:srgbClr val="000000"/>
                </a:solidFill>
                <a:latin typeface="Courier New"/>
                <a:ea typeface="Courier New"/>
              </a:rPr>
              <a:t>[1] "WT" "Mut1" "Mut2"</a:t>
            </a:r>
            <a:endParaRPr b="0" lang="en-US" sz="2000" spc="-1" strike="noStrike">
              <a:latin typeface="Arial"/>
            </a:endParaRPr>
          </a:p>
        </p:txBody>
      </p:sp>
      <p:sp>
        <p:nvSpPr>
          <p:cNvPr id="806"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Factors with custom sorted levels</a:t>
            </a:r>
            <a:endParaRPr b="0" lang="en-US" sz="2800" spc="-1" strike="noStrike">
              <a:latin typeface="Arial"/>
            </a:endParaRPr>
          </a:p>
        </p:txBody>
      </p:sp>
      <p:sp>
        <p:nvSpPr>
          <p:cNvPr id="807" name="CustomShape 3"/>
          <p:cNvSpPr/>
          <p:nvPr/>
        </p:nvSpPr>
        <p:spPr>
          <a:xfrm>
            <a:off x="4855320" y="5087520"/>
            <a:ext cx="3679920" cy="6361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Levels are sorted the way we wanted</a:t>
            </a:r>
            <a:endParaRPr b="0" lang="en-US" sz="1800" spc="-1" strike="noStrike">
              <a:latin typeface="Arial"/>
            </a:endParaRPr>
          </a:p>
        </p:txBody>
      </p:sp>
    </p:spTree>
  </p:cSld>
  <p:timing>
    <p:tnLst>
      <p:par>
        <p:cTn id="1130" dur="indefinite" restart="never" nodeType="tmRoot">
          <p:childTnLst>
            <p:seq>
              <p:cTn id="1131" dur="indefinite" nodeType="mainSeq"/>
              <p:prevCondLst>
                <p:cond delay="0" evt="onPrev">
                  <p:tgtEl>
                    <p:sldTgt/>
                  </p:tgtEl>
                </p:cond>
              </p:prevCondLst>
              <p:nextCondLst>
                <p:cond delay="0"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08" name="CustomShape 1"/>
          <p:cNvSpPr/>
          <p:nvPr/>
        </p:nvSpPr>
        <p:spPr>
          <a:xfrm>
            <a:off x="393480" y="1010160"/>
            <a:ext cx="8354520" cy="5243040"/>
          </a:xfrm>
          <a:prstGeom prst="rect">
            <a:avLst/>
          </a:prstGeom>
          <a:noFill/>
          <a:ln>
            <a:noFill/>
          </a:ln>
        </p:spPr>
        <p:style>
          <a:lnRef idx="0"/>
          <a:fillRef idx="0"/>
          <a:effectRef idx="0"/>
          <a:fontRef idx="minor"/>
        </p:style>
        <p:txBody>
          <a:bodyPr lIns="0" rIns="0" tIns="0" bIns="0"/>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Factors can be created from numeric data</a:t>
            </a:r>
            <a:endParaRPr b="0" lang="en-US" sz="2400" spc="-1" strike="noStrike">
              <a:latin typeface="Arial"/>
            </a:endParaRPr>
          </a:p>
          <a:p>
            <a:pPr>
              <a:lnSpc>
                <a:spcPct val="100000"/>
              </a:lnSpc>
              <a:spcBef>
                <a:spcPts val="479"/>
              </a:spcBef>
            </a:pPr>
            <a:endParaRPr b="0" lang="en-US" sz="2400" spc="-1" strike="noStrike">
              <a:latin typeface="Arial"/>
            </a:endParaRPr>
          </a:p>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Example: Birth year of children in a school class</a:t>
            </a:r>
            <a:endParaRPr b="0" lang="en-US" sz="24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b_year &lt;- factor(c(2011, 2012, 2012, 2011, 2010))</a:t>
            </a:r>
            <a:endParaRPr b="0" lang="en-US" sz="1800" spc="-1" strike="noStrike">
              <a:latin typeface="Arial"/>
            </a:endParaRPr>
          </a:p>
          <a:p>
            <a:pPr>
              <a:lnSpc>
                <a:spcPct val="100000"/>
              </a:lnSpc>
              <a:spcBef>
                <a:spcPts val="479"/>
              </a:spcBef>
            </a:pPr>
            <a:endParaRPr b="0" lang="en-US" sz="1800" spc="-1" strike="noStrike">
              <a:latin typeface="Arial"/>
            </a:endParaRPr>
          </a:p>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Courier New"/>
              </a:rPr>
              <a:t>You must do </a:t>
            </a:r>
            <a:r>
              <a:rPr b="0" lang="en-US" sz="2400" spc="-1" strike="noStrike">
                <a:solidFill>
                  <a:srgbClr val="4e81bd"/>
                </a:solidFill>
                <a:latin typeface="Calibri"/>
                <a:ea typeface="Courier New"/>
              </a:rPr>
              <a:t>two coercion steps</a:t>
            </a:r>
            <a:r>
              <a:rPr b="0" lang="en-US" sz="2400" spc="-1" strike="noStrike">
                <a:solidFill>
                  <a:srgbClr val="262626"/>
                </a:solidFill>
                <a:latin typeface="Calibri"/>
                <a:ea typeface="Courier New"/>
              </a:rPr>
              <a:t>  to get numeric values back:</a:t>
            </a:r>
            <a:endParaRPr b="0" lang="en-US" sz="2400" spc="-1" strike="noStrike">
              <a:latin typeface="Arial"/>
            </a:endParaRPr>
          </a:p>
          <a:p>
            <a:pPr>
              <a:lnSpc>
                <a:spcPct val="100000"/>
              </a:lnSpc>
              <a:spcBef>
                <a:spcPts val="479"/>
              </a:spcBef>
            </a:pPr>
            <a:r>
              <a:rPr b="0" lang="en-US" sz="2400" spc="-1" strike="noStrike">
                <a:solidFill>
                  <a:srgbClr val="262626"/>
                </a:solidFill>
                <a:latin typeface="Calibri"/>
                <a:ea typeface="Courier New"/>
              </a:rPr>
              <a:t>	</a:t>
            </a:r>
            <a:r>
              <a:rPr b="0" lang="en-US" sz="2400" spc="-1" strike="noStrike">
                <a:solidFill>
                  <a:srgbClr val="262626"/>
                </a:solidFill>
                <a:latin typeface="Calibri"/>
                <a:ea typeface="Courier New"/>
              </a:rPr>
              <a:t>1. coerce the factor to character</a:t>
            </a:r>
            <a:endParaRPr b="0" lang="en-US" sz="2400" spc="-1" strike="noStrike">
              <a:latin typeface="Arial"/>
            </a:endParaRPr>
          </a:p>
          <a:p>
            <a:pPr>
              <a:lnSpc>
                <a:spcPct val="100000"/>
              </a:lnSpc>
              <a:spcBef>
                <a:spcPts val="479"/>
              </a:spcBef>
            </a:pPr>
            <a:r>
              <a:rPr b="0" lang="en-US" sz="2400" spc="-1" strike="noStrike">
                <a:solidFill>
                  <a:srgbClr val="262626"/>
                </a:solidFill>
                <a:latin typeface="Calibri"/>
                <a:ea typeface="Courier New"/>
              </a:rPr>
              <a:t>	</a:t>
            </a:r>
            <a:r>
              <a:rPr b="0" lang="en-US" sz="2400" spc="-1" strike="noStrike">
                <a:solidFill>
                  <a:srgbClr val="262626"/>
                </a:solidFill>
                <a:latin typeface="Calibri"/>
                <a:ea typeface="Courier New"/>
              </a:rPr>
              <a:t>2. coerce character to numeric</a:t>
            </a:r>
            <a:endParaRPr b="0" lang="en-US" sz="2400" spc="-1" strike="noStrike">
              <a:latin typeface="Arial"/>
            </a:endParaRPr>
          </a:p>
          <a:p>
            <a:pPr>
              <a:lnSpc>
                <a:spcPct val="100000"/>
              </a:lnSpc>
              <a:spcBef>
                <a:spcPts val="400"/>
              </a:spcBef>
            </a:pPr>
            <a:endParaRPr b="0" lang="en-US" sz="2400" spc="-1" strike="noStrike">
              <a:latin typeface="Arial"/>
            </a:endParaRPr>
          </a:p>
          <a:p>
            <a:pPr>
              <a:lnSpc>
                <a:spcPct val="100000"/>
              </a:lnSpc>
              <a:spcBef>
                <a:spcPts val="479"/>
              </a:spcBef>
            </a:pPr>
            <a:r>
              <a:rPr b="0" lang="en-US" sz="2400" spc="-1" strike="noStrike">
                <a:solidFill>
                  <a:srgbClr val="262626"/>
                </a:solidFill>
                <a:latin typeface="Calibri"/>
                <a:ea typeface="Courier New"/>
              </a:rPr>
              <a:t>Example (with nested coercion functions): </a:t>
            </a:r>
            <a:endParaRPr b="0" lang="en-US" sz="24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b_year_for_calc &lt;- as.numeric(as.character(b_year))</a:t>
            </a:r>
            <a:endParaRPr b="0" lang="en-US" sz="1800" spc="-1" strike="noStrike">
              <a:latin typeface="Arial"/>
            </a:endParaRPr>
          </a:p>
        </p:txBody>
      </p:sp>
      <p:sp>
        <p:nvSpPr>
          <p:cNvPr id="809"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Factors from Numeric Vectors</a:t>
            </a:r>
            <a:endParaRPr b="0" lang="en-US" sz="2800" spc="-1" strike="noStrike">
              <a:latin typeface="Arial"/>
            </a:endParaRPr>
          </a:p>
        </p:txBody>
      </p:sp>
    </p:spTree>
  </p:cSld>
  <p:timing>
    <p:tnLst>
      <p:par>
        <p:cTn id="1132" dur="indefinite" restart="never" nodeType="tmRoot">
          <p:childTnLst>
            <p:seq>
              <p:cTn id="1133" dur="indefinite" nodeType="mainSeq"/>
              <p:prevCondLst>
                <p:cond delay="0" evt="onPrev">
                  <p:tgtEl>
                    <p:sldTgt/>
                  </p:tgtEl>
                </p:cond>
              </p:prevCondLst>
              <p:nextCondLst>
                <p:cond delay="0"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CustomShape 1"/>
          <p:cNvSpPr/>
          <p:nvPr/>
        </p:nvSpPr>
        <p:spPr>
          <a:xfrm>
            <a:off x="258480" y="216720"/>
            <a:ext cx="8634240" cy="6375960"/>
          </a:xfrm>
          <a:prstGeom prst="rect">
            <a:avLst/>
          </a:prstGeom>
          <a:noFill/>
          <a:ln w="25560">
            <a:noFill/>
          </a:ln>
        </p:spPr>
        <p:style>
          <a:lnRef idx="0"/>
          <a:fillRef idx="0"/>
          <a:effectRef idx="0"/>
          <a:fontRef idx="minor"/>
        </p:style>
      </p:sp>
      <p:sp>
        <p:nvSpPr>
          <p:cNvPr id="811" name="CustomShape 2"/>
          <p:cNvSpPr/>
          <p:nvPr/>
        </p:nvSpPr>
        <p:spPr>
          <a:xfrm>
            <a:off x="258480" y="-46800"/>
            <a:ext cx="7936920" cy="60336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Let’s practice - 4 </a:t>
            </a:r>
            <a:endParaRPr b="0" lang="en-US" sz="4000" spc="-1" strike="noStrike">
              <a:latin typeface="Arial"/>
            </a:endParaRPr>
          </a:p>
        </p:txBody>
      </p:sp>
      <p:sp>
        <p:nvSpPr>
          <p:cNvPr id="812" name="CustomShape 3"/>
          <p:cNvSpPr/>
          <p:nvPr/>
        </p:nvSpPr>
        <p:spPr>
          <a:xfrm>
            <a:off x="191880" y="704160"/>
            <a:ext cx="8808840" cy="5888520"/>
          </a:xfrm>
          <a:prstGeom prst="rect">
            <a:avLst/>
          </a:prstGeom>
          <a:noFill/>
          <a:ln>
            <a:noFill/>
          </a:ln>
        </p:spPr>
        <p:style>
          <a:lnRef idx="0"/>
          <a:fillRef idx="0"/>
          <a:effectRef idx="0"/>
          <a:fontRef idx="minor"/>
        </p:style>
        <p:txBody>
          <a:bodyPr lIns="0" rIns="0" tIns="0" bIns="0"/>
          <a:p>
            <a:pPr>
              <a:lnSpc>
                <a:spcPct val="100000"/>
              </a:lnSpc>
              <a:spcBef>
                <a:spcPts val="400"/>
              </a:spcBef>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5) Create two vectors, </a:t>
            </a:r>
            <a:r>
              <a:rPr b="1" lang="en-US" sz="2000" spc="-1" strike="noStrike">
                <a:solidFill>
                  <a:srgbClr val="262626"/>
                </a:solidFill>
                <a:latin typeface="Calibri"/>
                <a:ea typeface="DejaVu Sans"/>
              </a:rPr>
              <a:t>vector_a </a:t>
            </a:r>
            <a:r>
              <a:rPr b="0" lang="en-US" sz="2000" spc="-1" strike="noStrike">
                <a:solidFill>
                  <a:srgbClr val="262626"/>
                </a:solidFill>
                <a:latin typeface="Calibri"/>
                <a:ea typeface="DejaVu Sans"/>
              </a:rPr>
              <a:t>and </a:t>
            </a:r>
            <a:r>
              <a:rPr b="1" lang="en-US" sz="2000" spc="-1" strike="noStrike">
                <a:solidFill>
                  <a:srgbClr val="262626"/>
                </a:solidFill>
                <a:latin typeface="Calibri"/>
                <a:ea typeface="DejaVu Sans"/>
              </a:rPr>
              <a:t>vector_b</a:t>
            </a:r>
            <a:r>
              <a:rPr b="0" lang="en-US" sz="2000" spc="-1" strike="noStrike">
                <a:solidFill>
                  <a:srgbClr val="262626"/>
                </a:solidFill>
                <a:latin typeface="Calibri"/>
                <a:ea typeface="DejaVu Sans"/>
              </a:rPr>
              <a:t>, containing the values from −5 to 5 and from 10 down to 0, respectively.</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6) Calculate the (element-wise) sum, difference and product between the elements of </a:t>
            </a:r>
            <a:r>
              <a:rPr b="1" lang="en-US" sz="2000" spc="-1" strike="noStrike">
                <a:solidFill>
                  <a:srgbClr val="262626"/>
                </a:solidFill>
                <a:latin typeface="Calibri"/>
                <a:ea typeface="DejaVu Sans"/>
              </a:rPr>
              <a:t>vector_a</a:t>
            </a:r>
            <a:r>
              <a:rPr b="0" lang="en-US" sz="2000" spc="-1" strike="noStrike">
                <a:solidFill>
                  <a:srgbClr val="262626"/>
                </a:solidFill>
                <a:latin typeface="Calibri"/>
                <a:ea typeface="DejaVu Sans"/>
              </a:rPr>
              <a:t> and </a:t>
            </a:r>
            <a:r>
              <a:rPr b="1" lang="en-US" sz="2000" spc="-1" strike="noStrike">
                <a:solidFill>
                  <a:srgbClr val="262626"/>
                </a:solidFill>
                <a:latin typeface="Calibri"/>
                <a:ea typeface="DejaVu Sans"/>
              </a:rPr>
              <a:t>vector_b</a:t>
            </a:r>
            <a:r>
              <a:rPr b="0" lang="en-US" sz="2000" spc="-1" strike="noStrike">
                <a:solidFill>
                  <a:srgbClr val="262626"/>
                </a:solidFill>
                <a:latin typeface="Calibri"/>
                <a:ea typeface="DejaVu Sans"/>
              </a:rPr>
              <a:t>.</a:t>
            </a:r>
            <a:r>
              <a:rPr b="0" i="1" lang="en-US" sz="2000" spc="-1" strike="noStrike">
                <a:solidFill>
                  <a:srgbClr val="262626"/>
                </a:solidFill>
                <a:latin typeface="Calibri"/>
                <a:ea typeface="DejaVu Sans"/>
              </a:rPr>
              <a:t> </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DejaVu Sans"/>
              </a:rPr>
              <a:t>7) a) Calculate the sum of elements in </a:t>
            </a:r>
            <a:r>
              <a:rPr b="1" lang="en-US" sz="2000" spc="-1" strike="noStrike">
                <a:solidFill>
                  <a:srgbClr val="262626"/>
                </a:solidFill>
                <a:latin typeface="Calibri"/>
                <a:ea typeface="DejaVu Sans"/>
              </a:rPr>
              <a:t>vector_a</a:t>
            </a:r>
            <a:r>
              <a:rPr b="0" lang="en-US" sz="2000" spc="-1" strike="noStrike">
                <a:solidFill>
                  <a:srgbClr val="262626"/>
                </a:solidFill>
                <a:latin typeface="Calibri"/>
                <a:ea typeface="DejaVu Sans"/>
              </a:rPr>
              <a:t>. </a:t>
            </a: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b) Calculate the overall sum of elements in both </a:t>
            </a:r>
            <a:r>
              <a:rPr b="1" lang="en-US" sz="2000" spc="-1" strike="noStrike">
                <a:solidFill>
                  <a:srgbClr val="262626"/>
                </a:solidFill>
                <a:latin typeface="Calibri"/>
                <a:ea typeface="DejaVu Sans"/>
              </a:rPr>
              <a:t>vector_a</a:t>
            </a:r>
            <a:r>
              <a:rPr b="0" lang="en-US" sz="2000" spc="-1" strike="noStrike">
                <a:solidFill>
                  <a:srgbClr val="262626"/>
                </a:solidFill>
                <a:latin typeface="Calibri"/>
                <a:ea typeface="DejaVu Sans"/>
              </a:rPr>
              <a:t> and </a:t>
            </a:r>
            <a:r>
              <a:rPr b="1" lang="en-US" sz="2000" spc="-1" strike="noStrike">
                <a:solidFill>
                  <a:srgbClr val="262626"/>
                </a:solidFill>
                <a:latin typeface="Calibri"/>
                <a:ea typeface="DejaVu Sans"/>
              </a:rPr>
              <a:t>vector_b</a:t>
            </a:r>
            <a:r>
              <a:rPr b="0" lang="en-US" sz="2000" spc="-1" strike="noStrike">
                <a:solidFill>
                  <a:srgbClr val="262626"/>
                </a:solidFill>
                <a:latin typeface="Calibri"/>
                <a:ea typeface="DejaVu Sans"/>
              </a:rPr>
              <a:t>.</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DejaVu Sans"/>
              </a:rPr>
              <a:t>8) Identify the smallest and the largest value among both </a:t>
            </a:r>
            <a:r>
              <a:rPr b="1" lang="en-US" sz="2000" spc="-1" strike="noStrike">
                <a:solidFill>
                  <a:srgbClr val="262626"/>
                </a:solidFill>
                <a:latin typeface="Calibri"/>
                <a:ea typeface="DejaVu Sans"/>
              </a:rPr>
              <a:t>vector_a</a:t>
            </a:r>
            <a:r>
              <a:rPr b="0" lang="en-US" sz="2000" spc="-1" strike="noStrike">
                <a:solidFill>
                  <a:srgbClr val="262626"/>
                </a:solidFill>
                <a:latin typeface="Calibri"/>
                <a:ea typeface="DejaVu Sans"/>
              </a:rPr>
              <a:t> and </a:t>
            </a:r>
            <a:r>
              <a:rPr b="1" lang="en-US" sz="2000" spc="-1" strike="noStrike">
                <a:solidFill>
                  <a:srgbClr val="262626"/>
                </a:solidFill>
                <a:latin typeface="Calibri"/>
                <a:ea typeface="DejaVu Sans"/>
              </a:rPr>
              <a:t>vector_b</a:t>
            </a:r>
            <a:r>
              <a:rPr b="0" lang="en-US" sz="2000" spc="-1" strike="noStrike">
                <a:solidFill>
                  <a:srgbClr val="262626"/>
                </a:solidFill>
                <a:latin typeface="Calibri"/>
                <a:ea typeface="DejaVu Sans"/>
              </a:rPr>
              <a:t>.</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DejaVu Sans"/>
              </a:rPr>
              <a:t>9)  Compute the overall mean of the values among both </a:t>
            </a:r>
            <a:r>
              <a:rPr b="1" lang="en-US" sz="2000" spc="-1" strike="noStrike">
                <a:solidFill>
                  <a:srgbClr val="262626"/>
                </a:solidFill>
                <a:latin typeface="Calibri"/>
                <a:ea typeface="DejaVu Sans"/>
              </a:rPr>
              <a:t>vector_a</a:t>
            </a:r>
            <a:r>
              <a:rPr b="0" lang="en-US" sz="2000" spc="-1" strike="noStrike">
                <a:solidFill>
                  <a:srgbClr val="262626"/>
                </a:solidFill>
                <a:latin typeface="Calibri"/>
                <a:ea typeface="DejaVu Sans"/>
              </a:rPr>
              <a:t> and </a:t>
            </a:r>
            <a:r>
              <a:rPr b="1" lang="en-US" sz="2000" spc="-1" strike="noStrike">
                <a:solidFill>
                  <a:srgbClr val="262626"/>
                </a:solidFill>
                <a:latin typeface="Calibri"/>
                <a:ea typeface="DejaVu Sans"/>
              </a:rPr>
              <a:t>vector_b</a:t>
            </a:r>
            <a:r>
              <a:rPr b="0" lang="en-US" sz="2000" spc="-1" strike="noStrike">
                <a:solidFill>
                  <a:srgbClr val="262626"/>
                </a:solidFill>
                <a:latin typeface="Calibri"/>
                <a:ea typeface="DejaVu Sans"/>
              </a:rPr>
              <a:t>.</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i="1" lang="en-US" sz="2000" spc="-1" strike="noStrike">
                <a:solidFill>
                  <a:srgbClr val="000000"/>
                </a:solidFill>
                <a:latin typeface="Arial"/>
                <a:ea typeface="DejaVu Sans"/>
              </a:rPr>
              <a:t>Hint: Each task in exercises 6-9 can be performed in a single statement per vector</a:t>
            </a:r>
            <a:endParaRPr b="0" lang="en-US" sz="2000" spc="-1" strike="noStrike">
              <a:latin typeface="Arial"/>
            </a:endParaRPr>
          </a:p>
        </p:txBody>
      </p:sp>
    </p:spTree>
  </p:cSld>
  <p:timing>
    <p:tnLst>
      <p:par>
        <p:cTn id="1134" dur="indefinite" restart="never" nodeType="tmRoot">
          <p:childTnLst>
            <p:seq>
              <p:cTn id="1135" dur="indefinite" nodeType="mainSeq"/>
              <p:prevCondLst>
                <p:cond delay="0" evt="onPrev">
                  <p:tgtEl>
                    <p:sldTgt/>
                  </p:tgtEl>
                </p:cond>
              </p:prevCondLst>
              <p:nextCondLst>
                <p:cond delay="0"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13" name="CustomShape 1"/>
          <p:cNvSpPr/>
          <p:nvPr/>
        </p:nvSpPr>
        <p:spPr>
          <a:xfrm>
            <a:off x="329400" y="906120"/>
            <a:ext cx="8354520" cy="4991040"/>
          </a:xfrm>
          <a:prstGeom prst="rect">
            <a:avLst/>
          </a:prstGeom>
          <a:noFill/>
          <a:ln>
            <a:noFill/>
          </a:ln>
        </p:spPr>
        <p:style>
          <a:lnRef idx="0"/>
          <a:fillRef idx="0"/>
          <a:effectRef idx="0"/>
          <a:fontRef idx="minor"/>
        </p:style>
        <p:txBody>
          <a:bodyPr lIns="0" rIns="0" tIns="0" bIns="0" anchor="ctr"/>
          <a:p>
            <a:pPr>
              <a:lnSpc>
                <a:spcPct val="90000"/>
              </a:lnSpc>
              <a:spcBef>
                <a:spcPts val="400"/>
              </a:spcBef>
            </a:pPr>
            <a:endParaRPr b="0" lang="en-US" sz="1800" spc="-1" strike="noStrike">
              <a:latin typeface="Arial"/>
            </a:endParaRPr>
          </a:p>
          <a:p>
            <a:pPr>
              <a:lnSpc>
                <a:spcPct val="90000"/>
              </a:lnSpc>
              <a:spcBef>
                <a:spcPts val="400"/>
              </a:spcBef>
            </a:pPr>
            <a:r>
              <a:rPr b="1" lang="en-US" sz="2000" spc="-1" strike="noStrike">
                <a:solidFill>
                  <a:srgbClr val="262626"/>
                </a:solidFill>
                <a:latin typeface="Calibri"/>
                <a:ea typeface="DejaVu Sans"/>
              </a:rPr>
              <a:t>Matrix</a:t>
            </a:r>
            <a:r>
              <a:rPr b="0" lang="en-US" sz="2000" spc="-1" strike="noStrike">
                <a:solidFill>
                  <a:srgbClr val="262626"/>
                </a:solidFill>
                <a:latin typeface="Calibri"/>
                <a:ea typeface="DejaVu Sans"/>
              </a:rPr>
              <a:t>: multiple columns of same length, all must have the same type of data</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1" lang="en-US" sz="2000" spc="-1" strike="noStrike">
                <a:solidFill>
                  <a:srgbClr val="262626"/>
                </a:solidFill>
                <a:latin typeface="Calibri"/>
                <a:ea typeface="DejaVu Sans"/>
              </a:rPr>
              <a:t>Create a matrix</a:t>
            </a: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4e81bd"/>
                </a:solidFill>
                <a:latin typeface="Calibri"/>
                <a:ea typeface="DejaVu Sans"/>
              </a:rPr>
              <a:t>matrix():  </a:t>
            </a:r>
            <a:r>
              <a:rPr b="0" lang="en-US" sz="2000" spc="-1" strike="noStrike">
                <a:solidFill>
                  <a:srgbClr val="262626"/>
                </a:solidFill>
                <a:latin typeface="Calibri"/>
                <a:ea typeface="DejaVu Sans"/>
              </a:rPr>
              <a:t>start from a vector and reshape it</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&gt; mat &lt;- matrix(1:12, nrow=3, ncol=4)  </a:t>
            </a:r>
            <a:r>
              <a:rPr b="0" lang="en-US" sz="2000" spc="-1" strike="noStrike">
                <a:solidFill>
                  <a:srgbClr val="77933c"/>
                </a:solidFill>
                <a:latin typeface="Lucida Console"/>
                <a:ea typeface="Courier New"/>
              </a:rPr>
              <a:t># 3x4 matrix</a:t>
            </a:r>
            <a:endParaRPr b="0" lang="en-US" sz="2000" spc="-1" strike="noStrike">
              <a:latin typeface="Arial"/>
            </a:endParaRPr>
          </a:p>
          <a:p>
            <a:pPr>
              <a:lnSpc>
                <a:spcPct val="100000"/>
              </a:lnSpc>
            </a:pP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4e81bd"/>
                </a:solidFill>
                <a:latin typeface="Calibri"/>
                <a:ea typeface="Courier New"/>
              </a:rPr>
              <a:t>cbind():  </a:t>
            </a:r>
            <a:r>
              <a:rPr b="0" lang="en-US" sz="2000" spc="-1" strike="noStrike">
                <a:solidFill>
                  <a:srgbClr val="262626"/>
                </a:solidFill>
                <a:latin typeface="Calibri"/>
                <a:ea typeface="Courier New"/>
              </a:rPr>
              <a:t>bind columns together</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&gt; mat1 &lt;- cbind(c(1,0), c(0,1), c(1,0)) </a:t>
            </a:r>
            <a:r>
              <a:rPr b="0" lang="en-US" sz="2000" spc="-1" strike="noStrike">
                <a:solidFill>
                  <a:srgbClr val="77933c"/>
                </a:solidFill>
                <a:latin typeface="Lucida Console"/>
                <a:ea typeface="Courier New"/>
              </a:rPr>
              <a:t># 2x3 matrix</a:t>
            </a:r>
            <a:endParaRPr b="0" lang="en-US" sz="2000" spc="-1" strike="noStrike">
              <a:latin typeface="Arial"/>
            </a:endParaRPr>
          </a:p>
          <a:p>
            <a:pPr>
              <a:lnSpc>
                <a:spcPct val="100000"/>
              </a:lnSpc>
              <a:spcBef>
                <a:spcPts val="400"/>
              </a:spcBef>
            </a:pP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4e81bd"/>
                </a:solidFill>
                <a:latin typeface="Calibri"/>
                <a:ea typeface="Courier New"/>
              </a:rPr>
              <a:t> </a:t>
            </a:r>
            <a:r>
              <a:rPr b="0" lang="en-US" sz="2000" spc="-1" strike="noStrike">
                <a:solidFill>
                  <a:srgbClr val="4e81bd"/>
                </a:solidFill>
                <a:latin typeface="Calibri"/>
                <a:ea typeface="Courier New"/>
              </a:rPr>
              <a:t>rbind():  </a:t>
            </a:r>
            <a:r>
              <a:rPr b="0" lang="en-US" sz="2000" spc="-1" strike="noStrike">
                <a:solidFill>
                  <a:srgbClr val="262626"/>
                </a:solidFill>
                <a:latin typeface="Calibri"/>
                <a:ea typeface="Courier New"/>
              </a:rPr>
              <a:t>bind rows together</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&gt; mat2 &lt;- rbind(c(1,0), c(0,1), c(1,0)  </a:t>
            </a:r>
            <a:r>
              <a:rPr b="0" lang="en-US" sz="2000" spc="-1" strike="noStrike">
                <a:solidFill>
                  <a:srgbClr val="77933c"/>
                </a:solidFill>
                <a:latin typeface="Lucida Console"/>
                <a:ea typeface="Courier New"/>
              </a:rPr>
              <a:t># 3x2 matrix</a:t>
            </a:r>
            <a:endParaRPr b="0" lang="en-US" sz="2000" spc="-1" strike="noStrike">
              <a:latin typeface="Arial"/>
            </a:endParaRPr>
          </a:p>
          <a:p>
            <a:pPr>
              <a:lnSpc>
                <a:spcPct val="100000"/>
              </a:lnSpc>
            </a:pPr>
            <a:endParaRPr b="0" lang="en-US" sz="2000" spc="-1" strike="noStrike">
              <a:latin typeface="Arial"/>
            </a:endParaRPr>
          </a:p>
        </p:txBody>
      </p:sp>
      <p:sp>
        <p:nvSpPr>
          <p:cNvPr id="814"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Creating objects: Matrices</a:t>
            </a:r>
            <a:endParaRPr b="0" lang="en-US" sz="2800" spc="-1" strike="noStrike">
              <a:latin typeface="Arial"/>
            </a:endParaRPr>
          </a:p>
        </p:txBody>
      </p:sp>
    </p:spTree>
  </p:cSld>
  <p:timing>
    <p:tnLst>
      <p:par>
        <p:cTn id="1136" dur="indefinite" restart="never" nodeType="tmRoot">
          <p:childTnLst>
            <p:seq>
              <p:cTn id="1137" dur="indefinite" nodeType="mainSeq">
                <p:childTnLst>
                  <p:par>
                    <p:cTn id="1138" fill="hold">
                      <p:stCondLst>
                        <p:cond delay="indefinite"/>
                      </p:stCondLst>
                      <p:childTnLst>
                        <p:par>
                          <p:cTn id="1139" fill="hold">
                            <p:stCondLst>
                              <p:cond delay="0"/>
                            </p:stCondLst>
                            <p:childTnLst>
                              <p:par>
                                <p:cTn id="1140" nodeType="clickEffect" fill="hold" presetClass="entr" presetID="1">
                                  <p:stCondLst>
                                    <p:cond delay="0"/>
                                  </p:stCondLst>
                                  <p:childTnLst>
                                    <p:set>
                                      <p:cBhvr>
                                        <p:cTn id="1141" dur="1" fill="hold">
                                          <p:stCondLst>
                                            <p:cond delay="0"/>
                                          </p:stCondLst>
                                        </p:cTn>
                                        <p:tgtEl>
                                          <p:spTgt spid="813">
                                            <p:txEl>
                                              <p:pRg st="1" end="1"/>
                                            </p:txEl>
                                          </p:spTgt>
                                        </p:tgtEl>
                                        <p:attrNameLst>
                                          <p:attrName>style.visibility</p:attrName>
                                        </p:attrNameLst>
                                      </p:cBhvr>
                                      <p:to>
                                        <p:strVal val="visible"/>
                                      </p:to>
                                    </p:set>
                                  </p:childTnLst>
                                </p:cTn>
                              </p:par>
                            </p:childTnLst>
                          </p:cTn>
                        </p:par>
                      </p:childTnLst>
                    </p:cTn>
                  </p:par>
                  <p:par>
                    <p:cTn id="1142" fill="hold">
                      <p:stCondLst>
                        <p:cond delay="indefinite"/>
                      </p:stCondLst>
                      <p:childTnLst>
                        <p:par>
                          <p:cTn id="1143" fill="hold">
                            <p:stCondLst>
                              <p:cond delay="0"/>
                            </p:stCondLst>
                            <p:childTnLst>
                              <p:par>
                                <p:cTn id="1144" nodeType="clickEffect" fill="hold" presetClass="entr" presetID="1">
                                  <p:stCondLst>
                                    <p:cond delay="0"/>
                                  </p:stCondLst>
                                  <p:childTnLst>
                                    <p:set>
                                      <p:cBhvr>
                                        <p:cTn id="1145" dur="1" fill="hold">
                                          <p:stCondLst>
                                            <p:cond delay="0"/>
                                          </p:stCondLst>
                                        </p:cTn>
                                        <p:tgtEl>
                                          <p:spTgt spid="813">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CustomShape 1"/>
          <p:cNvSpPr/>
          <p:nvPr/>
        </p:nvSpPr>
        <p:spPr>
          <a:xfrm>
            <a:off x="374400" y="914400"/>
            <a:ext cx="8397720" cy="5114520"/>
          </a:xfrm>
          <a:prstGeom prst="rect">
            <a:avLst/>
          </a:prstGeom>
          <a:noFill/>
          <a:ln>
            <a:noFill/>
          </a:ln>
        </p:spPr>
        <p:style>
          <a:lnRef idx="0"/>
          <a:fillRef idx="0"/>
          <a:effectRef idx="0"/>
          <a:fontRef idx="minor"/>
        </p:style>
        <p:txBody>
          <a:bodyPr lIns="0" rIns="0" tIns="0" bIns="0"/>
          <a:p>
            <a:pPr>
              <a:lnSpc>
                <a:spcPct val="100000"/>
              </a:lnSpc>
              <a:spcBef>
                <a:spcPts val="561"/>
              </a:spcBef>
            </a:pPr>
            <a:r>
              <a:rPr b="0" lang="en-US" sz="2800" spc="-1" strike="noStrike">
                <a:solidFill>
                  <a:srgbClr val="262626"/>
                </a:solidFill>
                <a:latin typeface="Calibri"/>
                <a:ea typeface="DejaVu Sans"/>
              </a:rPr>
              <a:t>R is extremely vast and can't be learned overnight. The scope of this course is to:</a:t>
            </a:r>
            <a:endParaRPr b="0" lang="en-US" sz="2800" spc="-1" strike="noStrike">
              <a:latin typeface="Arial"/>
            </a:endParaRPr>
          </a:p>
          <a:p>
            <a:pPr>
              <a:lnSpc>
                <a:spcPct val="100000"/>
              </a:lnSpc>
              <a:spcBef>
                <a:spcPts val="561"/>
              </a:spcBef>
            </a:pPr>
            <a:endParaRPr b="0" lang="en-US" sz="2800" spc="-1" strike="noStrike">
              <a:latin typeface="Arial"/>
            </a:endParaRPr>
          </a:p>
          <a:p>
            <a:pPr lvl="1" marL="432000" indent="-209880">
              <a:lnSpc>
                <a:spcPct val="100000"/>
              </a:lnSpc>
              <a:spcBef>
                <a:spcPts val="1134"/>
              </a:spcBef>
              <a:buClr>
                <a:srgbClr val="000000"/>
              </a:buClr>
              <a:buSzPct val="45000"/>
              <a:buFont typeface="Wingdings" charset="2"/>
              <a:buChar char=""/>
            </a:pPr>
            <a:r>
              <a:rPr b="0" lang="en-US" sz="2800" spc="-1" strike="noStrike">
                <a:solidFill>
                  <a:srgbClr val="262626"/>
                </a:solidFill>
                <a:latin typeface="Calibri"/>
                <a:ea typeface="DejaVu Sans"/>
              </a:rPr>
              <a:t>give a </a:t>
            </a:r>
            <a:r>
              <a:rPr b="0" lang="en-US" sz="2800" spc="-1" strike="noStrike">
                <a:solidFill>
                  <a:srgbClr val="4f81bd"/>
                </a:solidFill>
                <a:latin typeface="Calibri"/>
                <a:ea typeface="DejaVu Sans"/>
              </a:rPr>
              <a:t>basic understanding and concepts behind R</a:t>
            </a:r>
            <a:r>
              <a:rPr b="0" lang="en-US" sz="2800" spc="-1" strike="noStrike">
                <a:solidFill>
                  <a:srgbClr val="262626"/>
                </a:solidFill>
                <a:latin typeface="Calibri"/>
                <a:ea typeface="DejaVu Sans"/>
              </a:rPr>
              <a:t> </a:t>
            </a:r>
            <a:endParaRPr b="0" lang="en-US" sz="2800" spc="-1" strike="noStrike">
              <a:latin typeface="Arial"/>
            </a:endParaRPr>
          </a:p>
          <a:p>
            <a:pPr lvl="1" marL="432000" indent="-209880">
              <a:lnSpc>
                <a:spcPct val="100000"/>
              </a:lnSpc>
              <a:spcBef>
                <a:spcPts val="1134"/>
              </a:spcBef>
              <a:buClr>
                <a:srgbClr val="000000"/>
              </a:buClr>
              <a:buSzPct val="45000"/>
              <a:buFont typeface="Wingdings" charset="2"/>
              <a:buChar char=""/>
            </a:pPr>
            <a:r>
              <a:rPr b="0" lang="en-US" sz="2800" spc="-1" strike="noStrike">
                <a:solidFill>
                  <a:srgbClr val="262626"/>
                </a:solidFill>
                <a:latin typeface="Calibri"/>
                <a:ea typeface="Noto Sans CJK SC"/>
              </a:rPr>
              <a:t>help implement and interpret a data analysis workflow </a:t>
            </a:r>
            <a:endParaRPr b="0" lang="en-US" sz="2800" spc="-1" strike="noStrike">
              <a:latin typeface="Arial"/>
            </a:endParaRPr>
          </a:p>
          <a:p>
            <a:pPr>
              <a:lnSpc>
                <a:spcPct val="100000"/>
              </a:lnSpc>
              <a:spcBef>
                <a:spcPts val="561"/>
              </a:spcBef>
            </a:pPr>
            <a:endParaRPr b="0" lang="en-US" sz="2800" spc="-1" strike="noStrike">
              <a:latin typeface="Arial"/>
            </a:endParaRPr>
          </a:p>
          <a:p>
            <a:pPr>
              <a:lnSpc>
                <a:spcPct val="100000"/>
              </a:lnSpc>
              <a:spcBef>
                <a:spcPts val="561"/>
              </a:spcBef>
            </a:pPr>
            <a:r>
              <a:rPr b="0" lang="en-US" sz="2800" spc="-1" strike="noStrike">
                <a:solidFill>
                  <a:srgbClr val="262626"/>
                </a:solidFill>
                <a:latin typeface="Calibri"/>
                <a:ea typeface="Noto Sans CJK SC"/>
              </a:rPr>
              <a:t>This course is only the first step in </a:t>
            </a:r>
            <a:endParaRPr b="0" lang="en-US" sz="2800" spc="-1" strike="noStrike">
              <a:latin typeface="Arial"/>
            </a:endParaRPr>
          </a:p>
          <a:p>
            <a:pPr>
              <a:lnSpc>
                <a:spcPct val="100000"/>
              </a:lnSpc>
              <a:spcBef>
                <a:spcPts val="561"/>
              </a:spcBef>
            </a:pPr>
            <a:r>
              <a:rPr b="0" lang="en-US" sz="2800" spc="-1" strike="noStrike">
                <a:solidFill>
                  <a:srgbClr val="262626"/>
                </a:solidFill>
                <a:latin typeface="Calibri"/>
                <a:ea typeface="Noto Sans CJK SC"/>
              </a:rPr>
              <a:t>your        journey</a:t>
            </a:r>
            <a:endParaRPr b="0" lang="en-US" sz="2800" spc="-1" strike="noStrike">
              <a:latin typeface="Arial"/>
            </a:endParaRPr>
          </a:p>
        </p:txBody>
      </p:sp>
      <p:sp>
        <p:nvSpPr>
          <p:cNvPr id="581" name="CustomShape 2"/>
          <p:cNvSpPr/>
          <p:nvPr/>
        </p:nvSpPr>
        <p:spPr>
          <a:xfrm>
            <a:off x="258480" y="111600"/>
            <a:ext cx="7936560" cy="61416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f81bd"/>
                </a:solidFill>
                <a:latin typeface="Calibri"/>
                <a:ea typeface="DejaVu Sans"/>
              </a:rPr>
              <a:t>Choice of content</a:t>
            </a:r>
            <a:endParaRPr b="0" lang="en-US" sz="4400" spc="-1" strike="noStrike">
              <a:latin typeface="Arial"/>
            </a:endParaRPr>
          </a:p>
        </p:txBody>
      </p:sp>
      <p:pic>
        <p:nvPicPr>
          <p:cNvPr id="582" name="Picture 420" descr=""/>
          <p:cNvPicPr/>
          <p:nvPr/>
        </p:nvPicPr>
        <p:blipFill>
          <a:blip r:embed="rId1"/>
          <a:stretch/>
        </p:blipFill>
        <p:spPr>
          <a:xfrm>
            <a:off x="1352160" y="5303520"/>
            <a:ext cx="601560" cy="46440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CustomShape 1"/>
          <p:cNvSpPr/>
          <p:nvPr/>
        </p:nvSpPr>
        <p:spPr>
          <a:xfrm>
            <a:off x="393480" y="882000"/>
            <a:ext cx="8354520" cy="5118840"/>
          </a:xfrm>
          <a:prstGeom prst="rect">
            <a:avLst/>
          </a:prstGeom>
          <a:noFill/>
          <a:ln>
            <a:noFill/>
          </a:ln>
        </p:spPr>
        <p:style>
          <a:lnRef idx="0"/>
          <a:fillRef idx="0"/>
          <a:effectRef idx="0"/>
          <a:fontRef idx="minor"/>
        </p:style>
        <p:txBody>
          <a:bodyPr lIns="0" rIns="0" tIns="0" bIns="0"/>
          <a:p>
            <a:pPr marL="266760" indent="-264240">
              <a:lnSpc>
                <a:spcPct val="100000"/>
              </a:lnSpc>
              <a:spcBef>
                <a:spcPts val="479"/>
              </a:spcBef>
              <a:buClr>
                <a:srgbClr val="262626"/>
              </a:buClr>
              <a:buFont typeface="Arial"/>
              <a:buChar char="•"/>
            </a:pPr>
            <a:r>
              <a:rPr b="1" lang="en-US" sz="2400" spc="-1" strike="noStrike">
                <a:solidFill>
                  <a:srgbClr val="262626"/>
                </a:solidFill>
                <a:latin typeface="Calibri"/>
                <a:ea typeface="DejaVu Sans"/>
              </a:rPr>
              <a:t>Arithmetic</a:t>
            </a:r>
            <a:endParaRPr b="0" lang="en-US" sz="2400" spc="-1" strike="noStrike">
              <a:latin typeface="Arial"/>
            </a:endParaRPr>
          </a:p>
          <a:p>
            <a:pPr>
              <a:lnSpc>
                <a:spcPct val="100000"/>
              </a:lnSpc>
              <a:spcBef>
                <a:spcPts val="400"/>
              </a:spcBef>
              <a:spcAft>
                <a:spcPts val="1199"/>
              </a:spcAft>
            </a:pPr>
            <a:r>
              <a:rPr b="0" lang="en-US" sz="2000" spc="-1" strike="noStrike">
                <a:solidFill>
                  <a:srgbClr val="262626"/>
                </a:solidFill>
                <a:latin typeface="Calibri"/>
                <a:ea typeface="DejaVu Sans"/>
              </a:rPr>
              <a:t>+, -, *, /, ^</a:t>
            </a:r>
            <a:endParaRPr b="0" lang="en-US" sz="2000" spc="-1" strike="noStrike">
              <a:latin typeface="Arial"/>
            </a:endParaRPr>
          </a:p>
          <a:p>
            <a:pPr marL="266760" indent="-264240">
              <a:lnSpc>
                <a:spcPct val="100000"/>
              </a:lnSpc>
              <a:spcBef>
                <a:spcPts val="479"/>
              </a:spcBef>
              <a:buClr>
                <a:srgbClr val="262626"/>
              </a:buClr>
              <a:buFont typeface="Arial"/>
              <a:buChar char="•"/>
            </a:pPr>
            <a:r>
              <a:rPr b="1" lang="en-US" sz="2400" spc="-1" strike="noStrike">
                <a:solidFill>
                  <a:srgbClr val="262626"/>
                </a:solidFill>
                <a:latin typeface="Calibri"/>
                <a:ea typeface="DejaVu Sans"/>
              </a:rPr>
              <a:t>Comparison</a:t>
            </a:r>
            <a:endParaRPr b="0" lang="en-US" sz="2400" spc="-1" strike="noStrike">
              <a:latin typeface="Arial"/>
            </a:endParaRPr>
          </a:p>
          <a:p>
            <a:pPr>
              <a:lnSpc>
                <a:spcPct val="100000"/>
              </a:lnSpc>
              <a:spcBef>
                <a:spcPts val="400"/>
              </a:spcBef>
              <a:spcAft>
                <a:spcPts val="1199"/>
              </a:spcAft>
            </a:pPr>
            <a:r>
              <a:rPr b="0" lang="en-US" sz="2000" spc="-1" strike="noStrike">
                <a:solidFill>
                  <a:srgbClr val="262626"/>
                </a:solidFill>
                <a:latin typeface="Calibri"/>
                <a:ea typeface="DejaVu Sans"/>
              </a:rPr>
              <a:t>&gt;, &lt;, &lt;=, &gt;=, == (equal to), != (not equal to)</a:t>
            </a:r>
            <a:endParaRPr b="0" lang="en-US" sz="2000" spc="-1" strike="noStrike">
              <a:latin typeface="Arial"/>
            </a:endParaRPr>
          </a:p>
          <a:p>
            <a:pPr marL="266760" indent="-264240">
              <a:lnSpc>
                <a:spcPct val="100000"/>
              </a:lnSpc>
              <a:spcBef>
                <a:spcPts val="479"/>
              </a:spcBef>
              <a:buClr>
                <a:srgbClr val="262626"/>
              </a:buClr>
              <a:buFont typeface="Arial"/>
              <a:buChar char="•"/>
            </a:pPr>
            <a:r>
              <a:rPr b="1" lang="en-US" sz="2400" spc="-1" strike="noStrike">
                <a:solidFill>
                  <a:srgbClr val="262626"/>
                </a:solidFill>
                <a:latin typeface="Calibri"/>
                <a:ea typeface="DejaVu Sans"/>
              </a:rPr>
              <a:t>Logical </a:t>
            </a:r>
            <a:endParaRPr b="0" lang="en-US" sz="2400" spc="-1" strike="noStrike">
              <a:latin typeface="Arial"/>
            </a:endParaRPr>
          </a:p>
          <a:p>
            <a:pPr>
              <a:lnSpc>
                <a:spcPct val="100000"/>
              </a:lnSpc>
              <a:spcBef>
                <a:spcPts val="400"/>
              </a:spcBef>
              <a:spcAft>
                <a:spcPts val="1199"/>
              </a:spcAft>
            </a:pPr>
            <a:r>
              <a:rPr b="0" lang="en-US" sz="2000" spc="-1" strike="noStrike">
                <a:solidFill>
                  <a:srgbClr val="262626"/>
                </a:solidFill>
                <a:latin typeface="Calibri"/>
                <a:ea typeface="DejaVu Sans"/>
              </a:rPr>
              <a:t>! (negation), &amp; (AND), | (OR)   </a:t>
            </a:r>
            <a:endParaRPr b="0" lang="en-US" sz="2000" spc="-1" strike="noStrike">
              <a:latin typeface="Arial"/>
            </a:endParaRPr>
          </a:p>
          <a:p>
            <a:pPr marL="266760" indent="-264240">
              <a:lnSpc>
                <a:spcPct val="100000"/>
              </a:lnSpc>
              <a:spcBef>
                <a:spcPts val="479"/>
              </a:spcBef>
              <a:buClr>
                <a:srgbClr val="262626"/>
              </a:buClr>
              <a:buFont typeface="Arial"/>
              <a:buChar char="•"/>
            </a:pPr>
            <a:r>
              <a:rPr b="1" lang="en-US" sz="2400" spc="-1" strike="noStrike">
                <a:solidFill>
                  <a:srgbClr val="262626"/>
                </a:solidFill>
                <a:latin typeface="Calibri"/>
                <a:ea typeface="DejaVu Sans"/>
              </a:rPr>
              <a:t>Other</a:t>
            </a:r>
            <a:endParaRPr b="0" lang="en-US" sz="2400" spc="-1" strike="noStrike">
              <a:latin typeface="Arial"/>
            </a:endParaRPr>
          </a:p>
          <a:p>
            <a:pPr>
              <a:lnSpc>
                <a:spcPct val="100000"/>
              </a:lnSpc>
              <a:spcBef>
                <a:spcPts val="400"/>
              </a:spcBef>
            </a:pPr>
            <a:r>
              <a:rPr b="0" lang="en-US" sz="2000" spc="-1" strike="noStrike">
                <a:solidFill>
                  <a:srgbClr val="262626"/>
                </a:solidFill>
                <a:latin typeface="Calibri"/>
                <a:ea typeface="DejaVu Sans"/>
              </a:rPr>
              <a:t>%in% (in operator)</a:t>
            </a:r>
            <a:endParaRPr b="0" lang="en-US" sz="2000" spc="-1" strike="noStrike">
              <a:latin typeface="Arial"/>
            </a:endParaRPr>
          </a:p>
        </p:txBody>
      </p:sp>
      <p:sp>
        <p:nvSpPr>
          <p:cNvPr id="816"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Operators (most commonly used ones)</a:t>
            </a:r>
            <a:endParaRPr b="0" lang="en-US" sz="2800" spc="-1" strike="noStrike">
              <a:latin typeface="Arial"/>
            </a:endParaRPr>
          </a:p>
        </p:txBody>
      </p:sp>
      <p:sp>
        <p:nvSpPr>
          <p:cNvPr id="817" name="CustomShape 3"/>
          <p:cNvSpPr/>
          <p:nvPr/>
        </p:nvSpPr>
        <p:spPr>
          <a:xfrm>
            <a:off x="645120" y="4957200"/>
            <a:ext cx="7553880" cy="144144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561"/>
              </a:spcBef>
            </a:pPr>
            <a:r>
              <a:rPr b="0" lang="en-US" sz="2800" spc="-1" strike="noStrike">
                <a:solidFill>
                  <a:srgbClr val="ffffff"/>
                </a:solidFill>
                <a:latin typeface="Comic Sans MS"/>
                <a:ea typeface="DejaVu Sans"/>
              </a:rPr>
              <a:t>Comparisons, logical operators and %in% always return logical values! </a:t>
            </a:r>
            <a:endParaRPr b="0" lang="en-US" sz="2800" spc="-1" strike="noStrike">
              <a:latin typeface="Arial"/>
            </a:endParaRPr>
          </a:p>
          <a:p>
            <a:pPr algn="ctr">
              <a:lnSpc>
                <a:spcPct val="100000"/>
              </a:lnSpc>
              <a:spcBef>
                <a:spcPts val="561"/>
              </a:spcBef>
            </a:pPr>
            <a:r>
              <a:rPr b="0" lang="en-US" sz="2800" spc="-1" strike="noStrike">
                <a:solidFill>
                  <a:srgbClr val="ffffff"/>
                </a:solidFill>
                <a:latin typeface="Comic Sans MS"/>
                <a:ea typeface="DejaVu Sans"/>
              </a:rPr>
              <a:t>(TRUE, FALSE)</a:t>
            </a:r>
            <a:endParaRPr b="0" lang="en-US" sz="2800" spc="-1" strike="noStrike">
              <a:latin typeface="Arial"/>
            </a:endParaRPr>
          </a:p>
        </p:txBody>
      </p:sp>
    </p:spTree>
  </p:cSld>
  <p:timing>
    <p:tnLst>
      <p:par>
        <p:cTn id="1146" dur="indefinite" restart="never" nodeType="tmRoot">
          <p:childTnLst>
            <p:seq>
              <p:cTn id="1147" dur="indefinite" nodeType="mainSeq">
                <p:childTnLst>
                  <p:par>
                    <p:cTn id="1148" fill="hold">
                      <p:stCondLst>
                        <p:cond delay="indefinite"/>
                      </p:stCondLst>
                      <p:childTnLst>
                        <p:par>
                          <p:cTn id="1149" fill="hold">
                            <p:stCondLst>
                              <p:cond delay="0"/>
                            </p:stCondLst>
                            <p:childTnLst>
                              <p:par>
                                <p:cTn id="1150" nodeType="clickEffect" fill="hold" presetClass="entr" presetID="1">
                                  <p:stCondLst>
                                    <p:cond delay="0"/>
                                  </p:stCondLst>
                                  <p:childTnLst>
                                    <p:set>
                                      <p:cBhvr>
                                        <p:cTn id="1151" dur="1" fill="hold">
                                          <p:stCondLst>
                                            <p:cond delay="0"/>
                                          </p:stCondLst>
                                        </p:cTn>
                                        <p:tgtEl>
                                          <p:spTgt spid="815">
                                            <p:txEl>
                                              <p:pRg st="0" end="0"/>
                                            </p:txEl>
                                          </p:spTgt>
                                        </p:tgtEl>
                                        <p:attrNameLst>
                                          <p:attrName>style.visibility</p:attrName>
                                        </p:attrNameLst>
                                      </p:cBhvr>
                                      <p:to>
                                        <p:strVal val="visible"/>
                                      </p:to>
                                    </p:set>
                                  </p:childTnLst>
                                </p:cTn>
                              </p:par>
                              <p:par>
                                <p:cTn id="1152" nodeType="withEffect" fill="hold" presetClass="entr" presetID="1">
                                  <p:stCondLst>
                                    <p:cond delay="0"/>
                                  </p:stCondLst>
                                  <p:childTnLst>
                                    <p:set>
                                      <p:cBhvr>
                                        <p:cTn id="1153" dur="1" fill="hold">
                                          <p:stCondLst>
                                            <p:cond delay="0"/>
                                          </p:stCondLst>
                                        </p:cTn>
                                        <p:tgtEl>
                                          <p:spTgt spid="815">
                                            <p:txEl>
                                              <p:pRg st="1" end="1"/>
                                            </p:txEl>
                                          </p:spTgt>
                                        </p:tgtEl>
                                        <p:attrNameLst>
                                          <p:attrName>style.visibility</p:attrName>
                                        </p:attrNameLst>
                                      </p:cBhvr>
                                      <p:to>
                                        <p:strVal val="visible"/>
                                      </p:to>
                                    </p:set>
                                  </p:childTnLst>
                                </p:cTn>
                              </p:par>
                            </p:childTnLst>
                          </p:cTn>
                        </p:par>
                      </p:childTnLst>
                    </p:cTn>
                  </p:par>
                  <p:par>
                    <p:cTn id="1154" fill="hold">
                      <p:stCondLst>
                        <p:cond delay="indefinite"/>
                      </p:stCondLst>
                      <p:childTnLst>
                        <p:par>
                          <p:cTn id="1155" fill="hold">
                            <p:stCondLst>
                              <p:cond delay="0"/>
                            </p:stCondLst>
                            <p:childTnLst>
                              <p:par>
                                <p:cTn id="1156" nodeType="clickEffect" fill="hold" presetClass="entr" presetID="1">
                                  <p:stCondLst>
                                    <p:cond delay="0"/>
                                  </p:stCondLst>
                                  <p:childTnLst>
                                    <p:set>
                                      <p:cBhvr>
                                        <p:cTn id="1157" dur="1" fill="hold">
                                          <p:stCondLst>
                                            <p:cond delay="0"/>
                                          </p:stCondLst>
                                        </p:cTn>
                                        <p:tgtEl>
                                          <p:spTgt spid="815">
                                            <p:txEl>
                                              <p:pRg st="2" end="2"/>
                                            </p:txEl>
                                          </p:spTgt>
                                        </p:tgtEl>
                                        <p:attrNameLst>
                                          <p:attrName>style.visibility</p:attrName>
                                        </p:attrNameLst>
                                      </p:cBhvr>
                                      <p:to>
                                        <p:strVal val="visible"/>
                                      </p:to>
                                    </p:set>
                                  </p:childTnLst>
                                </p:cTn>
                              </p:par>
                              <p:par>
                                <p:cTn id="1158" nodeType="withEffect" fill="hold" presetClass="entr" presetID="1">
                                  <p:stCondLst>
                                    <p:cond delay="0"/>
                                  </p:stCondLst>
                                  <p:childTnLst>
                                    <p:set>
                                      <p:cBhvr>
                                        <p:cTn id="1159" dur="1" fill="hold">
                                          <p:stCondLst>
                                            <p:cond delay="0"/>
                                          </p:stCondLst>
                                        </p:cTn>
                                        <p:tgtEl>
                                          <p:spTgt spid="815">
                                            <p:txEl>
                                              <p:pRg st="3" end="3"/>
                                            </p:txEl>
                                          </p:spTgt>
                                        </p:tgtEl>
                                        <p:attrNameLst>
                                          <p:attrName>style.visibility</p:attrName>
                                        </p:attrNameLst>
                                      </p:cBhvr>
                                      <p:to>
                                        <p:strVal val="visible"/>
                                      </p:to>
                                    </p:set>
                                  </p:childTnLst>
                                </p:cTn>
                              </p:par>
                            </p:childTnLst>
                          </p:cTn>
                        </p:par>
                      </p:childTnLst>
                    </p:cTn>
                  </p:par>
                  <p:par>
                    <p:cTn id="1160" fill="hold">
                      <p:stCondLst>
                        <p:cond delay="indefinite"/>
                      </p:stCondLst>
                      <p:childTnLst>
                        <p:par>
                          <p:cTn id="1161" fill="hold">
                            <p:stCondLst>
                              <p:cond delay="0"/>
                            </p:stCondLst>
                            <p:childTnLst>
                              <p:par>
                                <p:cTn id="1162" nodeType="clickEffect" fill="hold" presetClass="entr" presetID="1">
                                  <p:stCondLst>
                                    <p:cond delay="0"/>
                                  </p:stCondLst>
                                  <p:childTnLst>
                                    <p:set>
                                      <p:cBhvr>
                                        <p:cTn id="1163" dur="1" fill="hold">
                                          <p:stCondLst>
                                            <p:cond delay="0"/>
                                          </p:stCondLst>
                                        </p:cTn>
                                        <p:tgtEl>
                                          <p:spTgt spid="815">
                                            <p:txEl>
                                              <p:pRg st="4" end="4"/>
                                            </p:txEl>
                                          </p:spTgt>
                                        </p:tgtEl>
                                        <p:attrNameLst>
                                          <p:attrName>style.visibility</p:attrName>
                                        </p:attrNameLst>
                                      </p:cBhvr>
                                      <p:to>
                                        <p:strVal val="visible"/>
                                      </p:to>
                                    </p:set>
                                  </p:childTnLst>
                                </p:cTn>
                              </p:par>
                              <p:par>
                                <p:cTn id="1164" nodeType="withEffect" fill="hold" presetClass="entr" presetID="1">
                                  <p:stCondLst>
                                    <p:cond delay="0"/>
                                  </p:stCondLst>
                                  <p:childTnLst>
                                    <p:set>
                                      <p:cBhvr>
                                        <p:cTn id="1165" dur="1" fill="hold">
                                          <p:stCondLst>
                                            <p:cond delay="0"/>
                                          </p:stCondLst>
                                        </p:cTn>
                                        <p:tgtEl>
                                          <p:spTgt spid="815">
                                            <p:txEl>
                                              <p:pRg st="5" end="5"/>
                                            </p:txEl>
                                          </p:spTgt>
                                        </p:tgtEl>
                                        <p:attrNameLst>
                                          <p:attrName>style.visibility</p:attrName>
                                        </p:attrNameLst>
                                      </p:cBhvr>
                                      <p:to>
                                        <p:strVal val="visible"/>
                                      </p:to>
                                    </p:set>
                                  </p:childTnLst>
                                </p:cTn>
                              </p:par>
                              <p:par>
                                <p:cTn id="1166" nodeType="withEffect" fill="hold" presetClass="entr" presetID="1">
                                  <p:stCondLst>
                                    <p:cond delay="0"/>
                                  </p:stCondLst>
                                  <p:childTnLst>
                                    <p:set>
                                      <p:cBhvr>
                                        <p:cTn id="1167" dur="1" fill="hold">
                                          <p:stCondLst>
                                            <p:cond delay="0"/>
                                          </p:stCondLst>
                                        </p:cTn>
                                        <p:tgtEl>
                                          <p:spTgt spid="815">
                                            <p:txEl>
                                              <p:pRg st="6" end="6"/>
                                            </p:txEl>
                                          </p:spTgt>
                                        </p:tgtEl>
                                        <p:attrNameLst>
                                          <p:attrName>style.visibility</p:attrName>
                                        </p:attrNameLst>
                                      </p:cBhvr>
                                      <p:to>
                                        <p:strVal val="visible"/>
                                      </p:to>
                                    </p:set>
                                  </p:childTnLst>
                                </p:cTn>
                              </p:par>
                              <p:par>
                                <p:cTn id="1168" nodeType="withEffect" fill="hold" presetClass="entr" presetID="1">
                                  <p:stCondLst>
                                    <p:cond delay="0"/>
                                  </p:stCondLst>
                                  <p:childTnLst>
                                    <p:set>
                                      <p:cBhvr>
                                        <p:cTn id="1169" dur="1" fill="hold">
                                          <p:stCondLst>
                                            <p:cond delay="0"/>
                                          </p:stCondLst>
                                        </p:cTn>
                                        <p:tgtEl>
                                          <p:spTgt spid="815">
                                            <p:txEl>
                                              <p:pRg st="7" end="7"/>
                                            </p:txEl>
                                          </p:spTgt>
                                        </p:tgtEl>
                                        <p:attrNameLst>
                                          <p:attrName>style.visibility</p:attrName>
                                        </p:attrNameLst>
                                      </p:cBhvr>
                                      <p:to>
                                        <p:strVal val="visible"/>
                                      </p:to>
                                    </p:set>
                                  </p:childTnLst>
                                </p:cTn>
                              </p:par>
                            </p:childTnLst>
                          </p:cTn>
                        </p:par>
                      </p:childTnLst>
                    </p:cTn>
                  </p:par>
                  <p:par>
                    <p:cTn id="1170" fill="hold">
                      <p:stCondLst>
                        <p:cond delay="indefinite"/>
                      </p:stCondLst>
                      <p:childTnLst>
                        <p:par>
                          <p:cTn id="1171" fill="hold">
                            <p:stCondLst>
                              <p:cond delay="0"/>
                            </p:stCondLst>
                            <p:childTnLst>
                              <p:par>
                                <p:cTn id="1172" nodeType="clickEffect" fill="hold" presetClass="entr" presetID="10">
                                  <p:stCondLst>
                                    <p:cond delay="0"/>
                                  </p:stCondLst>
                                  <p:childTnLst>
                                    <p:set>
                                      <p:cBhvr>
                                        <p:cTn id="1173" dur="1" fill="hold">
                                          <p:stCondLst>
                                            <p:cond delay="0"/>
                                          </p:stCondLst>
                                        </p:cTn>
                                        <p:tgtEl>
                                          <p:spTgt spid="817"/>
                                        </p:tgtEl>
                                        <p:attrNameLst>
                                          <p:attrName>style.visibility</p:attrName>
                                        </p:attrNameLst>
                                      </p:cBhvr>
                                      <p:to>
                                        <p:strVal val="visible"/>
                                      </p:to>
                                    </p:set>
                                    <p:animEffect filter="fade" transition="in">
                                      <p:cBhvr additive="repl">
                                        <p:cTn id="1174" dur="500"/>
                                        <p:tgtEl>
                                          <p:spTgt spid="8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8" name="CustomShape 1"/>
          <p:cNvSpPr/>
          <p:nvPr/>
        </p:nvSpPr>
        <p:spPr>
          <a:xfrm>
            <a:off x="393480" y="882000"/>
            <a:ext cx="8439480" cy="5548320"/>
          </a:xfrm>
          <a:prstGeom prst="rect">
            <a:avLst/>
          </a:prstGeom>
          <a:noFill/>
          <a:ln>
            <a:noFill/>
          </a:ln>
        </p:spPr>
        <p:style>
          <a:lnRef idx="0"/>
          <a:fillRef idx="0"/>
          <a:effectRef idx="0"/>
          <a:fontRef idx="minor"/>
        </p:style>
        <p:txBody>
          <a:bodyPr lIns="0" rIns="0" tIns="0" bIns="0" anchor="ctr"/>
          <a:p>
            <a:pPr>
              <a:lnSpc>
                <a:spcPct val="100000"/>
              </a:lnSpc>
              <a:spcBef>
                <a:spcPts val="400"/>
              </a:spcBef>
            </a:pPr>
            <a:r>
              <a:rPr b="0" lang="en-US" sz="2000" spc="-1" strike="noStrike">
                <a:solidFill>
                  <a:srgbClr val="4f81bd"/>
                </a:solidFill>
                <a:latin typeface="Lucida Console"/>
                <a:ea typeface="Courier New"/>
              </a:rPr>
              <a:t>&gt; c(1,3,5,1,2,2,1) == 2</a:t>
            </a:r>
            <a:endParaRPr b="0" lang="en-US" sz="2000" spc="-1" strike="noStrike">
              <a:latin typeface="Arial"/>
            </a:endParaRPr>
          </a:p>
          <a:p>
            <a:pPr>
              <a:lnSpc>
                <a:spcPct val="100000"/>
              </a:lnSpc>
              <a:spcBef>
                <a:spcPts val="400"/>
              </a:spcBef>
            </a:pPr>
            <a:r>
              <a:rPr b="0" lang="en-US" sz="2000" spc="-282" strike="noStrike">
                <a:solidFill>
                  <a:srgbClr val="262626"/>
                </a:solidFill>
                <a:latin typeface="Courier New"/>
                <a:ea typeface="Courier New"/>
              </a:rPr>
              <a:t>[1] FALSE FALSE FALSE FALSE  </a:t>
            </a:r>
            <a:r>
              <a:rPr b="1" lang="en-US" sz="2000" spc="-282" strike="noStrike">
                <a:solidFill>
                  <a:srgbClr val="262626"/>
                </a:solidFill>
                <a:latin typeface="Courier New"/>
                <a:ea typeface="Courier New"/>
              </a:rPr>
              <a:t>TRUE</a:t>
            </a:r>
            <a:r>
              <a:rPr b="0" lang="en-US" sz="2000" spc="-282" strike="noStrike">
                <a:solidFill>
                  <a:srgbClr val="262626"/>
                </a:solidFill>
                <a:latin typeface="Courier New"/>
                <a:ea typeface="Courier New"/>
              </a:rPr>
              <a:t>  </a:t>
            </a:r>
            <a:r>
              <a:rPr b="1" lang="en-US" sz="2000" spc="-282" strike="noStrike">
                <a:solidFill>
                  <a:srgbClr val="262626"/>
                </a:solidFill>
                <a:latin typeface="Courier New"/>
                <a:ea typeface="Courier New"/>
              </a:rPr>
              <a:t>TRUE</a:t>
            </a:r>
            <a:r>
              <a:rPr b="0" lang="en-US" sz="2000" spc="-282" strike="noStrike">
                <a:solidFill>
                  <a:srgbClr val="262626"/>
                </a:solidFill>
                <a:latin typeface="Courier New"/>
                <a:ea typeface="Courier New"/>
              </a:rPr>
              <a:t> FALSE</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&gt; !c(1,3,5,1,2,2,1) &lt; 2</a:t>
            </a:r>
            <a:endParaRPr b="0" lang="en-US" sz="2000" spc="-1" strike="noStrike">
              <a:latin typeface="Arial"/>
            </a:endParaRPr>
          </a:p>
          <a:p>
            <a:pPr>
              <a:lnSpc>
                <a:spcPct val="100000"/>
              </a:lnSpc>
              <a:spcBef>
                <a:spcPts val="400"/>
              </a:spcBef>
            </a:pPr>
            <a:r>
              <a:rPr b="0" lang="en-US" sz="2000" spc="-282" strike="noStrike">
                <a:solidFill>
                  <a:srgbClr val="262626"/>
                </a:solidFill>
                <a:latin typeface="Courier New"/>
                <a:ea typeface="Courier New"/>
              </a:rPr>
              <a:t>[1] FALSE  </a:t>
            </a:r>
            <a:r>
              <a:rPr b="1" lang="en-US" sz="2000" spc="-282" strike="noStrike">
                <a:solidFill>
                  <a:srgbClr val="262626"/>
                </a:solidFill>
                <a:latin typeface="Courier New"/>
                <a:ea typeface="Courier New"/>
              </a:rPr>
              <a:t>TRUE</a:t>
            </a:r>
            <a:r>
              <a:rPr b="0" lang="en-US" sz="2000" spc="-282" strike="noStrike">
                <a:solidFill>
                  <a:srgbClr val="262626"/>
                </a:solidFill>
                <a:latin typeface="Courier New"/>
                <a:ea typeface="Courier New"/>
              </a:rPr>
              <a:t>  </a:t>
            </a:r>
            <a:r>
              <a:rPr b="1" lang="en-US" sz="2000" spc="-282" strike="noStrike">
                <a:solidFill>
                  <a:srgbClr val="262626"/>
                </a:solidFill>
                <a:latin typeface="Courier New"/>
                <a:ea typeface="Courier New"/>
              </a:rPr>
              <a:t>TRUE</a:t>
            </a:r>
            <a:r>
              <a:rPr b="0" lang="en-US" sz="2000" spc="-282" strike="noStrike">
                <a:solidFill>
                  <a:srgbClr val="262626"/>
                </a:solidFill>
                <a:latin typeface="Courier New"/>
                <a:ea typeface="Courier New"/>
              </a:rPr>
              <a:t> FALSE  </a:t>
            </a:r>
            <a:r>
              <a:rPr b="1" lang="en-US" sz="2000" spc="-282" strike="noStrike">
                <a:solidFill>
                  <a:srgbClr val="262626"/>
                </a:solidFill>
                <a:latin typeface="Courier New"/>
                <a:ea typeface="Courier New"/>
              </a:rPr>
              <a:t>TRUE</a:t>
            </a:r>
            <a:r>
              <a:rPr b="0" lang="en-US" sz="2000" spc="-282" strike="noStrike">
                <a:solidFill>
                  <a:srgbClr val="262626"/>
                </a:solidFill>
                <a:latin typeface="Courier New"/>
                <a:ea typeface="Courier New"/>
              </a:rPr>
              <a:t>  </a:t>
            </a:r>
            <a:r>
              <a:rPr b="1" lang="en-US" sz="2000" spc="-282" strike="noStrike">
                <a:solidFill>
                  <a:srgbClr val="262626"/>
                </a:solidFill>
                <a:latin typeface="Courier New"/>
                <a:ea typeface="Courier New"/>
              </a:rPr>
              <a:t>TRUE</a:t>
            </a:r>
            <a:r>
              <a:rPr b="0" lang="en-US" sz="2000" spc="-282" strike="noStrike">
                <a:solidFill>
                  <a:srgbClr val="262626"/>
                </a:solidFill>
                <a:latin typeface="Courier New"/>
                <a:ea typeface="Courier New"/>
              </a:rPr>
              <a:t> FALSE</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&gt; table(!c(1,3,5,1,2,2,1) &lt; 2)</a:t>
            </a:r>
            <a:endParaRPr b="0" lang="en-US" sz="2000" spc="-1" strike="noStrike">
              <a:latin typeface="Arial"/>
            </a:endParaRPr>
          </a:p>
          <a:p>
            <a:pPr>
              <a:lnSpc>
                <a:spcPct val="100000"/>
              </a:lnSpc>
              <a:spcBef>
                <a:spcPts val="400"/>
              </a:spcBef>
            </a:pPr>
            <a:r>
              <a:rPr b="0" lang="en-US" sz="2000" spc="-282" strike="noStrike">
                <a:solidFill>
                  <a:srgbClr val="595959"/>
                </a:solidFill>
                <a:latin typeface="Courier New"/>
                <a:ea typeface="Courier New"/>
              </a:rPr>
              <a:t>#FALSE  TRUE </a:t>
            </a:r>
            <a:endParaRPr b="0" lang="en-US" sz="2000" spc="-1" strike="noStrike">
              <a:latin typeface="Arial"/>
            </a:endParaRPr>
          </a:p>
          <a:p>
            <a:pPr>
              <a:lnSpc>
                <a:spcPct val="100000"/>
              </a:lnSpc>
              <a:spcBef>
                <a:spcPts val="400"/>
              </a:spcBef>
            </a:pPr>
            <a:r>
              <a:rPr b="0" lang="en-US" sz="2000" spc="-282" strike="noStrike">
                <a:solidFill>
                  <a:srgbClr val="595959"/>
                </a:solidFill>
                <a:latin typeface="Courier New"/>
                <a:ea typeface="Courier New"/>
              </a:rPr>
              <a:t>#3      4</a:t>
            </a:r>
            <a:b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&gt; c("Fred", "Marc", "Dan", "Ali") %in% </a:t>
            </a:r>
            <a:endParaRPr b="0" lang="en-US" sz="2000" spc="-1" strike="noStrike">
              <a:latin typeface="Arial"/>
            </a:endParaRPr>
          </a:p>
          <a:p>
            <a:pPr>
              <a:lnSpc>
                <a:spcPct val="100000"/>
              </a:lnSpc>
              <a:spcBef>
                <a:spcPts val="400"/>
              </a:spcBef>
            </a:pPr>
            <a:r>
              <a:rPr b="0" lang="en-US" sz="2000" spc="-1" strike="noStrike">
                <a:solidFill>
                  <a:srgbClr val="4f81bd"/>
                </a:solidFill>
                <a:latin typeface="Lucida Console"/>
                <a:ea typeface="Courier New"/>
              </a:rPr>
              <a:t>  </a:t>
            </a:r>
            <a:r>
              <a:rPr b="0" lang="en-US" sz="2000" spc="-1" strike="noStrike">
                <a:solidFill>
                  <a:srgbClr val="4f81bd"/>
                </a:solidFill>
                <a:latin typeface="Lucida Console"/>
                <a:ea typeface="Courier New"/>
              </a:rPr>
              <a:t>c("Dan", "Geoff", "Ali")</a:t>
            </a:r>
            <a:endParaRPr b="0" lang="en-US" sz="2000" spc="-1" strike="noStrike">
              <a:latin typeface="Arial"/>
            </a:endParaRPr>
          </a:p>
          <a:p>
            <a:pPr>
              <a:lnSpc>
                <a:spcPct val="100000"/>
              </a:lnSpc>
              <a:spcBef>
                <a:spcPts val="400"/>
              </a:spcBef>
            </a:pPr>
            <a:r>
              <a:rPr b="0" lang="en-US" sz="2000" spc="-282" strike="noStrike">
                <a:solidFill>
                  <a:srgbClr val="262626"/>
                </a:solidFill>
                <a:latin typeface="Courier New"/>
                <a:ea typeface="Courier New"/>
              </a:rPr>
              <a:t>[1] FALSE FALSE </a:t>
            </a:r>
            <a:r>
              <a:rPr b="1" lang="en-US" sz="2000" spc="-282" strike="noStrike">
                <a:solidFill>
                  <a:srgbClr val="262626"/>
                </a:solidFill>
                <a:latin typeface="Courier New"/>
                <a:ea typeface="Courier New"/>
              </a:rPr>
              <a:t>TRUE</a:t>
            </a:r>
            <a:r>
              <a:rPr b="0" lang="en-US" sz="2000" spc="-282" strike="noStrike">
                <a:solidFill>
                  <a:srgbClr val="262626"/>
                </a:solidFill>
                <a:latin typeface="Courier New"/>
                <a:ea typeface="Courier New"/>
              </a:rPr>
              <a:t>  </a:t>
            </a:r>
            <a:r>
              <a:rPr b="1" lang="en-US" sz="2000" spc="-282" strike="noStrike">
                <a:solidFill>
                  <a:srgbClr val="262626"/>
                </a:solidFill>
                <a:latin typeface="Courier New"/>
                <a:ea typeface="Courier New"/>
              </a:rPr>
              <a:t>TRUE</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endParaRPr b="0" lang="en-US" sz="2000" spc="-1" strike="noStrike">
              <a:latin typeface="Arial"/>
            </a:endParaRPr>
          </a:p>
        </p:txBody>
      </p:sp>
      <p:sp>
        <p:nvSpPr>
          <p:cNvPr id="819" name="CustomShape 2"/>
          <p:cNvSpPr/>
          <p:nvPr/>
        </p:nvSpPr>
        <p:spPr>
          <a:xfrm>
            <a:off x="258480" y="344520"/>
            <a:ext cx="851976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Operators returning logical values: examples</a:t>
            </a:r>
            <a:endParaRPr b="0" lang="en-US" sz="2800" spc="-1" strike="noStrike">
              <a:latin typeface="Arial"/>
            </a:endParaRPr>
          </a:p>
        </p:txBody>
      </p:sp>
    </p:spTree>
  </p:cSld>
  <p:timing>
    <p:tnLst>
      <p:par>
        <p:cTn id="1175" dur="indefinite" restart="never" nodeType="tmRoot">
          <p:childTnLst>
            <p:seq>
              <p:cTn id="1176" dur="indefinite" nodeType="mainSeq">
                <p:childTnLst>
                  <p:par>
                    <p:cTn id="1177" fill="hold">
                      <p:stCondLst>
                        <p:cond delay="indefinite"/>
                      </p:stCondLst>
                      <p:childTnLst>
                        <p:par>
                          <p:cTn id="1178" fill="hold">
                            <p:stCondLst>
                              <p:cond delay="0"/>
                            </p:stCondLst>
                            <p:childTnLst>
                              <p:par>
                                <p:cTn id="1179" nodeType="clickEffect" fill="hold" presetClass="entr" presetID="1">
                                  <p:stCondLst>
                                    <p:cond delay="0"/>
                                  </p:stCondLst>
                                  <p:childTnLst>
                                    <p:set>
                                      <p:cBhvr>
                                        <p:cTn id="1180" dur="1" fill="hold">
                                          <p:stCondLst>
                                            <p:cond delay="0"/>
                                          </p:stCondLst>
                                        </p:cTn>
                                        <p:tgtEl>
                                          <p:spTgt spid="818">
                                            <p:txEl>
                                              <p:pRg st="0" end="0"/>
                                            </p:txEl>
                                          </p:spTgt>
                                        </p:tgtEl>
                                        <p:attrNameLst>
                                          <p:attrName>style.visibility</p:attrName>
                                        </p:attrNameLst>
                                      </p:cBhvr>
                                      <p:to>
                                        <p:strVal val="visible"/>
                                      </p:to>
                                    </p:set>
                                  </p:childTnLst>
                                </p:cTn>
                              </p:par>
                            </p:childTnLst>
                          </p:cTn>
                        </p:par>
                      </p:childTnLst>
                    </p:cTn>
                  </p:par>
                  <p:par>
                    <p:cTn id="1181" fill="hold">
                      <p:stCondLst>
                        <p:cond delay="indefinite"/>
                      </p:stCondLst>
                      <p:childTnLst>
                        <p:par>
                          <p:cTn id="1182" fill="hold">
                            <p:stCondLst>
                              <p:cond delay="0"/>
                            </p:stCondLst>
                            <p:childTnLst>
                              <p:par>
                                <p:cTn id="1183" nodeType="clickEffect" fill="hold" presetClass="entr" presetID="1">
                                  <p:stCondLst>
                                    <p:cond delay="0"/>
                                  </p:stCondLst>
                                  <p:childTnLst>
                                    <p:set>
                                      <p:cBhvr>
                                        <p:cTn id="1184" dur="1" fill="hold">
                                          <p:stCondLst>
                                            <p:cond delay="0"/>
                                          </p:stCondLst>
                                        </p:cTn>
                                        <p:tgtEl>
                                          <p:spTgt spid="818">
                                            <p:txEl>
                                              <p:pRg st="1" end="1"/>
                                            </p:txEl>
                                          </p:spTgt>
                                        </p:tgtEl>
                                        <p:attrNameLst>
                                          <p:attrName>style.visibility</p:attrName>
                                        </p:attrNameLst>
                                      </p:cBhvr>
                                      <p:to>
                                        <p:strVal val="visible"/>
                                      </p:to>
                                    </p:set>
                                  </p:childTnLst>
                                </p:cTn>
                              </p:par>
                            </p:childTnLst>
                          </p:cTn>
                        </p:par>
                      </p:childTnLst>
                    </p:cTn>
                  </p:par>
                  <p:par>
                    <p:cTn id="1185" fill="hold">
                      <p:stCondLst>
                        <p:cond delay="indefinite"/>
                      </p:stCondLst>
                      <p:childTnLst>
                        <p:par>
                          <p:cTn id="1186" fill="hold">
                            <p:stCondLst>
                              <p:cond delay="0"/>
                            </p:stCondLst>
                            <p:childTnLst>
                              <p:par>
                                <p:cTn id="1187" nodeType="clickEffect" fill="hold" presetClass="entr" presetID="1">
                                  <p:stCondLst>
                                    <p:cond delay="0"/>
                                  </p:stCondLst>
                                  <p:childTnLst>
                                    <p:set>
                                      <p:cBhvr>
                                        <p:cTn id="1188" dur="1" fill="hold">
                                          <p:stCondLst>
                                            <p:cond delay="0"/>
                                          </p:stCondLst>
                                        </p:cTn>
                                        <p:tgtEl>
                                          <p:spTgt spid="818">
                                            <p:txEl>
                                              <p:pRg st="3" end="3"/>
                                            </p:txEl>
                                          </p:spTgt>
                                        </p:tgtEl>
                                        <p:attrNameLst>
                                          <p:attrName>style.visibility</p:attrName>
                                        </p:attrNameLst>
                                      </p:cBhvr>
                                      <p:to>
                                        <p:strVal val="visible"/>
                                      </p:to>
                                    </p:set>
                                  </p:childTnLst>
                                </p:cTn>
                              </p:par>
                            </p:childTnLst>
                          </p:cTn>
                        </p:par>
                      </p:childTnLst>
                    </p:cTn>
                  </p:par>
                  <p:par>
                    <p:cTn id="1189" fill="hold">
                      <p:stCondLst>
                        <p:cond delay="indefinite"/>
                      </p:stCondLst>
                      <p:childTnLst>
                        <p:par>
                          <p:cTn id="1190" fill="hold">
                            <p:stCondLst>
                              <p:cond delay="0"/>
                            </p:stCondLst>
                            <p:childTnLst>
                              <p:par>
                                <p:cTn id="1191" nodeType="clickEffect" fill="hold" presetClass="entr" presetID="1">
                                  <p:stCondLst>
                                    <p:cond delay="0"/>
                                  </p:stCondLst>
                                  <p:childTnLst>
                                    <p:set>
                                      <p:cBhvr>
                                        <p:cTn id="1192" dur="1" fill="hold">
                                          <p:stCondLst>
                                            <p:cond delay="0"/>
                                          </p:stCondLst>
                                        </p:cTn>
                                        <p:tgtEl>
                                          <p:spTgt spid="818">
                                            <p:txEl>
                                              <p:pRg st="4" end="4"/>
                                            </p:txEl>
                                          </p:spTgt>
                                        </p:tgtEl>
                                        <p:attrNameLst>
                                          <p:attrName>style.visibility</p:attrName>
                                        </p:attrNameLst>
                                      </p:cBhvr>
                                      <p:to>
                                        <p:strVal val="visible"/>
                                      </p:to>
                                    </p:set>
                                  </p:childTnLst>
                                </p:cTn>
                              </p:par>
                            </p:childTnLst>
                          </p:cTn>
                        </p:par>
                      </p:childTnLst>
                    </p:cTn>
                  </p:par>
                  <p:par>
                    <p:cTn id="1193" fill="hold">
                      <p:stCondLst>
                        <p:cond delay="indefinite"/>
                      </p:stCondLst>
                      <p:childTnLst>
                        <p:par>
                          <p:cTn id="1194" fill="hold">
                            <p:stCondLst>
                              <p:cond delay="0"/>
                            </p:stCondLst>
                            <p:childTnLst>
                              <p:par>
                                <p:cTn id="1195" nodeType="clickEffect" fill="hold" presetClass="entr" presetID="1">
                                  <p:stCondLst>
                                    <p:cond delay="0"/>
                                  </p:stCondLst>
                                  <p:childTnLst>
                                    <p:set>
                                      <p:cBhvr>
                                        <p:cTn id="1196" dur="1" fill="hold">
                                          <p:stCondLst>
                                            <p:cond delay="0"/>
                                          </p:stCondLst>
                                        </p:cTn>
                                        <p:tgtEl>
                                          <p:spTgt spid="818">
                                            <p:txEl>
                                              <p:pRg st="6" end="6"/>
                                            </p:txEl>
                                          </p:spTgt>
                                        </p:tgtEl>
                                        <p:attrNameLst>
                                          <p:attrName>style.visibility</p:attrName>
                                        </p:attrNameLst>
                                      </p:cBhvr>
                                      <p:to>
                                        <p:strVal val="visible"/>
                                      </p:to>
                                    </p:set>
                                  </p:childTnLst>
                                </p:cTn>
                              </p:par>
                            </p:childTnLst>
                          </p:cTn>
                        </p:par>
                      </p:childTnLst>
                    </p:cTn>
                  </p:par>
                  <p:par>
                    <p:cTn id="1197" fill="hold">
                      <p:stCondLst>
                        <p:cond delay="indefinite"/>
                      </p:stCondLst>
                      <p:childTnLst>
                        <p:par>
                          <p:cTn id="1198" fill="hold">
                            <p:stCondLst>
                              <p:cond delay="0"/>
                            </p:stCondLst>
                            <p:childTnLst>
                              <p:par>
                                <p:cTn id="1199" nodeType="clickEffect" fill="hold" presetClass="entr" presetID="1">
                                  <p:stCondLst>
                                    <p:cond delay="0"/>
                                  </p:stCondLst>
                                  <p:childTnLst>
                                    <p:set>
                                      <p:cBhvr>
                                        <p:cTn id="1200" dur="1" fill="hold">
                                          <p:stCondLst>
                                            <p:cond delay="0"/>
                                          </p:stCondLst>
                                        </p:cTn>
                                        <p:tgtEl>
                                          <p:spTgt spid="818">
                                            <p:txEl>
                                              <p:pRg st="7" end="7"/>
                                            </p:txEl>
                                          </p:spTgt>
                                        </p:tgtEl>
                                        <p:attrNameLst>
                                          <p:attrName>style.visibility</p:attrName>
                                        </p:attrNameLst>
                                      </p:cBhvr>
                                      <p:to>
                                        <p:strVal val="visible"/>
                                      </p:to>
                                    </p:set>
                                  </p:childTnLst>
                                </p:cTn>
                              </p:par>
                            </p:childTnLst>
                          </p:cTn>
                        </p:par>
                      </p:childTnLst>
                    </p:cTn>
                  </p:par>
                  <p:par>
                    <p:cTn id="1201" fill="hold">
                      <p:stCondLst>
                        <p:cond delay="indefinite"/>
                      </p:stCondLst>
                      <p:childTnLst>
                        <p:par>
                          <p:cTn id="1202" fill="hold">
                            <p:stCondLst>
                              <p:cond delay="0"/>
                            </p:stCondLst>
                            <p:childTnLst>
                              <p:par>
                                <p:cTn id="1203" nodeType="clickEffect" fill="hold" presetClass="entr" presetID="1">
                                  <p:stCondLst>
                                    <p:cond delay="0"/>
                                  </p:stCondLst>
                                  <p:childTnLst>
                                    <p:set>
                                      <p:cBhvr>
                                        <p:cTn id="1204" dur="1" fill="hold">
                                          <p:stCondLst>
                                            <p:cond delay="0"/>
                                          </p:stCondLst>
                                        </p:cTn>
                                        <p:tgtEl>
                                          <p:spTgt spid="818">
                                            <p:txEl>
                                              <p:pRg st="8" end="8"/>
                                            </p:txEl>
                                          </p:spTgt>
                                        </p:tgtEl>
                                        <p:attrNameLst>
                                          <p:attrName>style.visibility</p:attrName>
                                        </p:attrNameLst>
                                      </p:cBhvr>
                                      <p:to>
                                        <p:strVal val="visible"/>
                                      </p:to>
                                    </p:set>
                                  </p:childTnLst>
                                </p:cTn>
                              </p:par>
                            </p:childTnLst>
                          </p:cTn>
                        </p:par>
                      </p:childTnLst>
                    </p:cTn>
                  </p:par>
                  <p:par>
                    <p:cTn id="1205" fill="hold">
                      <p:stCondLst>
                        <p:cond delay="indefinite"/>
                      </p:stCondLst>
                      <p:childTnLst>
                        <p:par>
                          <p:cTn id="1206" fill="hold">
                            <p:stCondLst>
                              <p:cond delay="0"/>
                            </p:stCondLst>
                            <p:childTnLst>
                              <p:par>
                                <p:cTn id="1207" nodeType="clickEffect" fill="hold" presetClass="entr" presetID="1">
                                  <p:stCondLst>
                                    <p:cond delay="0"/>
                                  </p:stCondLst>
                                  <p:childTnLst>
                                    <p:set>
                                      <p:cBhvr>
                                        <p:cTn id="1208" dur="1" fill="hold">
                                          <p:stCondLst>
                                            <p:cond delay="0"/>
                                          </p:stCondLst>
                                        </p:cTn>
                                        <p:tgtEl>
                                          <p:spTgt spid="818">
                                            <p:txEl>
                                              <p:pRg st="9" end="9"/>
                                            </p:txEl>
                                          </p:spTgt>
                                        </p:tgtEl>
                                        <p:attrNameLst>
                                          <p:attrName>style.visibility</p:attrName>
                                        </p:attrNameLst>
                                      </p:cBhvr>
                                      <p:to>
                                        <p:strVal val="visible"/>
                                      </p:to>
                                    </p:set>
                                  </p:childTnLst>
                                </p:cTn>
                              </p:par>
                            </p:childTnLst>
                          </p:cTn>
                        </p:par>
                      </p:childTnLst>
                    </p:cTn>
                  </p:par>
                  <p:par>
                    <p:cTn id="1209" fill="hold">
                      <p:stCondLst>
                        <p:cond delay="indefinite"/>
                      </p:stCondLst>
                      <p:childTnLst>
                        <p:par>
                          <p:cTn id="1210" fill="hold">
                            <p:stCondLst>
                              <p:cond delay="0"/>
                            </p:stCondLst>
                            <p:childTnLst>
                              <p:par>
                                <p:cTn id="1211" nodeType="clickEffect" fill="hold" presetClass="entr" presetID="1">
                                  <p:stCondLst>
                                    <p:cond delay="0"/>
                                  </p:stCondLst>
                                  <p:childTnLst>
                                    <p:set>
                                      <p:cBhvr>
                                        <p:cTn id="1212" dur="1" fill="hold">
                                          <p:stCondLst>
                                            <p:cond delay="0"/>
                                          </p:stCondLst>
                                        </p:cTn>
                                        <p:tgtEl>
                                          <p:spTgt spid="818">
                                            <p:txEl>
                                              <p:pRg st="10" end="10"/>
                                            </p:txEl>
                                          </p:spTgt>
                                        </p:tgtEl>
                                        <p:attrNameLst>
                                          <p:attrName>style.visibility</p:attrName>
                                        </p:attrNameLst>
                                      </p:cBhvr>
                                      <p:to>
                                        <p:strVal val="visible"/>
                                      </p:to>
                                    </p:set>
                                  </p:childTnLst>
                                </p:cTn>
                              </p:par>
                            </p:childTnLst>
                          </p:cTn>
                        </p:par>
                      </p:childTnLst>
                    </p:cTn>
                  </p:par>
                  <p:par>
                    <p:cTn id="1213" fill="hold">
                      <p:stCondLst>
                        <p:cond delay="indefinite"/>
                      </p:stCondLst>
                      <p:childTnLst>
                        <p:par>
                          <p:cTn id="1214" fill="hold">
                            <p:stCondLst>
                              <p:cond delay="0"/>
                            </p:stCondLst>
                            <p:childTnLst>
                              <p:par>
                                <p:cTn id="1215" nodeType="clickEffect" fill="hold" presetClass="entr" presetID="1">
                                  <p:stCondLst>
                                    <p:cond delay="0"/>
                                  </p:stCondLst>
                                  <p:childTnLst>
                                    <p:set>
                                      <p:cBhvr>
                                        <p:cTn id="1216" dur="1" fill="hold">
                                          <p:stCondLst>
                                            <p:cond delay="0"/>
                                          </p:stCondLst>
                                        </p:cTn>
                                        <p:tgtEl>
                                          <p:spTgt spid="818">
                                            <p:txEl>
                                              <p:pRg st="11" end="1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CustomShape 1"/>
          <p:cNvSpPr/>
          <p:nvPr/>
        </p:nvSpPr>
        <p:spPr>
          <a:xfrm>
            <a:off x="393480" y="732240"/>
            <a:ext cx="8748000" cy="6251760"/>
          </a:xfrm>
          <a:prstGeom prst="rect">
            <a:avLst/>
          </a:prstGeom>
          <a:noFill/>
          <a:ln>
            <a:noFill/>
          </a:ln>
        </p:spPr>
        <p:style>
          <a:lnRef idx="0"/>
          <a:fillRef idx="0"/>
          <a:effectRef idx="0"/>
          <a:fontRef idx="minor"/>
        </p:style>
        <p:txBody>
          <a:bodyPr lIns="0" rIns="0" tIns="0" bIns="0"/>
          <a:p>
            <a:pPr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R distinguishes between </a:t>
            </a:r>
            <a:endParaRPr b="0" lang="en-US" sz="24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NA</a:t>
            </a:r>
            <a:r>
              <a:rPr b="0" lang="en-US" sz="2000" spc="-1" strike="noStrike">
                <a:solidFill>
                  <a:srgbClr val="262626"/>
                </a:solidFill>
                <a:latin typeface="Calibri"/>
                <a:ea typeface="DejaVu Sans"/>
              </a:rPr>
              <a:t> (not available) </a:t>
            </a: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4f81bd"/>
                </a:solidFill>
                <a:latin typeface="Calibri"/>
                <a:ea typeface="DejaVu Sans"/>
              </a:rPr>
              <a:t>NaN</a:t>
            </a:r>
            <a:r>
              <a:rPr b="0" lang="en-US" sz="2000" spc="-1" strike="noStrike">
                <a:solidFill>
                  <a:srgbClr val="262626"/>
                </a:solidFill>
                <a:latin typeface="Calibri"/>
                <a:ea typeface="DejaVu Sans"/>
              </a:rPr>
              <a:t> (not a number) and </a:t>
            </a:r>
            <a:endParaRPr b="0" lang="en-US" sz="2000" spc="-1" strike="noStrike">
              <a:latin typeface="Arial"/>
            </a:endParaRPr>
          </a:p>
          <a:p>
            <a:pPr lvl="1" marL="449280" indent="-180000">
              <a:lnSpc>
                <a:spcPct val="100000"/>
              </a:lnSpc>
              <a:spcBef>
                <a:spcPts val="400"/>
              </a:spcBef>
              <a:buClr>
                <a:srgbClr val="262626"/>
              </a:buClr>
              <a:buFont typeface="Arial"/>
              <a:buChar char="•"/>
            </a:pPr>
            <a:r>
              <a:rPr b="0" lang="en-US" sz="2000" spc="-1" strike="noStrike">
                <a:solidFill>
                  <a:srgbClr val="4e81bd"/>
                </a:solidFill>
                <a:latin typeface="Calibri"/>
                <a:ea typeface="DejaVu Sans"/>
              </a:rPr>
              <a:t>Inf </a:t>
            </a:r>
            <a:r>
              <a:rPr b="0" lang="en-US" sz="2000" spc="-1" strike="noStrike">
                <a:solidFill>
                  <a:srgbClr val="262626"/>
                </a:solidFill>
                <a:latin typeface="Calibri"/>
                <a:ea typeface="DejaVu Sans"/>
              </a:rPr>
              <a:t>(Infinity, result of division by 0)</a:t>
            </a:r>
            <a:endParaRPr b="0" lang="en-US" sz="2000" spc="-1" strike="noStrike">
              <a:latin typeface="Arial"/>
            </a:endParaRPr>
          </a:p>
          <a:p>
            <a:pPr marL="266760">
              <a:lnSpc>
                <a:spcPct val="100000"/>
              </a:lnSpc>
              <a:spcBef>
                <a:spcPts val="400"/>
              </a:spcBef>
            </a:pPr>
            <a:endParaRPr b="0" lang="en-US" sz="2000" spc="-1" strike="noStrike">
              <a:latin typeface="Arial"/>
            </a:endParaRPr>
          </a:p>
          <a:p>
            <a:pPr lvl="1" marL="266760" indent="-264240">
              <a:lnSpc>
                <a:spcPct val="100000"/>
              </a:lnSpc>
              <a:spcBef>
                <a:spcPts val="479"/>
              </a:spcBef>
              <a:buClr>
                <a:srgbClr val="262626"/>
              </a:buClr>
              <a:buFont typeface="Arial"/>
              <a:buChar char="•"/>
            </a:pPr>
            <a:r>
              <a:rPr b="0" lang="en-US" sz="2400" spc="-1" strike="noStrike">
                <a:solidFill>
                  <a:srgbClr val="262626"/>
                </a:solidFill>
                <a:latin typeface="Calibri"/>
                <a:ea typeface="DejaVu Sans"/>
              </a:rPr>
              <a:t>Use the functions </a:t>
            </a:r>
            <a:r>
              <a:rPr b="1" lang="en-US" sz="2400" spc="-1" strike="noStrike">
                <a:solidFill>
                  <a:srgbClr val="4e81bd"/>
                </a:solidFill>
                <a:latin typeface="Calibri"/>
                <a:ea typeface="DejaVu Sans"/>
              </a:rPr>
              <a:t>is.na() </a:t>
            </a:r>
            <a:r>
              <a:rPr b="0" lang="en-US" sz="2400" spc="-1" strike="noStrike">
                <a:solidFill>
                  <a:srgbClr val="262626"/>
                </a:solidFill>
                <a:latin typeface="Calibri"/>
                <a:ea typeface="DejaVu Sans"/>
              </a:rPr>
              <a:t>and </a:t>
            </a:r>
            <a:r>
              <a:rPr b="1" lang="en-US" sz="2400" spc="-1" strike="noStrike">
                <a:solidFill>
                  <a:srgbClr val="4e81bd"/>
                </a:solidFill>
                <a:latin typeface="Calibri"/>
                <a:ea typeface="DejaVu Sans"/>
              </a:rPr>
              <a:t>is.nan() </a:t>
            </a:r>
            <a:r>
              <a:rPr b="0" lang="en-US" sz="2400" spc="-1" strike="noStrike">
                <a:solidFill>
                  <a:srgbClr val="262626"/>
                </a:solidFill>
                <a:latin typeface="Calibri"/>
                <a:ea typeface="DejaVu Sans"/>
              </a:rPr>
              <a:t>to detect them. </a:t>
            </a:r>
            <a:endParaRPr b="0" lang="en-US" sz="2400" spc="-1" strike="noStrike">
              <a:latin typeface="Arial"/>
            </a:endParaRPr>
          </a:p>
          <a:p>
            <a:pPr marL="266760">
              <a:lnSpc>
                <a:spcPct val="100000"/>
              </a:lnSpc>
              <a:spcBef>
                <a:spcPts val="400"/>
              </a:spcBef>
            </a:pPr>
            <a:endParaRPr b="0" lang="en-US" sz="2400" spc="-1" strike="noStrike">
              <a:latin typeface="Arial"/>
            </a:endParaRPr>
          </a:p>
          <a:p>
            <a:pPr marL="266760">
              <a:lnSpc>
                <a:spcPct val="100000"/>
              </a:lnSpc>
              <a:spcBef>
                <a:spcPts val="400"/>
              </a:spcBef>
            </a:pPr>
            <a:br/>
            <a:endParaRPr b="0" lang="en-US" sz="2400" spc="-1" strike="noStrike">
              <a:latin typeface="Arial"/>
            </a:endParaRPr>
          </a:p>
        </p:txBody>
      </p:sp>
      <p:sp>
        <p:nvSpPr>
          <p:cNvPr id="821"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Missing Values </a:t>
            </a:r>
            <a:endParaRPr b="0" lang="en-US" sz="2800" spc="-1" strike="noStrike">
              <a:latin typeface="Arial"/>
            </a:endParaRPr>
          </a:p>
        </p:txBody>
      </p:sp>
    </p:spTree>
  </p:cSld>
  <p:timing>
    <p:tnLst>
      <p:par>
        <p:cTn id="1217" dur="indefinite" restart="never" nodeType="tmRoot">
          <p:childTnLst>
            <p:seq>
              <p:cTn id="1218" dur="indefinite" nodeType="mainSeq">
                <p:childTnLst>
                  <p:par>
                    <p:cTn id="1219" fill="hold">
                      <p:stCondLst>
                        <p:cond delay="indefinite"/>
                      </p:stCondLst>
                      <p:childTnLst>
                        <p:par>
                          <p:cTn id="1220" fill="hold">
                            <p:stCondLst>
                              <p:cond delay="0"/>
                            </p:stCondLst>
                            <p:childTnLst>
                              <p:par>
                                <p:cTn id="1221" nodeType="clickEffect" fill="hold" presetClass="entr" presetID="1">
                                  <p:stCondLst>
                                    <p:cond delay="0"/>
                                  </p:stCondLst>
                                  <p:childTnLst>
                                    <p:set>
                                      <p:cBhvr>
                                        <p:cTn id="1222" dur="1" fill="hold">
                                          <p:stCondLst>
                                            <p:cond delay="0"/>
                                          </p:stCondLst>
                                        </p:cTn>
                                        <p:tgtEl>
                                          <p:spTgt spid="820">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CustomShape 1"/>
          <p:cNvSpPr/>
          <p:nvPr/>
        </p:nvSpPr>
        <p:spPr>
          <a:xfrm>
            <a:off x="393480" y="732240"/>
            <a:ext cx="8748000" cy="5810040"/>
          </a:xfrm>
          <a:prstGeom prst="rect">
            <a:avLst/>
          </a:prstGeom>
          <a:noFill/>
          <a:ln>
            <a:noFill/>
          </a:ln>
        </p:spPr>
        <p:style>
          <a:lnRef idx="0"/>
          <a:fillRef idx="0"/>
          <a:effectRef idx="0"/>
          <a:fontRef idx="minor"/>
        </p:style>
        <p:txBody>
          <a:bodyPr lIns="0" rIns="0" tIns="0" bIns="0"/>
          <a:p>
            <a:pPr>
              <a:lnSpc>
                <a:spcPct val="100000"/>
              </a:lnSpc>
              <a:spcBef>
                <a:spcPts val="400"/>
              </a:spcBef>
            </a:pPr>
            <a:endParaRPr b="0" lang="en-US" sz="1800" spc="-1" strike="noStrike">
              <a:latin typeface="Arial"/>
            </a:endParaRPr>
          </a:p>
          <a:p>
            <a:pPr>
              <a:lnSpc>
                <a:spcPct val="100000"/>
              </a:lnSpc>
              <a:spcBef>
                <a:spcPts val="400"/>
              </a:spcBef>
            </a:pPr>
            <a:r>
              <a:rPr b="0" lang="en-US" sz="2000" spc="-1" strike="noStrike">
                <a:solidFill>
                  <a:srgbClr val="262626"/>
                </a:solidFill>
                <a:latin typeface="Calibri"/>
                <a:ea typeface="DejaVu Sans"/>
              </a:rPr>
              <a:t>Missing values are usually represented by NA:</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y &lt;- c(1,2,3,4,5,NA,NA)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400"/>
              </a:spcBef>
            </a:pPr>
            <a:r>
              <a:rPr b="0" lang="en-US" sz="2000" spc="-1" strike="noStrike">
                <a:solidFill>
                  <a:srgbClr val="262626"/>
                </a:solidFill>
                <a:latin typeface="Calibri"/>
                <a:ea typeface="Courier New"/>
              </a:rPr>
              <a:t>NA's interfer with many functions:</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mean(y) </a:t>
            </a:r>
            <a:endParaRPr b="0" lang="en-US" sz="1800" spc="-1" strike="noStrike">
              <a:latin typeface="Arial"/>
            </a:endParaRPr>
          </a:p>
          <a:p>
            <a:pPr>
              <a:lnSpc>
                <a:spcPct val="100000"/>
              </a:lnSpc>
              <a:spcBef>
                <a:spcPts val="360"/>
              </a:spcBef>
            </a:pPr>
            <a:r>
              <a:rPr b="0" lang="en-US" sz="1800" spc="-1" strike="noStrike">
                <a:solidFill>
                  <a:srgbClr val="262626"/>
                </a:solidFill>
                <a:latin typeface="Lucida Console"/>
                <a:ea typeface="Courier New"/>
              </a:rPr>
              <a:t>[1] NA</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400"/>
              </a:spcBef>
            </a:pPr>
            <a:r>
              <a:rPr b="0" lang="en-US" sz="2000" spc="-1" strike="noStrike">
                <a:solidFill>
                  <a:srgbClr val="262626"/>
                </a:solidFill>
                <a:latin typeface="Calibri"/>
                <a:ea typeface="Courier New"/>
              </a:rPr>
              <a:t>Arguments often exist to remove NA's before calculation</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mean(y, na.rm=TRUE) </a:t>
            </a:r>
            <a:endParaRPr b="0" lang="en-US" sz="1800" spc="-1" strike="noStrike">
              <a:latin typeface="Arial"/>
            </a:endParaRPr>
          </a:p>
          <a:p>
            <a:pPr>
              <a:lnSpc>
                <a:spcPct val="100000"/>
              </a:lnSpc>
              <a:spcBef>
                <a:spcPts val="360"/>
              </a:spcBef>
            </a:pPr>
            <a:r>
              <a:rPr b="0" lang="en-US" sz="1800" spc="-1" strike="noStrike">
                <a:solidFill>
                  <a:srgbClr val="262626"/>
                </a:solidFill>
                <a:latin typeface="Lucida Console"/>
                <a:ea typeface="Courier New"/>
              </a:rPr>
              <a:t>[1] 3</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400"/>
              </a:spcBef>
            </a:pPr>
            <a:r>
              <a:rPr b="0" lang="en-US" sz="2000" spc="-1" strike="noStrike">
                <a:solidFill>
                  <a:srgbClr val="262626"/>
                </a:solidFill>
                <a:latin typeface="Calibri"/>
                <a:ea typeface="Courier New"/>
              </a:rPr>
              <a:t>Alternatively, use </a:t>
            </a:r>
            <a:r>
              <a:rPr b="1" lang="en-US" sz="2000" spc="-1" strike="noStrike">
                <a:solidFill>
                  <a:srgbClr val="4e81bd"/>
                </a:solidFill>
                <a:latin typeface="Calibri"/>
                <a:ea typeface="Courier New"/>
              </a:rPr>
              <a:t>omit.na() </a:t>
            </a:r>
            <a:r>
              <a:rPr b="0" lang="en-US" sz="2000" spc="-1" strike="noStrike">
                <a:solidFill>
                  <a:srgbClr val="262626"/>
                </a:solidFill>
                <a:latin typeface="Calibri"/>
                <a:ea typeface="Courier New"/>
              </a:rPr>
              <a:t>to remove NAs from the data </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a:t>
            </a:r>
            <a:r>
              <a:rPr b="0" lang="en-US" sz="1800" spc="-1" strike="noStrike">
                <a:solidFill>
                  <a:srgbClr val="4e81bd"/>
                </a:solidFill>
                <a:latin typeface="Lucida Console"/>
                <a:ea typeface="Courier New"/>
              </a:rPr>
              <a:t>mean(omit.na(y))</a:t>
            </a:r>
            <a:endParaRPr b="0" lang="en-US" sz="1800" spc="-1" strike="noStrike">
              <a:latin typeface="Arial"/>
            </a:endParaRPr>
          </a:p>
          <a:p>
            <a:pPr>
              <a:lnSpc>
                <a:spcPct val="100000"/>
              </a:lnSpc>
              <a:spcBef>
                <a:spcPts val="360"/>
              </a:spcBef>
            </a:pPr>
            <a:r>
              <a:rPr b="0" lang="en-US" sz="1800" spc="-1" strike="noStrike">
                <a:solidFill>
                  <a:srgbClr val="262626"/>
                </a:solidFill>
                <a:latin typeface="Lucida Console"/>
                <a:ea typeface="Courier New"/>
              </a:rPr>
              <a:t>[1] 3</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823"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Missing Values: Examples (I) </a:t>
            </a:r>
            <a:endParaRPr b="0" lang="en-US" sz="2800" spc="-1" strike="noStrike">
              <a:latin typeface="Arial"/>
            </a:endParaRPr>
          </a:p>
        </p:txBody>
      </p:sp>
    </p:spTree>
  </p:cSld>
  <p:timing>
    <p:tnLst>
      <p:par>
        <p:cTn id="1223" dur="indefinite" restart="never" nodeType="tmRoot">
          <p:childTnLst>
            <p:seq>
              <p:cTn id="1224" dur="indefinite" nodeType="mainSeq">
                <p:childTnLst>
                  <p:par>
                    <p:cTn id="1225" fill="hold">
                      <p:stCondLst>
                        <p:cond delay="indefinite"/>
                      </p:stCondLst>
                      <p:childTnLst>
                        <p:par>
                          <p:cTn id="1226" fill="hold">
                            <p:stCondLst>
                              <p:cond delay="0"/>
                            </p:stCondLst>
                            <p:childTnLst>
                              <p:par>
                                <p:cTn id="1227" nodeType="clickEffect" fill="hold" presetClass="entr" presetID="1">
                                  <p:stCondLst>
                                    <p:cond delay="0"/>
                                  </p:stCondLst>
                                  <p:childTnLst>
                                    <p:set>
                                      <p:cBhvr>
                                        <p:cTn id="1228" dur="1" fill="hold">
                                          <p:stCondLst>
                                            <p:cond delay="0"/>
                                          </p:stCondLst>
                                        </p:cTn>
                                        <p:tgtEl>
                                          <p:spTgt spid="822">
                                            <p:txEl>
                                              <p:pRg st="1" end="1"/>
                                            </p:txEl>
                                          </p:spTgt>
                                        </p:tgtEl>
                                        <p:attrNameLst>
                                          <p:attrName>style.visibility</p:attrName>
                                        </p:attrNameLst>
                                      </p:cBhvr>
                                      <p:to>
                                        <p:strVal val="visible"/>
                                      </p:to>
                                    </p:set>
                                  </p:childTnLst>
                                </p:cTn>
                              </p:par>
                            </p:childTnLst>
                          </p:cTn>
                        </p:par>
                      </p:childTnLst>
                    </p:cTn>
                  </p:par>
                  <p:par>
                    <p:cTn id="1229" fill="hold">
                      <p:stCondLst>
                        <p:cond delay="indefinite"/>
                      </p:stCondLst>
                      <p:childTnLst>
                        <p:par>
                          <p:cTn id="1230" fill="hold">
                            <p:stCondLst>
                              <p:cond delay="0"/>
                            </p:stCondLst>
                            <p:childTnLst>
                              <p:par>
                                <p:cTn id="1231" nodeType="clickEffect" fill="hold" presetClass="entr" presetID="1">
                                  <p:stCondLst>
                                    <p:cond delay="0"/>
                                  </p:stCondLst>
                                  <p:childTnLst>
                                    <p:set>
                                      <p:cBhvr>
                                        <p:cTn id="1232" dur="1" fill="hold">
                                          <p:stCondLst>
                                            <p:cond delay="0"/>
                                          </p:stCondLst>
                                        </p:cTn>
                                        <p:tgtEl>
                                          <p:spTgt spid="822">
                                            <p:txEl>
                                              <p:pRg st="2" end="2"/>
                                            </p:txEl>
                                          </p:spTgt>
                                        </p:tgtEl>
                                        <p:attrNameLst>
                                          <p:attrName>style.visibility</p:attrName>
                                        </p:attrNameLst>
                                      </p:cBhvr>
                                      <p:to>
                                        <p:strVal val="visible"/>
                                      </p:to>
                                    </p:set>
                                  </p:childTnLst>
                                </p:cTn>
                              </p:par>
                            </p:childTnLst>
                          </p:cTn>
                        </p:par>
                      </p:childTnLst>
                    </p:cTn>
                  </p:par>
                  <p:par>
                    <p:cTn id="1233" fill="hold">
                      <p:stCondLst>
                        <p:cond delay="indefinite"/>
                      </p:stCondLst>
                      <p:childTnLst>
                        <p:par>
                          <p:cTn id="1234" fill="hold">
                            <p:stCondLst>
                              <p:cond delay="0"/>
                            </p:stCondLst>
                            <p:childTnLst>
                              <p:par>
                                <p:cTn id="1235" nodeType="clickEffect" fill="hold" presetClass="entr" presetID="1">
                                  <p:stCondLst>
                                    <p:cond delay="0"/>
                                  </p:stCondLst>
                                  <p:childTnLst>
                                    <p:set>
                                      <p:cBhvr>
                                        <p:cTn id="1236" dur="1" fill="hold">
                                          <p:stCondLst>
                                            <p:cond delay="0"/>
                                          </p:stCondLst>
                                        </p:cTn>
                                        <p:tgtEl>
                                          <p:spTgt spid="822">
                                            <p:txEl>
                                              <p:pRg st="5" end="5"/>
                                            </p:txEl>
                                          </p:spTgt>
                                        </p:tgtEl>
                                        <p:attrNameLst>
                                          <p:attrName>style.visibility</p:attrName>
                                        </p:attrNameLst>
                                      </p:cBhvr>
                                      <p:to>
                                        <p:strVal val="visible"/>
                                      </p:to>
                                    </p:set>
                                  </p:childTnLst>
                                </p:cTn>
                              </p:par>
                            </p:childTnLst>
                          </p:cTn>
                        </p:par>
                      </p:childTnLst>
                    </p:cTn>
                  </p:par>
                  <p:par>
                    <p:cTn id="1237" fill="hold">
                      <p:stCondLst>
                        <p:cond delay="indefinite"/>
                      </p:stCondLst>
                      <p:childTnLst>
                        <p:par>
                          <p:cTn id="1238" fill="hold">
                            <p:stCondLst>
                              <p:cond delay="0"/>
                            </p:stCondLst>
                            <p:childTnLst>
                              <p:par>
                                <p:cTn id="1239" nodeType="clickEffect" fill="hold" presetClass="entr" presetID="1">
                                  <p:stCondLst>
                                    <p:cond delay="0"/>
                                  </p:stCondLst>
                                  <p:childTnLst>
                                    <p:set>
                                      <p:cBhvr>
                                        <p:cTn id="1240" dur="1" fill="hold">
                                          <p:stCondLst>
                                            <p:cond delay="0"/>
                                          </p:stCondLst>
                                        </p:cTn>
                                        <p:tgtEl>
                                          <p:spTgt spid="822">
                                            <p:txEl>
                                              <p:pRg st="6" end="6"/>
                                            </p:txEl>
                                          </p:spTgt>
                                        </p:tgtEl>
                                        <p:attrNameLst>
                                          <p:attrName>style.visibility</p:attrName>
                                        </p:attrNameLst>
                                      </p:cBhvr>
                                      <p:to>
                                        <p:strVal val="visible"/>
                                      </p:to>
                                    </p:set>
                                  </p:childTnLst>
                                </p:cTn>
                              </p:par>
                            </p:childTnLst>
                          </p:cTn>
                        </p:par>
                      </p:childTnLst>
                    </p:cTn>
                  </p:par>
                  <p:par>
                    <p:cTn id="1241" fill="hold">
                      <p:stCondLst>
                        <p:cond delay="indefinite"/>
                      </p:stCondLst>
                      <p:childTnLst>
                        <p:par>
                          <p:cTn id="1242" fill="hold">
                            <p:stCondLst>
                              <p:cond delay="0"/>
                            </p:stCondLst>
                            <p:childTnLst>
                              <p:par>
                                <p:cTn id="1243" nodeType="clickEffect" fill="hold" presetClass="entr" presetID="1">
                                  <p:stCondLst>
                                    <p:cond delay="0"/>
                                  </p:stCondLst>
                                  <p:childTnLst>
                                    <p:set>
                                      <p:cBhvr>
                                        <p:cTn id="1244" dur="1" fill="hold">
                                          <p:stCondLst>
                                            <p:cond delay="0"/>
                                          </p:stCondLst>
                                        </p:cTn>
                                        <p:tgtEl>
                                          <p:spTgt spid="822">
                                            <p:txEl>
                                              <p:pRg st="7" end="7"/>
                                            </p:txEl>
                                          </p:spTgt>
                                        </p:tgtEl>
                                        <p:attrNameLst>
                                          <p:attrName>style.visibility</p:attrName>
                                        </p:attrNameLst>
                                      </p:cBhvr>
                                      <p:to>
                                        <p:strVal val="visible"/>
                                      </p:to>
                                    </p:set>
                                  </p:childTnLst>
                                </p:cTn>
                              </p:par>
                            </p:childTnLst>
                          </p:cTn>
                        </p:par>
                      </p:childTnLst>
                    </p:cTn>
                  </p:par>
                  <p:par>
                    <p:cTn id="1245" fill="hold">
                      <p:stCondLst>
                        <p:cond delay="indefinite"/>
                      </p:stCondLst>
                      <p:childTnLst>
                        <p:par>
                          <p:cTn id="1246" fill="hold">
                            <p:stCondLst>
                              <p:cond delay="0"/>
                            </p:stCondLst>
                            <p:childTnLst>
                              <p:par>
                                <p:cTn id="1247" nodeType="clickEffect" fill="hold" presetClass="entr" presetID="1">
                                  <p:stCondLst>
                                    <p:cond delay="0"/>
                                  </p:stCondLst>
                                  <p:childTnLst>
                                    <p:set>
                                      <p:cBhvr>
                                        <p:cTn id="1248" dur="1" fill="hold">
                                          <p:stCondLst>
                                            <p:cond delay="0"/>
                                          </p:stCondLst>
                                        </p:cTn>
                                        <p:tgtEl>
                                          <p:spTgt spid="822">
                                            <p:txEl>
                                              <p:pRg st="9" end="9"/>
                                            </p:txEl>
                                          </p:spTgt>
                                        </p:tgtEl>
                                        <p:attrNameLst>
                                          <p:attrName>style.visibility</p:attrName>
                                        </p:attrNameLst>
                                      </p:cBhvr>
                                      <p:to>
                                        <p:strVal val="visible"/>
                                      </p:to>
                                    </p:set>
                                  </p:childTnLst>
                                </p:cTn>
                              </p:par>
                            </p:childTnLst>
                          </p:cTn>
                        </p:par>
                      </p:childTnLst>
                    </p:cTn>
                  </p:par>
                  <p:par>
                    <p:cTn id="1249" fill="hold">
                      <p:stCondLst>
                        <p:cond delay="indefinite"/>
                      </p:stCondLst>
                      <p:childTnLst>
                        <p:par>
                          <p:cTn id="1250" fill="hold">
                            <p:stCondLst>
                              <p:cond delay="0"/>
                            </p:stCondLst>
                            <p:childTnLst>
                              <p:par>
                                <p:cTn id="1251" nodeType="clickEffect" fill="hold" presetClass="entr" presetID="1">
                                  <p:stCondLst>
                                    <p:cond delay="0"/>
                                  </p:stCondLst>
                                  <p:childTnLst>
                                    <p:set>
                                      <p:cBhvr>
                                        <p:cTn id="1252" dur="1" fill="hold">
                                          <p:stCondLst>
                                            <p:cond delay="0"/>
                                          </p:stCondLst>
                                        </p:cTn>
                                        <p:tgtEl>
                                          <p:spTgt spid="822">
                                            <p:txEl>
                                              <p:pRg st="10" end="10"/>
                                            </p:txEl>
                                          </p:spTgt>
                                        </p:tgtEl>
                                        <p:attrNameLst>
                                          <p:attrName>style.visibility</p:attrName>
                                        </p:attrNameLst>
                                      </p:cBhvr>
                                      <p:to>
                                        <p:strVal val="visible"/>
                                      </p:to>
                                    </p:set>
                                  </p:childTnLst>
                                </p:cTn>
                              </p:par>
                            </p:childTnLst>
                          </p:cTn>
                        </p:par>
                      </p:childTnLst>
                    </p:cTn>
                  </p:par>
                  <p:par>
                    <p:cTn id="1253" fill="hold">
                      <p:stCondLst>
                        <p:cond delay="indefinite"/>
                      </p:stCondLst>
                      <p:childTnLst>
                        <p:par>
                          <p:cTn id="1254" fill="hold">
                            <p:stCondLst>
                              <p:cond delay="0"/>
                            </p:stCondLst>
                            <p:childTnLst>
                              <p:par>
                                <p:cTn id="1255" nodeType="clickEffect" fill="hold" presetClass="entr" presetID="1">
                                  <p:stCondLst>
                                    <p:cond delay="0"/>
                                  </p:stCondLst>
                                  <p:childTnLst>
                                    <p:set>
                                      <p:cBhvr>
                                        <p:cTn id="1256" dur="1" fill="hold">
                                          <p:stCondLst>
                                            <p:cond delay="0"/>
                                          </p:stCondLst>
                                        </p:cTn>
                                        <p:tgtEl>
                                          <p:spTgt spid="822">
                                            <p:txEl>
                                              <p:pRg st="11" end="11"/>
                                            </p:txEl>
                                          </p:spTgt>
                                        </p:tgtEl>
                                        <p:attrNameLst>
                                          <p:attrName>style.visibility</p:attrName>
                                        </p:attrNameLst>
                                      </p:cBhvr>
                                      <p:to>
                                        <p:strVal val="visible"/>
                                      </p:to>
                                    </p:set>
                                  </p:childTnLst>
                                </p:cTn>
                              </p:par>
                            </p:childTnLst>
                          </p:cTn>
                        </p:par>
                      </p:childTnLst>
                    </p:cTn>
                  </p:par>
                  <p:par>
                    <p:cTn id="1257" fill="hold">
                      <p:stCondLst>
                        <p:cond delay="indefinite"/>
                      </p:stCondLst>
                      <p:childTnLst>
                        <p:par>
                          <p:cTn id="1258" fill="hold">
                            <p:stCondLst>
                              <p:cond delay="0"/>
                            </p:stCondLst>
                            <p:childTnLst>
                              <p:par>
                                <p:cTn id="1259" nodeType="clickEffect" fill="hold" presetClass="entr" presetID="1">
                                  <p:stCondLst>
                                    <p:cond delay="0"/>
                                  </p:stCondLst>
                                  <p:childTnLst>
                                    <p:set>
                                      <p:cBhvr>
                                        <p:cTn id="1260" dur="1" fill="hold">
                                          <p:stCondLst>
                                            <p:cond delay="0"/>
                                          </p:stCondLst>
                                        </p:cTn>
                                        <p:tgtEl>
                                          <p:spTgt spid="822">
                                            <p:txEl>
                                              <p:pRg st="13" end="13"/>
                                            </p:txEl>
                                          </p:spTgt>
                                        </p:tgtEl>
                                        <p:attrNameLst>
                                          <p:attrName>style.visibility</p:attrName>
                                        </p:attrNameLst>
                                      </p:cBhvr>
                                      <p:to>
                                        <p:strVal val="visible"/>
                                      </p:to>
                                    </p:set>
                                  </p:childTnLst>
                                </p:cTn>
                              </p:par>
                            </p:childTnLst>
                          </p:cTn>
                        </p:par>
                      </p:childTnLst>
                    </p:cTn>
                  </p:par>
                  <p:par>
                    <p:cTn id="1261" fill="hold">
                      <p:stCondLst>
                        <p:cond delay="indefinite"/>
                      </p:stCondLst>
                      <p:childTnLst>
                        <p:par>
                          <p:cTn id="1262" fill="hold">
                            <p:stCondLst>
                              <p:cond delay="0"/>
                            </p:stCondLst>
                            <p:childTnLst>
                              <p:par>
                                <p:cTn id="1263" nodeType="clickEffect" fill="hold" presetClass="entr" presetID="1">
                                  <p:stCondLst>
                                    <p:cond delay="0"/>
                                  </p:stCondLst>
                                  <p:childTnLst>
                                    <p:set>
                                      <p:cBhvr>
                                        <p:cTn id="1264" dur="1" fill="hold">
                                          <p:stCondLst>
                                            <p:cond delay="0"/>
                                          </p:stCondLst>
                                        </p:cTn>
                                        <p:tgtEl>
                                          <p:spTgt spid="822">
                                            <p:txEl>
                                              <p:pRg st="14" end="14"/>
                                            </p:txEl>
                                          </p:spTgt>
                                        </p:tgtEl>
                                        <p:attrNameLst>
                                          <p:attrName>style.visibility</p:attrName>
                                        </p:attrNameLst>
                                      </p:cBhvr>
                                      <p:to>
                                        <p:strVal val="visible"/>
                                      </p:to>
                                    </p:set>
                                  </p:childTnLst>
                                </p:cTn>
                              </p:par>
                            </p:childTnLst>
                          </p:cTn>
                        </p:par>
                      </p:childTnLst>
                    </p:cTn>
                  </p:par>
                  <p:par>
                    <p:cTn id="1265" fill="hold">
                      <p:stCondLst>
                        <p:cond delay="indefinite"/>
                      </p:stCondLst>
                      <p:childTnLst>
                        <p:par>
                          <p:cTn id="1266" fill="hold">
                            <p:stCondLst>
                              <p:cond delay="0"/>
                            </p:stCondLst>
                            <p:childTnLst>
                              <p:par>
                                <p:cTn id="1267" nodeType="clickEffect" fill="hold" presetClass="entr" presetID="1">
                                  <p:stCondLst>
                                    <p:cond delay="0"/>
                                  </p:stCondLst>
                                  <p:childTnLst>
                                    <p:set>
                                      <p:cBhvr>
                                        <p:cTn id="1268" dur="1" fill="hold">
                                          <p:stCondLst>
                                            <p:cond delay="0"/>
                                          </p:stCondLst>
                                        </p:cTn>
                                        <p:tgtEl>
                                          <p:spTgt spid="822">
                                            <p:txEl>
                                              <p:pRg st="15" end="1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CustomShape 1"/>
          <p:cNvSpPr/>
          <p:nvPr/>
        </p:nvSpPr>
        <p:spPr>
          <a:xfrm>
            <a:off x="393480" y="732240"/>
            <a:ext cx="8748000" cy="5810040"/>
          </a:xfrm>
          <a:prstGeom prst="rect">
            <a:avLst/>
          </a:prstGeom>
          <a:noFill/>
          <a:ln>
            <a:noFill/>
          </a:ln>
        </p:spPr>
        <p:style>
          <a:lnRef idx="0"/>
          <a:fillRef idx="0"/>
          <a:effectRef idx="0"/>
          <a:fontRef idx="minor"/>
        </p:style>
        <p:txBody>
          <a:bodyPr lIns="0" rIns="0" tIns="0" bIns="0"/>
          <a:p>
            <a:pPr>
              <a:lnSpc>
                <a:spcPct val="100000"/>
              </a:lnSpc>
              <a:spcBef>
                <a:spcPts val="400"/>
              </a:spcBef>
            </a:pPr>
            <a:br/>
            <a:r>
              <a:rPr b="0" lang="en-US" sz="1800" spc="-1" strike="noStrike">
                <a:solidFill>
                  <a:srgbClr val="4f81bd"/>
                </a:solidFill>
                <a:latin typeface="Lucida Console"/>
                <a:ea typeface="Courier New"/>
              </a:rPr>
              <a:t>&gt;</a:t>
            </a:r>
            <a:r>
              <a:rPr b="0" lang="en-US" sz="1800" spc="-1" strike="noStrike">
                <a:solidFill>
                  <a:srgbClr val="262626"/>
                </a:solidFill>
                <a:latin typeface="Lucida Console"/>
                <a:ea typeface="Courier New"/>
              </a:rPr>
              <a:t> </a:t>
            </a:r>
            <a:r>
              <a:rPr b="0" lang="en-US" sz="1800" spc="-1" strike="noStrike">
                <a:solidFill>
                  <a:srgbClr val="4f81bd"/>
                </a:solidFill>
                <a:latin typeface="Lucida Console"/>
                <a:ea typeface="Courier New"/>
              </a:rPr>
              <a:t>x &lt;- c(1:3, NA, 0/0, 1/0) ; x </a:t>
            </a:r>
            <a:r>
              <a:rPr b="0" lang="en-US" sz="1800" spc="-1" strike="noStrike">
                <a:solidFill>
                  <a:srgbClr val="4f6228"/>
                </a:solidFill>
                <a:latin typeface="Lucida Console"/>
                <a:ea typeface="Courier New"/>
              </a:rPr>
              <a:t># a vector to play with</a:t>
            </a:r>
            <a:endParaRPr b="0" lang="en-US" sz="1800" spc="-1" strike="noStrike">
              <a:latin typeface="Arial"/>
            </a:endParaRPr>
          </a:p>
          <a:p>
            <a:pPr>
              <a:lnSpc>
                <a:spcPct val="100000"/>
              </a:lnSpc>
              <a:spcBef>
                <a:spcPts val="360"/>
              </a:spcBef>
            </a:pPr>
            <a:r>
              <a:rPr b="0" lang="en-US" sz="1800" spc="-1" strike="noStrike">
                <a:solidFill>
                  <a:srgbClr val="262626"/>
                </a:solidFill>
                <a:latin typeface="Lucida Console"/>
                <a:ea typeface="Courier New"/>
              </a:rPr>
              <a:t>[1] 1 2 3 NA NaN Inf</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is.na(x) </a:t>
            </a:r>
            <a:r>
              <a:rPr b="0" lang="en-US" sz="1800" spc="-1" strike="noStrike">
                <a:solidFill>
                  <a:srgbClr val="4f6228"/>
                </a:solidFill>
                <a:latin typeface="Lucida Console"/>
                <a:ea typeface="Courier New"/>
              </a:rPr>
              <a:t>#detects NAs and NaNs from x </a:t>
            </a:r>
            <a:endParaRPr b="0" lang="en-US" sz="1800" spc="-1" strike="noStrike">
              <a:latin typeface="Arial"/>
            </a:endParaRPr>
          </a:p>
          <a:p>
            <a:pPr>
              <a:lnSpc>
                <a:spcPct val="100000"/>
              </a:lnSpc>
              <a:spcBef>
                <a:spcPts val="360"/>
              </a:spcBef>
            </a:pPr>
            <a:r>
              <a:rPr b="0" lang="en-US" sz="1800" spc="-1" strike="noStrike">
                <a:solidFill>
                  <a:srgbClr val="262626"/>
                </a:solidFill>
                <a:latin typeface="Lucida Console"/>
                <a:ea typeface="Courier New"/>
              </a:rPr>
              <a:t>[1] FALSE FALSE FALSE TRUE TRUE FALSE</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is.nan(x) </a:t>
            </a:r>
            <a:r>
              <a:rPr b="0" lang="en-US" sz="1800" spc="-1" strike="noStrike">
                <a:solidFill>
                  <a:srgbClr val="4f6228"/>
                </a:solidFill>
                <a:latin typeface="Lucida Console"/>
                <a:ea typeface="Courier New"/>
              </a:rPr>
              <a:t># detects only NaNs from x</a:t>
            </a:r>
            <a:endParaRPr b="0" lang="en-US" sz="1800" spc="-1" strike="noStrike">
              <a:latin typeface="Arial"/>
            </a:endParaRPr>
          </a:p>
          <a:p>
            <a:pPr>
              <a:lnSpc>
                <a:spcPct val="100000"/>
              </a:lnSpc>
              <a:spcBef>
                <a:spcPts val="360"/>
              </a:spcBef>
            </a:pPr>
            <a:r>
              <a:rPr b="0" lang="en-US" sz="1800" spc="-1" strike="noStrike">
                <a:solidFill>
                  <a:srgbClr val="262626"/>
                </a:solidFill>
                <a:latin typeface="Lucida Console"/>
                <a:ea typeface="Courier New"/>
              </a:rPr>
              <a:t>[1] FALSE FALSE FALSE FALSE TRUE FALSE</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x &gt; 2  </a:t>
            </a:r>
            <a:r>
              <a:rPr b="0" lang="en-US" sz="1800" spc="-1" strike="noStrike">
                <a:solidFill>
                  <a:srgbClr val="4f6228"/>
                </a:solidFill>
                <a:latin typeface="Lucida Console"/>
                <a:ea typeface="Courier New"/>
              </a:rPr>
              <a:t># what if we try to compare NA and NaN to a number?</a:t>
            </a:r>
            <a:endParaRPr b="0" lang="en-US" sz="1800" spc="-1" strike="noStrike">
              <a:latin typeface="Arial"/>
            </a:endParaRPr>
          </a:p>
          <a:p>
            <a:pPr>
              <a:lnSpc>
                <a:spcPct val="100000"/>
              </a:lnSpc>
              <a:spcBef>
                <a:spcPts val="360"/>
              </a:spcBef>
            </a:pPr>
            <a:r>
              <a:rPr b="0" lang="en-US" sz="1800" spc="-1" strike="noStrike">
                <a:solidFill>
                  <a:srgbClr val="262626"/>
                </a:solidFill>
                <a:latin typeface="Lucida Console"/>
                <a:ea typeface="Courier New"/>
              </a:rPr>
              <a:t>[1] FALSE FALSE TRUE NA NA TRUE</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x[!is.na(x)]  </a:t>
            </a:r>
            <a:r>
              <a:rPr b="0" lang="en-US" sz="1800" spc="-1" strike="noStrike">
                <a:solidFill>
                  <a:srgbClr val="4f6228"/>
                </a:solidFill>
                <a:latin typeface="Lucida Console"/>
                <a:ea typeface="Courier New"/>
              </a:rPr>
              <a:t># removes NAs and NaNs from x</a:t>
            </a:r>
            <a:endParaRPr b="0" lang="en-US" sz="1800" spc="-1" strike="noStrike">
              <a:latin typeface="Arial"/>
            </a:endParaRPr>
          </a:p>
          <a:p>
            <a:pPr>
              <a:lnSpc>
                <a:spcPct val="100000"/>
              </a:lnSpc>
              <a:spcBef>
                <a:spcPts val="360"/>
              </a:spcBef>
            </a:pPr>
            <a:r>
              <a:rPr b="0" lang="en-US" sz="1800" spc="-1" strike="noStrike">
                <a:solidFill>
                  <a:srgbClr val="262626"/>
                </a:solidFill>
                <a:latin typeface="Lucida Console"/>
                <a:ea typeface="Courier New"/>
              </a:rPr>
              <a:t>[1] 1 2 3 Inf</a:t>
            </a:r>
            <a:endParaRPr b="0" lang="en-US" sz="1800" spc="-1" strike="noStrike">
              <a:latin typeface="Arial"/>
            </a:endParaRPr>
          </a:p>
        </p:txBody>
      </p:sp>
      <p:sp>
        <p:nvSpPr>
          <p:cNvPr id="825"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Missing Values: Examples (II) </a:t>
            </a:r>
            <a:endParaRPr b="0" lang="en-US" sz="2800" spc="-1" strike="noStrike">
              <a:latin typeface="Arial"/>
            </a:endParaRPr>
          </a:p>
        </p:txBody>
      </p:sp>
    </p:spTree>
  </p:cSld>
  <p:timing>
    <p:tnLst>
      <p:par>
        <p:cTn id="1269" dur="indefinite" restart="never" nodeType="tmRoot">
          <p:childTnLst>
            <p:seq>
              <p:cTn id="1270" dur="indefinite" nodeType="mainSeq">
                <p:childTnLst>
                  <p:par>
                    <p:cTn id="1271" fill="hold">
                      <p:stCondLst>
                        <p:cond delay="indefinite"/>
                      </p:stCondLst>
                      <p:childTnLst>
                        <p:par>
                          <p:cTn id="1272" fill="hold">
                            <p:stCondLst>
                              <p:cond delay="0"/>
                            </p:stCondLst>
                            <p:childTnLst>
                              <p:par>
                                <p:cTn id="1273" nodeType="clickEffect" fill="hold" presetClass="entr" presetID="1">
                                  <p:stCondLst>
                                    <p:cond delay="0"/>
                                  </p:stCondLst>
                                  <p:childTnLst>
                                    <p:set>
                                      <p:cBhvr>
                                        <p:cTn id="1274" dur="1" fill="hold">
                                          <p:stCondLst>
                                            <p:cond delay="0"/>
                                          </p:stCondLst>
                                        </p:cTn>
                                        <p:tgtEl>
                                          <p:spTgt spid="824">
                                            <p:txEl>
                                              <p:pRg st="0" end="0"/>
                                            </p:txEl>
                                          </p:spTgt>
                                        </p:tgtEl>
                                        <p:attrNameLst>
                                          <p:attrName>style.visibility</p:attrName>
                                        </p:attrNameLst>
                                      </p:cBhvr>
                                      <p:to>
                                        <p:strVal val="visible"/>
                                      </p:to>
                                    </p:set>
                                  </p:childTnLst>
                                </p:cTn>
                              </p:par>
                              <p:par>
                                <p:cTn id="1275" nodeType="withEffect" fill="hold" presetClass="entr" presetID="1">
                                  <p:stCondLst>
                                    <p:cond delay="0"/>
                                  </p:stCondLst>
                                  <p:childTnLst>
                                    <p:set>
                                      <p:cBhvr>
                                        <p:cTn id="1276" dur="1" fill="hold">
                                          <p:stCondLst>
                                            <p:cond delay="0"/>
                                          </p:stCondLst>
                                        </p:cTn>
                                        <p:tgtEl>
                                          <p:spTgt spid="824">
                                            <p:txEl>
                                              <p:pRg st="1" end="1"/>
                                            </p:txEl>
                                          </p:spTgt>
                                        </p:tgtEl>
                                        <p:attrNameLst>
                                          <p:attrName>style.visibility</p:attrName>
                                        </p:attrNameLst>
                                      </p:cBhvr>
                                      <p:to>
                                        <p:strVal val="visible"/>
                                      </p:to>
                                    </p:set>
                                  </p:childTnLst>
                                </p:cTn>
                              </p:par>
                            </p:childTnLst>
                          </p:cTn>
                        </p:par>
                      </p:childTnLst>
                    </p:cTn>
                  </p:par>
                  <p:par>
                    <p:cTn id="1277" fill="hold">
                      <p:stCondLst>
                        <p:cond delay="indefinite"/>
                      </p:stCondLst>
                      <p:childTnLst>
                        <p:par>
                          <p:cTn id="1278" fill="hold">
                            <p:stCondLst>
                              <p:cond delay="0"/>
                            </p:stCondLst>
                            <p:childTnLst>
                              <p:par>
                                <p:cTn id="1279" nodeType="clickEffect" fill="hold" presetClass="entr" presetID="1">
                                  <p:stCondLst>
                                    <p:cond delay="0"/>
                                  </p:stCondLst>
                                  <p:childTnLst>
                                    <p:set>
                                      <p:cBhvr>
                                        <p:cTn id="1280" dur="1" fill="hold">
                                          <p:stCondLst>
                                            <p:cond delay="0"/>
                                          </p:stCondLst>
                                        </p:cTn>
                                        <p:tgtEl>
                                          <p:spTgt spid="824">
                                            <p:txEl>
                                              <p:pRg st="4" end="4"/>
                                            </p:txEl>
                                          </p:spTgt>
                                        </p:tgtEl>
                                        <p:attrNameLst>
                                          <p:attrName>style.visibility</p:attrName>
                                        </p:attrNameLst>
                                      </p:cBhvr>
                                      <p:to>
                                        <p:strVal val="visible"/>
                                      </p:to>
                                    </p:set>
                                  </p:childTnLst>
                                </p:cTn>
                              </p:par>
                            </p:childTnLst>
                          </p:cTn>
                        </p:par>
                      </p:childTnLst>
                    </p:cTn>
                  </p:par>
                  <p:par>
                    <p:cTn id="1281" fill="hold">
                      <p:stCondLst>
                        <p:cond delay="indefinite"/>
                      </p:stCondLst>
                      <p:childTnLst>
                        <p:par>
                          <p:cTn id="1282" fill="hold">
                            <p:stCondLst>
                              <p:cond delay="0"/>
                            </p:stCondLst>
                            <p:childTnLst>
                              <p:par>
                                <p:cTn id="1283" nodeType="clickEffect" fill="hold" presetClass="entr" presetID="1">
                                  <p:stCondLst>
                                    <p:cond delay="0"/>
                                  </p:stCondLst>
                                  <p:childTnLst>
                                    <p:set>
                                      <p:cBhvr>
                                        <p:cTn id="1284" dur="1" fill="hold">
                                          <p:stCondLst>
                                            <p:cond delay="0"/>
                                          </p:stCondLst>
                                        </p:cTn>
                                        <p:tgtEl>
                                          <p:spTgt spid="824">
                                            <p:txEl>
                                              <p:pRg st="5" end="5"/>
                                            </p:txEl>
                                          </p:spTgt>
                                        </p:tgtEl>
                                        <p:attrNameLst>
                                          <p:attrName>style.visibility</p:attrName>
                                        </p:attrNameLst>
                                      </p:cBhvr>
                                      <p:to>
                                        <p:strVal val="visible"/>
                                      </p:to>
                                    </p:set>
                                  </p:childTnLst>
                                </p:cTn>
                              </p:par>
                            </p:childTnLst>
                          </p:cTn>
                        </p:par>
                      </p:childTnLst>
                    </p:cTn>
                  </p:par>
                  <p:par>
                    <p:cTn id="1285" fill="hold">
                      <p:stCondLst>
                        <p:cond delay="indefinite"/>
                      </p:stCondLst>
                      <p:childTnLst>
                        <p:par>
                          <p:cTn id="1286" fill="hold">
                            <p:stCondLst>
                              <p:cond delay="0"/>
                            </p:stCondLst>
                            <p:childTnLst>
                              <p:par>
                                <p:cTn id="1287" nodeType="clickEffect" fill="hold" presetClass="entr" presetID="1">
                                  <p:stCondLst>
                                    <p:cond delay="0"/>
                                  </p:stCondLst>
                                  <p:childTnLst>
                                    <p:set>
                                      <p:cBhvr>
                                        <p:cTn id="1288" dur="1" fill="hold">
                                          <p:stCondLst>
                                            <p:cond delay="0"/>
                                          </p:stCondLst>
                                        </p:cTn>
                                        <p:tgtEl>
                                          <p:spTgt spid="824">
                                            <p:txEl>
                                              <p:pRg st="7" end="7"/>
                                            </p:txEl>
                                          </p:spTgt>
                                        </p:tgtEl>
                                        <p:attrNameLst>
                                          <p:attrName>style.visibility</p:attrName>
                                        </p:attrNameLst>
                                      </p:cBhvr>
                                      <p:to>
                                        <p:strVal val="visible"/>
                                      </p:to>
                                    </p:set>
                                  </p:childTnLst>
                                </p:cTn>
                              </p:par>
                            </p:childTnLst>
                          </p:cTn>
                        </p:par>
                      </p:childTnLst>
                    </p:cTn>
                  </p:par>
                  <p:par>
                    <p:cTn id="1289" fill="hold">
                      <p:stCondLst>
                        <p:cond delay="indefinite"/>
                      </p:stCondLst>
                      <p:childTnLst>
                        <p:par>
                          <p:cTn id="1290" fill="hold">
                            <p:stCondLst>
                              <p:cond delay="0"/>
                            </p:stCondLst>
                            <p:childTnLst>
                              <p:par>
                                <p:cTn id="1291" nodeType="clickEffect" fill="hold" presetClass="entr" presetID="1">
                                  <p:stCondLst>
                                    <p:cond delay="0"/>
                                  </p:stCondLst>
                                  <p:childTnLst>
                                    <p:set>
                                      <p:cBhvr>
                                        <p:cTn id="1292" dur="1" fill="hold">
                                          <p:stCondLst>
                                            <p:cond delay="0"/>
                                          </p:stCondLst>
                                        </p:cTn>
                                        <p:tgtEl>
                                          <p:spTgt spid="824">
                                            <p:txEl>
                                              <p:pRg st="8" end="8"/>
                                            </p:txEl>
                                          </p:spTgt>
                                        </p:tgtEl>
                                        <p:attrNameLst>
                                          <p:attrName>style.visibility</p:attrName>
                                        </p:attrNameLst>
                                      </p:cBhvr>
                                      <p:to>
                                        <p:strVal val="visible"/>
                                      </p:to>
                                    </p:set>
                                  </p:childTnLst>
                                </p:cTn>
                              </p:par>
                            </p:childTnLst>
                          </p:cTn>
                        </p:par>
                      </p:childTnLst>
                    </p:cTn>
                  </p:par>
                  <p:par>
                    <p:cTn id="1293" fill="hold">
                      <p:stCondLst>
                        <p:cond delay="indefinite"/>
                      </p:stCondLst>
                      <p:childTnLst>
                        <p:par>
                          <p:cTn id="1294" fill="hold">
                            <p:stCondLst>
                              <p:cond delay="0"/>
                            </p:stCondLst>
                            <p:childTnLst>
                              <p:par>
                                <p:cTn id="1295" nodeType="clickEffect" fill="hold" presetClass="entr" presetID="1">
                                  <p:stCondLst>
                                    <p:cond delay="0"/>
                                  </p:stCondLst>
                                  <p:childTnLst>
                                    <p:set>
                                      <p:cBhvr>
                                        <p:cTn id="1296" dur="1" fill="hold">
                                          <p:stCondLst>
                                            <p:cond delay="0"/>
                                          </p:stCondLst>
                                        </p:cTn>
                                        <p:tgtEl>
                                          <p:spTgt spid="824">
                                            <p:txEl>
                                              <p:pRg st="10" end="10"/>
                                            </p:txEl>
                                          </p:spTgt>
                                        </p:tgtEl>
                                        <p:attrNameLst>
                                          <p:attrName>style.visibility</p:attrName>
                                        </p:attrNameLst>
                                      </p:cBhvr>
                                      <p:to>
                                        <p:strVal val="visible"/>
                                      </p:to>
                                    </p:set>
                                  </p:childTnLst>
                                </p:cTn>
                              </p:par>
                            </p:childTnLst>
                          </p:cTn>
                        </p:par>
                      </p:childTnLst>
                    </p:cTn>
                  </p:par>
                  <p:par>
                    <p:cTn id="1297" fill="hold">
                      <p:stCondLst>
                        <p:cond delay="indefinite"/>
                      </p:stCondLst>
                      <p:childTnLst>
                        <p:par>
                          <p:cTn id="1298" fill="hold">
                            <p:stCondLst>
                              <p:cond delay="0"/>
                            </p:stCondLst>
                            <p:childTnLst>
                              <p:par>
                                <p:cTn id="1299" nodeType="clickEffect" fill="hold" presetClass="entr" presetID="1">
                                  <p:stCondLst>
                                    <p:cond delay="0"/>
                                  </p:stCondLst>
                                  <p:childTnLst>
                                    <p:set>
                                      <p:cBhvr>
                                        <p:cTn id="1300" dur="1" fill="hold">
                                          <p:stCondLst>
                                            <p:cond delay="0"/>
                                          </p:stCondLst>
                                        </p:cTn>
                                        <p:tgtEl>
                                          <p:spTgt spid="824">
                                            <p:txEl>
                                              <p:pRg st="11" end="11"/>
                                            </p:txEl>
                                          </p:spTgt>
                                        </p:tgtEl>
                                        <p:attrNameLst>
                                          <p:attrName>style.visibility</p:attrName>
                                        </p:attrNameLst>
                                      </p:cBhvr>
                                      <p:to>
                                        <p:strVal val="visible"/>
                                      </p:to>
                                    </p:set>
                                  </p:childTnLst>
                                </p:cTn>
                              </p:par>
                            </p:childTnLst>
                          </p:cTn>
                        </p:par>
                      </p:childTnLst>
                    </p:cTn>
                  </p:par>
                  <p:par>
                    <p:cTn id="1301" fill="hold">
                      <p:stCondLst>
                        <p:cond delay="indefinite"/>
                      </p:stCondLst>
                      <p:childTnLst>
                        <p:par>
                          <p:cTn id="1302" fill="hold">
                            <p:stCondLst>
                              <p:cond delay="0"/>
                            </p:stCondLst>
                            <p:childTnLst>
                              <p:par>
                                <p:cTn id="1303" nodeType="clickEffect" fill="hold" presetClass="entr" presetID="1">
                                  <p:stCondLst>
                                    <p:cond delay="0"/>
                                  </p:stCondLst>
                                  <p:childTnLst>
                                    <p:set>
                                      <p:cBhvr>
                                        <p:cTn id="1304" dur="1" fill="hold">
                                          <p:stCondLst>
                                            <p:cond delay="0"/>
                                          </p:stCondLst>
                                        </p:cTn>
                                        <p:tgtEl>
                                          <p:spTgt spid="824">
                                            <p:txEl>
                                              <p:pRg st="14" end="14"/>
                                            </p:txEl>
                                          </p:spTgt>
                                        </p:tgtEl>
                                        <p:attrNameLst>
                                          <p:attrName>style.visibility</p:attrName>
                                        </p:attrNameLst>
                                      </p:cBhvr>
                                      <p:to>
                                        <p:strVal val="visible"/>
                                      </p:to>
                                    </p:set>
                                  </p:childTnLst>
                                </p:cTn>
                              </p:par>
                              <p:par>
                                <p:cTn id="1305" nodeType="withEffect" fill="hold" presetClass="entr" presetID="1">
                                  <p:stCondLst>
                                    <p:cond delay="0"/>
                                  </p:stCondLst>
                                  <p:childTnLst>
                                    <p:set>
                                      <p:cBhvr>
                                        <p:cTn id="1306" dur="1" fill="hold">
                                          <p:stCondLst>
                                            <p:cond delay="0"/>
                                          </p:stCondLst>
                                        </p:cTn>
                                        <p:tgtEl>
                                          <p:spTgt spid="824">
                                            <p:txEl>
                                              <p:pRg st="15" end="1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826" name="Espace réservé du contenu 3" descr=""/>
          <p:cNvPicPr/>
          <p:nvPr/>
        </p:nvPicPr>
        <p:blipFill>
          <a:blip r:embed="rId1"/>
          <a:stretch/>
        </p:blipFill>
        <p:spPr>
          <a:xfrm>
            <a:off x="460800" y="817560"/>
            <a:ext cx="8283960" cy="5485680"/>
          </a:xfrm>
          <a:prstGeom prst="rect">
            <a:avLst/>
          </a:prstGeom>
          <a:ln>
            <a:noFill/>
          </a:ln>
        </p:spPr>
      </p:pic>
      <p:sp>
        <p:nvSpPr>
          <p:cNvPr id="827" name="CustomShape 1"/>
          <p:cNvSpPr/>
          <p:nvPr/>
        </p:nvSpPr>
        <p:spPr>
          <a:xfrm>
            <a:off x="4663440" y="6401160"/>
            <a:ext cx="4175640" cy="358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Courtesy of Frédéric Schütz</a:t>
            </a:r>
            <a:endParaRPr b="0" lang="en-US" sz="1800" spc="-1" strike="noStrike">
              <a:latin typeface="Arial"/>
            </a:endParaRPr>
          </a:p>
        </p:txBody>
      </p:sp>
      <p:sp>
        <p:nvSpPr>
          <p:cNvPr id="828" name="CustomShape 2"/>
          <p:cNvSpPr/>
          <p:nvPr/>
        </p:nvSpPr>
        <p:spPr>
          <a:xfrm>
            <a:off x="258480" y="122760"/>
            <a:ext cx="7936560" cy="60300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Dynamic report generation</a:t>
            </a:r>
            <a:endParaRPr b="0" lang="en-US" sz="4000" spc="-1" strike="noStrike">
              <a:latin typeface="Arial"/>
            </a:endParaRPr>
          </a:p>
        </p:txBody>
      </p:sp>
    </p:spTree>
  </p:cSld>
  <p:timing>
    <p:tnLst>
      <p:par>
        <p:cTn id="1307" dur="indefinite" restart="never" nodeType="tmRoot">
          <p:childTnLst>
            <p:seq>
              <p:cTn id="1308" dur="indefinite" nodeType="mainSeq"/>
              <p:prevCondLst>
                <p:cond delay="0" evt="onPrev">
                  <p:tgtEl>
                    <p:sldTgt/>
                  </p:tgtEl>
                </p:cond>
              </p:prevCondLst>
              <p:nextCondLst>
                <p:cond delay="0"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29" name="CustomShape 1"/>
          <p:cNvSpPr/>
          <p:nvPr/>
        </p:nvSpPr>
        <p:spPr>
          <a:xfrm>
            <a:off x="393480" y="1010160"/>
            <a:ext cx="8350560" cy="4987080"/>
          </a:xfrm>
          <a:prstGeom prst="rect">
            <a:avLst/>
          </a:prstGeom>
          <a:noFill/>
          <a:ln>
            <a:noFill/>
          </a:ln>
        </p:spPr>
        <p:style>
          <a:lnRef idx="0"/>
          <a:fillRef idx="0"/>
          <a:effectRef idx="0"/>
          <a:fontRef idx="minor"/>
        </p:style>
        <p:txBody>
          <a:bodyPr lIns="0" rIns="0" tIns="0" bIns="0"/>
          <a:p>
            <a:pPr marL="266760" indent="-260280">
              <a:lnSpc>
                <a:spcPct val="100000"/>
              </a:lnSpc>
              <a:spcBef>
                <a:spcPts val="561"/>
              </a:spcBef>
              <a:buClr>
                <a:srgbClr val="262626"/>
              </a:buClr>
              <a:buFont typeface="Arial"/>
              <a:buChar char="•"/>
            </a:pPr>
            <a:r>
              <a:rPr b="0" lang="en-US" sz="2200" spc="-1" strike="noStrike">
                <a:solidFill>
                  <a:srgbClr val="262626"/>
                </a:solidFill>
                <a:latin typeface="Calibri"/>
                <a:ea typeface="DejaVu Sans"/>
              </a:rPr>
              <a:t>A report is a </a:t>
            </a:r>
            <a:r>
              <a:rPr b="0" lang="en-US" sz="2200" spc="-1" strike="noStrike">
                <a:solidFill>
                  <a:srgbClr val="4f81bd"/>
                </a:solidFill>
                <a:latin typeface="Calibri"/>
                <a:ea typeface="DejaVu Sans"/>
              </a:rPr>
              <a:t>standalone document </a:t>
            </a:r>
            <a:r>
              <a:rPr b="0" lang="en-US" sz="2200" spc="-1" strike="noStrike">
                <a:solidFill>
                  <a:srgbClr val="262626"/>
                </a:solidFill>
                <a:latin typeface="Calibri"/>
                <a:ea typeface="DejaVu Sans"/>
              </a:rPr>
              <a:t>that contains the </a:t>
            </a:r>
            <a:r>
              <a:rPr b="0" lang="en-US" sz="2200" spc="-1" strike="noStrike">
                <a:solidFill>
                  <a:srgbClr val="4f81bd"/>
                </a:solidFill>
                <a:latin typeface="Calibri"/>
                <a:ea typeface="DejaVu Sans"/>
              </a:rPr>
              <a:t>code and the output from your R script</a:t>
            </a:r>
            <a:r>
              <a:rPr b="0" lang="en-US" sz="2200" spc="-1" strike="noStrike">
                <a:solidFill>
                  <a:srgbClr val="262626"/>
                </a:solidFill>
                <a:latin typeface="Calibri"/>
                <a:ea typeface="DejaVu Sans"/>
              </a:rPr>
              <a:t>.</a:t>
            </a:r>
            <a:endParaRPr b="0" lang="en-US" sz="2200" spc="-1" strike="noStrike">
              <a:latin typeface="Arial"/>
            </a:endParaRPr>
          </a:p>
          <a:p>
            <a:pPr marL="266760" indent="-260280">
              <a:lnSpc>
                <a:spcPct val="100000"/>
              </a:lnSpc>
              <a:spcBef>
                <a:spcPts val="561"/>
              </a:spcBef>
              <a:buClr>
                <a:srgbClr val="262626"/>
              </a:buClr>
              <a:buFont typeface="Arial"/>
              <a:buChar char="•"/>
            </a:pPr>
            <a:r>
              <a:rPr b="0" lang="en-US" sz="2200" spc="-1" strike="noStrike">
                <a:solidFill>
                  <a:srgbClr val="262626"/>
                </a:solidFill>
                <a:latin typeface="Calibri"/>
                <a:ea typeface="DejaVu Sans"/>
              </a:rPr>
              <a:t>Different output formats: pdf, html, doc</a:t>
            </a:r>
            <a:endParaRPr b="0" lang="en-US" sz="2200" spc="-1" strike="noStrike">
              <a:latin typeface="Arial"/>
            </a:endParaRPr>
          </a:p>
          <a:p>
            <a:pPr marL="266760" indent="-260280">
              <a:lnSpc>
                <a:spcPct val="100000"/>
              </a:lnSpc>
              <a:spcBef>
                <a:spcPts val="561"/>
              </a:spcBef>
              <a:buClr>
                <a:srgbClr val="262626"/>
              </a:buClr>
              <a:buFont typeface="Arial"/>
              <a:buChar char="•"/>
            </a:pPr>
            <a:r>
              <a:rPr b="0" lang="en-US" sz="2200" spc="-1" strike="noStrike">
                <a:solidFill>
                  <a:srgbClr val="262626"/>
                </a:solidFill>
                <a:latin typeface="Calibri"/>
                <a:ea typeface="DejaVu Sans"/>
              </a:rPr>
              <a:t>Go to </a:t>
            </a:r>
            <a:r>
              <a:rPr b="0" lang="en-US" sz="2200" spc="-1" strike="noStrike">
                <a:solidFill>
                  <a:srgbClr val="4f81bd"/>
                </a:solidFill>
                <a:latin typeface="Calibri"/>
                <a:ea typeface="DejaVu Sans"/>
              </a:rPr>
              <a:t>File &gt; Compile Reports …</a:t>
            </a:r>
            <a:endParaRPr b="0" lang="en-US" sz="2200" spc="-1" strike="noStrike">
              <a:latin typeface="Arial"/>
            </a:endParaRPr>
          </a:p>
        </p:txBody>
      </p:sp>
      <p:sp>
        <p:nvSpPr>
          <p:cNvPr id="830" name="CustomShape 2"/>
          <p:cNvSpPr/>
          <p:nvPr/>
        </p:nvSpPr>
        <p:spPr>
          <a:xfrm>
            <a:off x="258480" y="122760"/>
            <a:ext cx="7936560" cy="60300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Compile reports from R script</a:t>
            </a:r>
            <a:endParaRPr b="0" lang="en-US" sz="4000" spc="-1" strike="noStrike">
              <a:latin typeface="Arial"/>
            </a:endParaRPr>
          </a:p>
        </p:txBody>
      </p:sp>
      <p:pic>
        <p:nvPicPr>
          <p:cNvPr id="831" name="Image 4" descr=""/>
          <p:cNvPicPr/>
          <p:nvPr/>
        </p:nvPicPr>
        <p:blipFill>
          <a:blip r:embed="rId1"/>
          <a:stretch/>
        </p:blipFill>
        <p:spPr>
          <a:xfrm>
            <a:off x="1336320" y="2584800"/>
            <a:ext cx="6433560" cy="3906720"/>
          </a:xfrm>
          <a:prstGeom prst="rect">
            <a:avLst/>
          </a:prstGeom>
          <a:ln>
            <a:noFill/>
          </a:ln>
        </p:spPr>
      </p:pic>
    </p:spTree>
  </p:cSld>
  <p:timing>
    <p:tnLst>
      <p:par>
        <p:cTn id="1309" dur="indefinite" restart="never" nodeType="tmRoot">
          <p:childTnLst>
            <p:seq>
              <p:cTn id="1310" dur="indefinite" nodeType="mainSeq"/>
              <p:prevCondLst>
                <p:cond delay="0" evt="onPrev">
                  <p:tgtEl>
                    <p:sldTgt/>
                  </p:tgtEl>
                </p:cond>
              </p:prevCondLst>
              <p:nextCondLst>
                <p:cond delay="0"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CustomShape 1"/>
          <p:cNvSpPr/>
          <p:nvPr/>
        </p:nvSpPr>
        <p:spPr>
          <a:xfrm>
            <a:off x="380160" y="1550880"/>
            <a:ext cx="8354520" cy="4600080"/>
          </a:xfrm>
          <a:prstGeom prst="rect">
            <a:avLst/>
          </a:prstGeom>
          <a:noFill/>
          <a:ln>
            <a:noFill/>
          </a:ln>
        </p:spPr>
        <p:style>
          <a:lnRef idx="0"/>
          <a:fillRef idx="0"/>
          <a:effectRef idx="0"/>
          <a:fontRef idx="minor"/>
        </p:style>
        <p:txBody>
          <a:bodyPr lIns="0" rIns="0" tIns="0" bIns="0" anchor="ctr"/>
          <a:p>
            <a:pPr>
              <a:lnSpc>
                <a:spcPct val="100000"/>
              </a:lnSpc>
              <a:spcBef>
                <a:spcPts val="400"/>
              </a:spcBef>
              <a:spcAft>
                <a:spcPts val="1199"/>
              </a:spcAft>
            </a:pPr>
            <a:r>
              <a:rPr b="1" lang="en-US" sz="2000" spc="-1" strike="noStrike">
                <a:solidFill>
                  <a:srgbClr val="262626"/>
                </a:solidFill>
                <a:latin typeface="Calibri"/>
                <a:ea typeface="DejaVu Sans"/>
              </a:rPr>
              <a:t>data frame</a:t>
            </a:r>
            <a:r>
              <a:rPr b="0" lang="en-US" sz="2000" spc="-1" strike="noStrike">
                <a:solidFill>
                  <a:srgbClr val="262626"/>
                </a:solidFill>
                <a:latin typeface="Calibri"/>
                <a:ea typeface="DejaVu Sans"/>
              </a:rPr>
              <a:t>: multiple columns of same length, can be mix of data types</a:t>
            </a:r>
            <a:endParaRPr b="0" lang="en-US" sz="2000" spc="-1" strike="noStrike">
              <a:latin typeface="Arial"/>
            </a:endParaRPr>
          </a:p>
          <a:p>
            <a:pPr>
              <a:lnSpc>
                <a:spcPct val="100000"/>
              </a:lnSpc>
              <a:spcBef>
                <a:spcPts val="360"/>
              </a:spcBef>
            </a:pP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&gt;name &lt;-   c("Joyce", "Chaucer", "Homer")</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&gt;status &lt;- c("dead", "deader", "deadest")</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&gt;reader_rating &lt;- c(55, 22, 100)</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400"/>
              </a:spcBef>
            </a:pPr>
            <a:r>
              <a:rPr b="0" lang="en-US" sz="2000" spc="-1" strike="noStrike">
                <a:solidFill>
                  <a:srgbClr val="262626"/>
                </a:solidFill>
                <a:latin typeface="Calibri"/>
                <a:ea typeface="Courier New"/>
              </a:rPr>
              <a:t>Create a data frame using the function </a:t>
            </a:r>
            <a:r>
              <a:rPr b="1" lang="en-US" sz="2000" spc="-1" strike="noStrike">
                <a:solidFill>
                  <a:srgbClr val="376092"/>
                </a:solidFill>
                <a:latin typeface="Calibri"/>
                <a:ea typeface="Courier New"/>
              </a:rPr>
              <a:t>data.frame()</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&gt;df &lt;- </a:t>
            </a:r>
            <a:r>
              <a:rPr b="1" lang="en-US" sz="1800" spc="-1" strike="noStrike">
                <a:solidFill>
                  <a:srgbClr val="4f81bd"/>
                </a:solidFill>
                <a:latin typeface="Lucida Console"/>
                <a:ea typeface="Courier New"/>
              </a:rPr>
              <a:t>data.frame</a:t>
            </a:r>
            <a:r>
              <a:rPr b="0" lang="en-US" sz="1800" spc="-1" strike="noStrike">
                <a:solidFill>
                  <a:srgbClr val="4f81bd"/>
                </a:solidFill>
                <a:latin typeface="Lucida Console"/>
                <a:ea typeface="Courier New"/>
              </a:rPr>
              <a:t>(name, status, reader_rating)</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&gt;df</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2000" spc="-1" strike="noStrike">
                <a:solidFill>
                  <a:srgbClr val="000000"/>
                </a:solidFill>
                <a:latin typeface="Lucida Console"/>
                <a:ea typeface="Courier New"/>
              </a:rPr>
              <a:t>      </a:t>
            </a:r>
            <a:r>
              <a:rPr b="0" lang="en-US" sz="2000" spc="-282" strike="noStrike">
                <a:solidFill>
                  <a:srgbClr val="000000"/>
                </a:solidFill>
                <a:latin typeface="Lucida Console"/>
                <a:ea typeface="Courier New"/>
              </a:rPr>
              <a:t>name       status</a:t>
            </a:r>
            <a:r>
              <a:rPr b="0" lang="en-US" sz="2000" spc="-282" strike="noStrike">
                <a:solidFill>
                  <a:srgbClr val="000000"/>
                </a:solidFill>
                <a:latin typeface="Lucida Console"/>
                <a:ea typeface="Courier New"/>
              </a:rPr>
              <a:t>	</a:t>
            </a:r>
            <a:r>
              <a:rPr b="0" lang="en-US" sz="2000" spc="-282" strike="noStrike">
                <a:solidFill>
                  <a:srgbClr val="000000"/>
                </a:solidFill>
                <a:latin typeface="Lucida Console"/>
                <a:ea typeface="Courier New"/>
              </a:rPr>
              <a:t>reader_rating</a:t>
            </a:r>
            <a:endParaRPr b="0" lang="en-US" sz="2000" spc="-1" strike="noStrike">
              <a:latin typeface="Arial"/>
            </a:endParaRPr>
          </a:p>
          <a:p>
            <a:pPr>
              <a:lnSpc>
                <a:spcPct val="100000"/>
              </a:lnSpc>
              <a:spcBef>
                <a:spcPts val="360"/>
              </a:spcBef>
            </a:pPr>
            <a:r>
              <a:rPr b="0" lang="en-US" sz="2000" spc="-282" strike="noStrike">
                <a:solidFill>
                  <a:srgbClr val="000000"/>
                </a:solidFill>
                <a:latin typeface="Lucida Console"/>
                <a:ea typeface="Courier New"/>
              </a:rPr>
              <a:t>1           Joyce         dead                             55</a:t>
            </a:r>
            <a:endParaRPr b="0" lang="en-US" sz="2000" spc="-1" strike="noStrike">
              <a:latin typeface="Arial"/>
            </a:endParaRPr>
          </a:p>
          <a:p>
            <a:pPr>
              <a:lnSpc>
                <a:spcPct val="100000"/>
              </a:lnSpc>
              <a:spcBef>
                <a:spcPts val="360"/>
              </a:spcBef>
            </a:pPr>
            <a:r>
              <a:rPr b="0" lang="en-US" sz="2000" spc="-282" strike="noStrike">
                <a:solidFill>
                  <a:srgbClr val="000000"/>
                </a:solidFill>
                <a:latin typeface="Lucida Console"/>
                <a:ea typeface="Courier New"/>
              </a:rPr>
              <a:t>2   Chaucer     deader                              22</a:t>
            </a:r>
            <a:br/>
            <a:r>
              <a:rPr b="0" lang="en-US" sz="2000" spc="-282" strike="noStrike">
                <a:solidFill>
                  <a:srgbClr val="000000"/>
                </a:solidFill>
                <a:latin typeface="Lucida Console"/>
                <a:ea typeface="Courier New"/>
              </a:rPr>
              <a:t>3      Homer   deadest                           100</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endParaRPr b="0" lang="en-US" sz="2000" spc="-1" strike="noStrike">
              <a:latin typeface="Arial"/>
            </a:endParaRPr>
          </a:p>
        </p:txBody>
      </p:sp>
      <p:sp>
        <p:nvSpPr>
          <p:cNvPr id="833"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Creating objects: Data Frames            </a:t>
            </a:r>
            <a:r>
              <a:rPr b="1" lang="en-US" sz="2800" spc="-1" strike="noStrike">
                <a:solidFill>
                  <a:srgbClr val="ed1c24"/>
                </a:solidFill>
                <a:latin typeface="Calibri"/>
                <a:ea typeface="DejaVu Sans"/>
              </a:rPr>
              <a:t>- P5S</a:t>
            </a:r>
            <a:endParaRPr b="0" lang="en-US" sz="2800" spc="-1" strike="noStrike">
              <a:latin typeface="Arial"/>
            </a:endParaRPr>
          </a:p>
        </p:txBody>
      </p:sp>
    </p:spTree>
  </p:cSld>
  <p:timing>
    <p:tnLst>
      <p:par>
        <p:cTn id="1311" dur="indefinite" restart="never" nodeType="tmRoot">
          <p:childTnLst>
            <p:seq>
              <p:cTn id="1312" dur="indefinite" nodeType="mainSeq">
                <p:childTnLst>
                  <p:par>
                    <p:cTn id="1313" fill="hold">
                      <p:stCondLst>
                        <p:cond delay="indefinite"/>
                      </p:stCondLst>
                      <p:childTnLst>
                        <p:par>
                          <p:cTn id="1314" fill="hold">
                            <p:stCondLst>
                              <p:cond delay="0"/>
                            </p:stCondLst>
                            <p:childTnLst>
                              <p:par>
                                <p:cTn id="1315" nodeType="clickEffect" fill="hold" presetClass="entr" presetID="1">
                                  <p:stCondLst>
                                    <p:cond delay="0"/>
                                  </p:stCondLst>
                                  <p:childTnLst>
                                    <p:set>
                                      <p:cBhvr>
                                        <p:cTn id="1316" dur="1" fill="hold">
                                          <p:stCondLst>
                                            <p:cond delay="0"/>
                                          </p:stCondLst>
                                        </p:cTn>
                                        <p:tgtEl>
                                          <p:spTgt spid="832">
                                            <p:txEl>
                                              <p:pRg st="0" end="0"/>
                                            </p:txEl>
                                          </p:spTgt>
                                        </p:tgtEl>
                                        <p:attrNameLst>
                                          <p:attrName>style.visibility</p:attrName>
                                        </p:attrNameLst>
                                      </p:cBhvr>
                                      <p:to>
                                        <p:strVal val="visible"/>
                                      </p:to>
                                    </p:set>
                                  </p:childTnLst>
                                </p:cTn>
                              </p:par>
                            </p:childTnLst>
                          </p:cTn>
                        </p:par>
                      </p:childTnLst>
                    </p:cTn>
                  </p:par>
                  <p:par>
                    <p:cTn id="1317" fill="hold">
                      <p:stCondLst>
                        <p:cond delay="indefinite"/>
                      </p:stCondLst>
                      <p:childTnLst>
                        <p:par>
                          <p:cTn id="1318" fill="hold">
                            <p:stCondLst>
                              <p:cond delay="0"/>
                            </p:stCondLst>
                            <p:childTnLst>
                              <p:par>
                                <p:cTn id="1319" nodeType="clickEffect" fill="hold" presetClass="entr" presetID="1">
                                  <p:stCondLst>
                                    <p:cond delay="0"/>
                                  </p:stCondLst>
                                  <p:childTnLst>
                                    <p:set>
                                      <p:cBhvr>
                                        <p:cTn id="1320" dur="1" fill="hold">
                                          <p:stCondLst>
                                            <p:cond delay="0"/>
                                          </p:stCondLst>
                                        </p:cTn>
                                        <p:tgtEl>
                                          <p:spTgt spid="832">
                                            <p:txEl>
                                              <p:pRg st="2" end="2"/>
                                            </p:txEl>
                                          </p:spTgt>
                                        </p:tgtEl>
                                        <p:attrNameLst>
                                          <p:attrName>style.visibility</p:attrName>
                                        </p:attrNameLst>
                                      </p:cBhvr>
                                      <p:to>
                                        <p:strVal val="visible"/>
                                      </p:to>
                                    </p:set>
                                  </p:childTnLst>
                                </p:cTn>
                              </p:par>
                              <p:par>
                                <p:cTn id="1321" nodeType="withEffect" fill="hold" presetClass="entr" presetID="1">
                                  <p:stCondLst>
                                    <p:cond delay="0"/>
                                  </p:stCondLst>
                                  <p:childTnLst>
                                    <p:set>
                                      <p:cBhvr>
                                        <p:cTn id="1322" dur="1" fill="hold">
                                          <p:stCondLst>
                                            <p:cond delay="0"/>
                                          </p:stCondLst>
                                        </p:cTn>
                                        <p:tgtEl>
                                          <p:spTgt spid="832">
                                            <p:txEl>
                                              <p:pRg st="3" end="3"/>
                                            </p:txEl>
                                          </p:spTgt>
                                        </p:tgtEl>
                                        <p:attrNameLst>
                                          <p:attrName>style.visibility</p:attrName>
                                        </p:attrNameLst>
                                      </p:cBhvr>
                                      <p:to>
                                        <p:strVal val="visible"/>
                                      </p:to>
                                    </p:set>
                                  </p:childTnLst>
                                </p:cTn>
                              </p:par>
                              <p:par>
                                <p:cTn id="1323" nodeType="withEffect" fill="hold" presetClass="entr" presetID="1">
                                  <p:stCondLst>
                                    <p:cond delay="0"/>
                                  </p:stCondLst>
                                  <p:childTnLst>
                                    <p:set>
                                      <p:cBhvr>
                                        <p:cTn id="1324" dur="1" fill="hold">
                                          <p:stCondLst>
                                            <p:cond delay="0"/>
                                          </p:stCondLst>
                                        </p:cTn>
                                        <p:tgtEl>
                                          <p:spTgt spid="832">
                                            <p:txEl>
                                              <p:pRg st="4" end="4"/>
                                            </p:txEl>
                                          </p:spTgt>
                                        </p:tgtEl>
                                        <p:attrNameLst>
                                          <p:attrName>style.visibility</p:attrName>
                                        </p:attrNameLst>
                                      </p:cBhvr>
                                      <p:to>
                                        <p:strVal val="visible"/>
                                      </p:to>
                                    </p:set>
                                  </p:childTnLst>
                                </p:cTn>
                              </p:par>
                              <p:par>
                                <p:cTn id="1325" nodeType="withEffect" fill="hold" presetClass="entr" presetID="1">
                                  <p:stCondLst>
                                    <p:cond delay="0"/>
                                  </p:stCondLst>
                                  <p:childTnLst>
                                    <p:set>
                                      <p:cBhvr>
                                        <p:cTn id="1326" dur="1" fill="hold">
                                          <p:stCondLst>
                                            <p:cond delay="0"/>
                                          </p:stCondLst>
                                        </p:cTn>
                                        <p:tgtEl>
                                          <p:spTgt spid="832">
                                            <p:txEl>
                                              <p:pRg st="6" end="6"/>
                                            </p:txEl>
                                          </p:spTgt>
                                        </p:tgtEl>
                                        <p:attrNameLst>
                                          <p:attrName>style.visibility</p:attrName>
                                        </p:attrNameLst>
                                      </p:cBhvr>
                                      <p:to>
                                        <p:strVal val="visible"/>
                                      </p:to>
                                    </p:set>
                                  </p:childTnLst>
                                </p:cTn>
                              </p:par>
                              <p:par>
                                <p:cTn id="1327" nodeType="withEffect" fill="hold" presetClass="entr" presetID="1">
                                  <p:stCondLst>
                                    <p:cond delay="0"/>
                                  </p:stCondLst>
                                  <p:childTnLst>
                                    <p:set>
                                      <p:cBhvr>
                                        <p:cTn id="1328" dur="1" fill="hold">
                                          <p:stCondLst>
                                            <p:cond delay="0"/>
                                          </p:stCondLst>
                                        </p:cTn>
                                        <p:tgtEl>
                                          <p:spTgt spid="832">
                                            <p:txEl>
                                              <p:pRg st="7" end="7"/>
                                            </p:txEl>
                                          </p:spTgt>
                                        </p:tgtEl>
                                        <p:attrNameLst>
                                          <p:attrName>style.visibility</p:attrName>
                                        </p:attrNameLst>
                                      </p:cBhvr>
                                      <p:to>
                                        <p:strVal val="visible"/>
                                      </p:to>
                                    </p:set>
                                  </p:childTnLst>
                                </p:cTn>
                              </p:par>
                              <p:par>
                                <p:cTn id="1329" nodeType="withEffect" fill="hold" presetClass="entr" presetID="1">
                                  <p:stCondLst>
                                    <p:cond delay="0"/>
                                  </p:stCondLst>
                                  <p:childTnLst>
                                    <p:set>
                                      <p:cBhvr>
                                        <p:cTn id="1330" dur="1" fill="hold">
                                          <p:stCondLst>
                                            <p:cond delay="0"/>
                                          </p:stCondLst>
                                        </p:cTn>
                                        <p:tgtEl>
                                          <p:spTgt spid="832">
                                            <p:txEl>
                                              <p:pRg st="8" end="8"/>
                                            </p:txEl>
                                          </p:spTgt>
                                        </p:tgtEl>
                                        <p:attrNameLst>
                                          <p:attrName>style.visibility</p:attrName>
                                        </p:attrNameLst>
                                      </p:cBhvr>
                                      <p:to>
                                        <p:strVal val="visible"/>
                                      </p:to>
                                    </p:set>
                                  </p:childTnLst>
                                </p:cTn>
                              </p:par>
                            </p:childTnLst>
                          </p:cTn>
                        </p:par>
                      </p:childTnLst>
                    </p:cTn>
                  </p:par>
                  <p:par>
                    <p:cTn id="1331" fill="hold">
                      <p:stCondLst>
                        <p:cond delay="indefinite"/>
                      </p:stCondLst>
                      <p:childTnLst>
                        <p:par>
                          <p:cTn id="1332" fill="hold">
                            <p:stCondLst>
                              <p:cond delay="0"/>
                            </p:stCondLst>
                            <p:childTnLst>
                              <p:par>
                                <p:cTn id="1333" nodeType="clickEffect" fill="hold" presetClass="entr" presetID="1">
                                  <p:stCondLst>
                                    <p:cond delay="0"/>
                                  </p:stCondLst>
                                  <p:childTnLst>
                                    <p:set>
                                      <p:cBhvr>
                                        <p:cTn id="1334" dur="1" fill="hold">
                                          <p:stCondLst>
                                            <p:cond delay="0"/>
                                          </p:stCondLst>
                                        </p:cTn>
                                        <p:tgtEl>
                                          <p:spTgt spid="832">
                                            <p:txEl>
                                              <p:pRg st="10" end="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CustomShape 1"/>
          <p:cNvSpPr/>
          <p:nvPr/>
        </p:nvSpPr>
        <p:spPr>
          <a:xfrm>
            <a:off x="329400" y="906120"/>
            <a:ext cx="8354520" cy="4991040"/>
          </a:xfrm>
          <a:prstGeom prst="rect">
            <a:avLst/>
          </a:prstGeom>
          <a:noFill/>
          <a:ln>
            <a:noFill/>
          </a:ln>
        </p:spPr>
        <p:style>
          <a:lnRef idx="0"/>
          <a:fillRef idx="0"/>
          <a:effectRef idx="0"/>
          <a:fontRef idx="minor"/>
        </p:style>
        <p:txBody>
          <a:bodyPr lIns="0" rIns="0" tIns="0" bIns="0" anchor="ctr"/>
          <a:p>
            <a:pPr>
              <a:lnSpc>
                <a:spcPct val="90000"/>
              </a:lnSpc>
              <a:spcBef>
                <a:spcPts val="400"/>
              </a:spcBef>
            </a:pPr>
            <a:r>
              <a:rPr b="1" lang="en-US" sz="2000" spc="-1" strike="noStrike">
                <a:solidFill>
                  <a:srgbClr val="262626"/>
                </a:solidFill>
                <a:latin typeface="Calibri"/>
                <a:ea typeface="DejaVu Sans"/>
              </a:rPr>
              <a:t>List: </a:t>
            </a:r>
            <a:r>
              <a:rPr b="0" lang="en-US" sz="2000" spc="-1" strike="noStrike">
                <a:solidFill>
                  <a:srgbClr val="262626"/>
                </a:solidFill>
                <a:latin typeface="Calibri"/>
                <a:ea typeface="DejaVu Sans"/>
              </a:rPr>
              <a:t>a collection of objects; can be of different classes and different sizes</a:t>
            </a:r>
            <a:endParaRPr b="0" lang="en-US" sz="2000" spc="-1" strike="noStrike">
              <a:latin typeface="Arial"/>
            </a:endParaRPr>
          </a:p>
          <a:p>
            <a:pPr>
              <a:lnSpc>
                <a:spcPct val="9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000000"/>
                </a:solidFill>
                <a:latin typeface="Calibri"/>
                <a:ea typeface="DejaVu Sans"/>
              </a:rPr>
              <a:t>Create a few objects:</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v &lt;- c(0.4, 0.9, 0.6)</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m &lt;- cbind(c(1,1), c(2,1))</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d &lt;- data.frame(name = c("Ed", "Lisa"), age = c(61, 71),</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stringsAsFactors = FALSE)</a:t>
            </a: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r>
              <a:rPr b="0" lang="en-US" sz="2000" spc="-1" strike="noStrike">
                <a:solidFill>
                  <a:srgbClr val="000000"/>
                </a:solidFill>
                <a:latin typeface="Calibri"/>
                <a:ea typeface="Courier New"/>
              </a:rPr>
              <a:t>Unnamed list - collect these objects in a list, using the function </a:t>
            </a:r>
            <a:r>
              <a:rPr b="1" lang="en-US" sz="2000" spc="-1" strike="noStrike">
                <a:solidFill>
                  <a:srgbClr val="376092"/>
                </a:solidFill>
                <a:latin typeface="Calibri"/>
                <a:ea typeface="Courier New"/>
              </a:rPr>
              <a:t>list()</a:t>
            </a:r>
            <a:r>
              <a:rPr b="1" lang="en-US" sz="2000" spc="-1" strike="noStrike">
                <a:solidFill>
                  <a:srgbClr val="000000"/>
                </a:solidFill>
                <a:latin typeface="Calibri"/>
                <a:ea typeface="Courier New"/>
              </a:rPr>
              <a:t>:</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l &lt;- list(v, m, d)</a:t>
            </a: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r>
              <a:rPr b="0" lang="en-US" sz="2000" spc="-1" strike="noStrike">
                <a:solidFill>
                  <a:srgbClr val="000000"/>
                </a:solidFill>
                <a:latin typeface="Calibri"/>
                <a:ea typeface="Courier New"/>
              </a:rPr>
              <a:t>Named list - collect these objects in a list with named elements:</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 l_with_names &lt;- list(myvector=v, mymatrix=m, mydata=d)</a:t>
            </a:r>
            <a:endParaRPr b="0" lang="en-US" sz="1800" spc="-1" strike="noStrike">
              <a:latin typeface="Arial"/>
            </a:endParaRPr>
          </a:p>
          <a:p>
            <a:pPr>
              <a:lnSpc>
                <a:spcPct val="100000"/>
              </a:lnSpc>
              <a:spcBef>
                <a:spcPts val="400"/>
              </a:spcBef>
            </a:pPr>
            <a:endParaRPr b="0" lang="en-US" sz="1800" spc="-1" strike="noStrike">
              <a:latin typeface="Arial"/>
            </a:endParaRPr>
          </a:p>
        </p:txBody>
      </p:sp>
      <p:sp>
        <p:nvSpPr>
          <p:cNvPr id="835" name="CustomShape 2"/>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Creating objects: Lists</a:t>
            </a:r>
            <a:endParaRPr b="0" lang="en-US" sz="2800" spc="-1" strike="noStrike">
              <a:latin typeface="Arial"/>
            </a:endParaRPr>
          </a:p>
        </p:txBody>
      </p:sp>
    </p:spTree>
  </p:cSld>
  <p:timing>
    <p:tnLst>
      <p:par>
        <p:cTn id="1335" dur="indefinite" restart="never" nodeType="tmRoot">
          <p:childTnLst>
            <p:seq>
              <p:cTn id="1336" dur="indefinite" nodeType="mainSeq">
                <p:childTnLst>
                  <p:par>
                    <p:cTn id="1337" fill="hold">
                      <p:stCondLst>
                        <p:cond delay="indefinite"/>
                      </p:stCondLst>
                      <p:childTnLst>
                        <p:par>
                          <p:cTn id="1338" fill="hold">
                            <p:stCondLst>
                              <p:cond delay="0"/>
                            </p:stCondLst>
                            <p:childTnLst>
                              <p:par>
                                <p:cTn id="1339" nodeType="clickEffect" fill="hold" presetClass="entr" presetID="1">
                                  <p:stCondLst>
                                    <p:cond delay="0"/>
                                  </p:stCondLst>
                                  <p:childTnLst>
                                    <p:set>
                                      <p:cBhvr>
                                        <p:cTn id="1340" dur="1" fill="hold">
                                          <p:stCondLst>
                                            <p:cond delay="0"/>
                                          </p:stCondLst>
                                        </p:cTn>
                                        <p:tgtEl>
                                          <p:spTgt spid="834">
                                            <p:txEl>
                                              <p:pRg st="2" end="2"/>
                                            </p:txEl>
                                          </p:spTgt>
                                        </p:tgtEl>
                                        <p:attrNameLst>
                                          <p:attrName>style.visibility</p:attrName>
                                        </p:attrNameLst>
                                      </p:cBhvr>
                                      <p:to>
                                        <p:strVal val="visible"/>
                                      </p:to>
                                    </p:set>
                                  </p:childTnLst>
                                </p:cTn>
                              </p:par>
                            </p:childTnLst>
                          </p:cTn>
                        </p:par>
                      </p:childTnLst>
                    </p:cTn>
                  </p:par>
                  <p:par>
                    <p:cTn id="1341" fill="hold">
                      <p:stCondLst>
                        <p:cond delay="indefinite"/>
                      </p:stCondLst>
                      <p:childTnLst>
                        <p:par>
                          <p:cTn id="1342" fill="hold">
                            <p:stCondLst>
                              <p:cond delay="0"/>
                            </p:stCondLst>
                            <p:childTnLst>
                              <p:par>
                                <p:cTn id="1343" nodeType="clickEffect" fill="hold" presetClass="entr" presetID="1">
                                  <p:stCondLst>
                                    <p:cond delay="0"/>
                                  </p:stCondLst>
                                  <p:childTnLst>
                                    <p:set>
                                      <p:cBhvr>
                                        <p:cTn id="1344" dur="1" fill="hold">
                                          <p:stCondLst>
                                            <p:cond delay="0"/>
                                          </p:stCondLst>
                                        </p:cTn>
                                        <p:tgtEl>
                                          <p:spTgt spid="834">
                                            <p:txEl>
                                              <p:pRg st="3" end="3"/>
                                            </p:txEl>
                                          </p:spTgt>
                                        </p:tgtEl>
                                        <p:attrNameLst>
                                          <p:attrName>style.visibility</p:attrName>
                                        </p:attrNameLst>
                                      </p:cBhvr>
                                      <p:to>
                                        <p:strVal val="visible"/>
                                      </p:to>
                                    </p:set>
                                  </p:childTnLst>
                                </p:cTn>
                              </p:par>
                            </p:childTnLst>
                          </p:cTn>
                        </p:par>
                      </p:childTnLst>
                    </p:cTn>
                  </p:par>
                  <p:par>
                    <p:cTn id="1345" fill="hold">
                      <p:stCondLst>
                        <p:cond delay="indefinite"/>
                      </p:stCondLst>
                      <p:childTnLst>
                        <p:par>
                          <p:cTn id="1346" fill="hold">
                            <p:stCondLst>
                              <p:cond delay="0"/>
                            </p:stCondLst>
                            <p:childTnLst>
                              <p:par>
                                <p:cTn id="1347" nodeType="clickEffect" fill="hold" presetClass="entr" presetID="1">
                                  <p:stCondLst>
                                    <p:cond delay="0"/>
                                  </p:stCondLst>
                                  <p:childTnLst>
                                    <p:set>
                                      <p:cBhvr>
                                        <p:cTn id="1348" dur="1" fill="hold">
                                          <p:stCondLst>
                                            <p:cond delay="0"/>
                                          </p:stCondLst>
                                        </p:cTn>
                                        <p:tgtEl>
                                          <p:spTgt spid="834">
                                            <p:txEl>
                                              <p:pRg st="4" end="4"/>
                                            </p:txEl>
                                          </p:spTgt>
                                        </p:tgtEl>
                                        <p:attrNameLst>
                                          <p:attrName>style.visibility</p:attrName>
                                        </p:attrNameLst>
                                      </p:cBhvr>
                                      <p:to>
                                        <p:strVal val="visible"/>
                                      </p:to>
                                    </p:set>
                                  </p:childTnLst>
                                </p:cTn>
                              </p:par>
                            </p:childTnLst>
                          </p:cTn>
                        </p:par>
                      </p:childTnLst>
                    </p:cTn>
                  </p:par>
                  <p:par>
                    <p:cTn id="1349" fill="hold">
                      <p:stCondLst>
                        <p:cond delay="indefinite"/>
                      </p:stCondLst>
                      <p:childTnLst>
                        <p:par>
                          <p:cTn id="1350" fill="hold">
                            <p:stCondLst>
                              <p:cond delay="0"/>
                            </p:stCondLst>
                            <p:childTnLst>
                              <p:par>
                                <p:cTn id="1351" nodeType="clickEffect" fill="hold" presetClass="entr" presetID="1">
                                  <p:stCondLst>
                                    <p:cond delay="0"/>
                                  </p:stCondLst>
                                  <p:childTnLst>
                                    <p:set>
                                      <p:cBhvr>
                                        <p:cTn id="1352" dur="1" fill="hold">
                                          <p:stCondLst>
                                            <p:cond delay="0"/>
                                          </p:stCondLst>
                                        </p:cTn>
                                        <p:tgtEl>
                                          <p:spTgt spid="834">
                                            <p:txEl>
                                              <p:pRg st="5" end="5"/>
                                            </p:txEl>
                                          </p:spTgt>
                                        </p:tgtEl>
                                        <p:attrNameLst>
                                          <p:attrName>style.visibility</p:attrName>
                                        </p:attrNameLst>
                                      </p:cBhvr>
                                      <p:to>
                                        <p:strVal val="visible"/>
                                      </p:to>
                                    </p:set>
                                  </p:childTnLst>
                                </p:cTn>
                              </p:par>
                            </p:childTnLst>
                          </p:cTn>
                        </p:par>
                      </p:childTnLst>
                    </p:cTn>
                  </p:par>
                  <p:par>
                    <p:cTn id="1353" fill="hold">
                      <p:stCondLst>
                        <p:cond delay="indefinite"/>
                      </p:stCondLst>
                      <p:childTnLst>
                        <p:par>
                          <p:cTn id="1354" fill="hold">
                            <p:stCondLst>
                              <p:cond delay="0"/>
                            </p:stCondLst>
                            <p:childTnLst>
                              <p:par>
                                <p:cTn id="1355" nodeType="clickEffect" fill="hold" presetClass="entr" presetID="1">
                                  <p:stCondLst>
                                    <p:cond delay="0"/>
                                  </p:stCondLst>
                                  <p:childTnLst>
                                    <p:set>
                                      <p:cBhvr>
                                        <p:cTn id="1356" dur="1" fill="hold">
                                          <p:stCondLst>
                                            <p:cond delay="0"/>
                                          </p:stCondLst>
                                        </p:cTn>
                                        <p:tgtEl>
                                          <p:spTgt spid="834">
                                            <p:txEl>
                                              <p:pRg st="6" end="6"/>
                                            </p:txEl>
                                          </p:spTgt>
                                        </p:tgtEl>
                                        <p:attrNameLst>
                                          <p:attrName>style.visibility</p:attrName>
                                        </p:attrNameLst>
                                      </p:cBhvr>
                                      <p:to>
                                        <p:strVal val="visible"/>
                                      </p:to>
                                    </p:set>
                                  </p:childTnLst>
                                </p:cTn>
                              </p:par>
                            </p:childTnLst>
                          </p:cTn>
                        </p:par>
                      </p:childTnLst>
                    </p:cTn>
                  </p:par>
                  <p:par>
                    <p:cTn id="1357" fill="hold">
                      <p:stCondLst>
                        <p:cond delay="indefinite"/>
                      </p:stCondLst>
                      <p:childTnLst>
                        <p:par>
                          <p:cTn id="1358" fill="hold">
                            <p:stCondLst>
                              <p:cond delay="0"/>
                            </p:stCondLst>
                            <p:childTnLst>
                              <p:par>
                                <p:cTn id="1359" nodeType="clickEffect" fill="hold" presetClass="entr" presetID="1">
                                  <p:stCondLst>
                                    <p:cond delay="0"/>
                                  </p:stCondLst>
                                  <p:childTnLst>
                                    <p:set>
                                      <p:cBhvr>
                                        <p:cTn id="1360" dur="1" fill="hold">
                                          <p:stCondLst>
                                            <p:cond delay="0"/>
                                          </p:stCondLst>
                                        </p:cTn>
                                        <p:tgtEl>
                                          <p:spTgt spid="834">
                                            <p:txEl>
                                              <p:pRg st="8" end="8"/>
                                            </p:txEl>
                                          </p:spTgt>
                                        </p:tgtEl>
                                        <p:attrNameLst>
                                          <p:attrName>style.visibility</p:attrName>
                                        </p:attrNameLst>
                                      </p:cBhvr>
                                      <p:to>
                                        <p:strVal val="visible"/>
                                      </p:to>
                                    </p:set>
                                  </p:childTnLst>
                                </p:cTn>
                              </p:par>
                            </p:childTnLst>
                          </p:cTn>
                        </p:par>
                      </p:childTnLst>
                    </p:cTn>
                  </p:par>
                  <p:par>
                    <p:cTn id="1361" fill="hold">
                      <p:stCondLst>
                        <p:cond delay="indefinite"/>
                      </p:stCondLst>
                      <p:childTnLst>
                        <p:par>
                          <p:cTn id="1362" fill="hold">
                            <p:stCondLst>
                              <p:cond delay="0"/>
                            </p:stCondLst>
                            <p:childTnLst>
                              <p:par>
                                <p:cTn id="1363" nodeType="clickEffect" fill="hold" presetClass="entr" presetID="1">
                                  <p:stCondLst>
                                    <p:cond delay="0"/>
                                  </p:stCondLst>
                                  <p:childTnLst>
                                    <p:set>
                                      <p:cBhvr>
                                        <p:cTn id="1364" dur="1" fill="hold">
                                          <p:stCondLst>
                                            <p:cond delay="0"/>
                                          </p:stCondLst>
                                        </p:cTn>
                                        <p:tgtEl>
                                          <p:spTgt spid="834">
                                            <p:txEl>
                                              <p:pRg st="9" end="9"/>
                                            </p:txEl>
                                          </p:spTgt>
                                        </p:tgtEl>
                                        <p:attrNameLst>
                                          <p:attrName>style.visibility</p:attrName>
                                        </p:attrNameLst>
                                      </p:cBhvr>
                                      <p:to>
                                        <p:strVal val="visible"/>
                                      </p:to>
                                    </p:set>
                                  </p:childTnLst>
                                </p:cTn>
                              </p:par>
                            </p:childTnLst>
                          </p:cTn>
                        </p:par>
                      </p:childTnLst>
                    </p:cTn>
                  </p:par>
                  <p:par>
                    <p:cTn id="1365" fill="hold">
                      <p:stCondLst>
                        <p:cond delay="indefinite"/>
                      </p:stCondLst>
                      <p:childTnLst>
                        <p:par>
                          <p:cTn id="1366" fill="hold">
                            <p:stCondLst>
                              <p:cond delay="0"/>
                            </p:stCondLst>
                            <p:childTnLst>
                              <p:par>
                                <p:cTn id="1367" nodeType="clickEffect" fill="hold" presetClass="entr" presetID="1">
                                  <p:stCondLst>
                                    <p:cond delay="0"/>
                                  </p:stCondLst>
                                  <p:childTnLst>
                                    <p:set>
                                      <p:cBhvr>
                                        <p:cTn id="1368" dur="1" fill="hold">
                                          <p:stCondLst>
                                            <p:cond delay="0"/>
                                          </p:stCondLst>
                                        </p:cTn>
                                        <p:tgtEl>
                                          <p:spTgt spid="834">
                                            <p:txEl>
                                              <p:pRg st="11" end="11"/>
                                            </p:txEl>
                                          </p:spTgt>
                                        </p:tgtEl>
                                        <p:attrNameLst>
                                          <p:attrName>style.visibility</p:attrName>
                                        </p:attrNameLst>
                                      </p:cBhvr>
                                      <p:to>
                                        <p:strVal val="visible"/>
                                      </p:to>
                                    </p:set>
                                  </p:childTnLst>
                                </p:cTn>
                              </p:par>
                            </p:childTnLst>
                          </p:cTn>
                        </p:par>
                      </p:childTnLst>
                    </p:cTn>
                  </p:par>
                  <p:par>
                    <p:cTn id="1369" fill="hold">
                      <p:stCondLst>
                        <p:cond delay="indefinite"/>
                      </p:stCondLst>
                      <p:childTnLst>
                        <p:par>
                          <p:cTn id="1370" fill="hold">
                            <p:stCondLst>
                              <p:cond delay="0"/>
                            </p:stCondLst>
                            <p:childTnLst>
                              <p:par>
                                <p:cTn id="1371" nodeType="clickEffect" fill="hold" presetClass="entr" presetID="1">
                                  <p:stCondLst>
                                    <p:cond delay="0"/>
                                  </p:stCondLst>
                                  <p:childTnLst>
                                    <p:set>
                                      <p:cBhvr>
                                        <p:cTn id="1372" dur="1" fill="hold">
                                          <p:stCondLst>
                                            <p:cond delay="0"/>
                                          </p:stCondLst>
                                        </p:cTn>
                                        <p:tgtEl>
                                          <p:spTgt spid="834">
                                            <p:txEl>
                                              <p:pRg st="12" end="12"/>
                                            </p:txEl>
                                          </p:spTgt>
                                        </p:tgtEl>
                                        <p:attrNameLst>
                                          <p:attrName>style.visibility</p:attrName>
                                        </p:attrNameLst>
                                      </p:cBhvr>
                                      <p:to>
                                        <p:strVal val="visible"/>
                                      </p:to>
                                    </p:set>
                                  </p:childTnLst>
                                </p:cTn>
                              </p:par>
                            </p:childTnLst>
                          </p:cTn>
                        </p:par>
                      </p:childTnLst>
                    </p:cTn>
                  </p:par>
                  <p:par>
                    <p:cTn id="1373" fill="hold">
                      <p:stCondLst>
                        <p:cond delay="indefinite"/>
                      </p:stCondLst>
                      <p:childTnLst>
                        <p:par>
                          <p:cTn id="1374" fill="hold">
                            <p:stCondLst>
                              <p:cond delay="0"/>
                            </p:stCondLst>
                            <p:childTnLst>
                              <p:par>
                                <p:cTn id="1375" nodeType="clickEffect" fill="hold" presetClass="entr" presetID="1">
                                  <p:stCondLst>
                                    <p:cond delay="0"/>
                                  </p:stCondLst>
                                  <p:childTnLst>
                                    <p:set>
                                      <p:cBhvr>
                                        <p:cTn id="1376" dur="1" fill="hold">
                                          <p:stCondLst>
                                            <p:cond delay="0"/>
                                          </p:stCondLst>
                                        </p:cTn>
                                        <p:tgtEl>
                                          <p:spTgt spid="834">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6" name="CustomShape 1"/>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Accessing Data Elements</a:t>
            </a:r>
            <a:endParaRPr b="0" lang="en-US" sz="2800" spc="-1" strike="noStrike">
              <a:latin typeface="Arial"/>
            </a:endParaRPr>
          </a:p>
        </p:txBody>
      </p:sp>
      <p:sp>
        <p:nvSpPr>
          <p:cNvPr id="837" name="CustomShape 2"/>
          <p:cNvSpPr/>
          <p:nvPr/>
        </p:nvSpPr>
        <p:spPr>
          <a:xfrm>
            <a:off x="329400" y="906120"/>
            <a:ext cx="8354520" cy="5570640"/>
          </a:xfrm>
          <a:prstGeom prst="rect">
            <a:avLst/>
          </a:prstGeom>
          <a:noFill/>
          <a:ln>
            <a:noFill/>
          </a:ln>
        </p:spPr>
        <p:style>
          <a:lnRef idx="0"/>
          <a:fillRef idx="0"/>
          <a:effectRef idx="0"/>
          <a:fontRef idx="minor"/>
        </p:style>
        <p:txBody>
          <a:bodyPr lIns="0" rIns="0" tIns="0" bIns="0" anchor="ctr"/>
          <a:p>
            <a:pPr>
              <a:lnSpc>
                <a:spcPct val="100000"/>
              </a:lnSpc>
              <a:spcBef>
                <a:spcPts val="400"/>
              </a:spcBef>
            </a:pPr>
            <a:r>
              <a:rPr b="1" lang="en-US" sz="2000" spc="-1" strike="noStrike">
                <a:solidFill>
                  <a:srgbClr val="262626"/>
                </a:solidFill>
                <a:latin typeface="Calibri"/>
                <a:ea typeface="DejaVu Sans"/>
              </a:rPr>
              <a:t>Data frame:</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&gt;df[2, 2]      </a:t>
            </a:r>
            <a:r>
              <a:rPr b="0" lang="en-US" sz="1800" spc="-1" strike="noStrike">
                <a:solidFill>
                  <a:srgbClr val="4f6228"/>
                </a:solidFill>
                <a:latin typeface="Lucida Console"/>
                <a:ea typeface="Courier New"/>
              </a:rPr>
              <a:t># gets the element on row 2 in column 2</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&gt;df[, 2]</a:t>
            </a: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a:t>
            </a:r>
            <a:r>
              <a:rPr b="0" lang="en-US" sz="1800" spc="-1" strike="noStrike">
                <a:solidFill>
                  <a:srgbClr val="4f6228"/>
                </a:solidFill>
                <a:latin typeface="Lucida Console"/>
                <a:ea typeface="Courier New"/>
              </a:rPr>
              <a:t># gets all elements in column 2</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&gt;df[1:3, ]</a:t>
            </a: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a:t>
            </a:r>
            <a:r>
              <a:rPr b="0" lang="en-US" sz="1800" spc="-1" strike="noStrike">
                <a:solidFill>
                  <a:srgbClr val="4f6228"/>
                </a:solidFill>
                <a:latin typeface="Lucida Console"/>
                <a:ea typeface="Courier New"/>
              </a:rPr>
              <a:t># gets rows 1,2,3 </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&gt;df[, c(1,3)]  </a:t>
            </a:r>
            <a:r>
              <a:rPr b="0" lang="en-US" sz="1800" spc="-1" strike="noStrike">
                <a:solidFill>
                  <a:srgbClr val="4f6228"/>
                </a:solidFill>
                <a:latin typeface="Lucida Console"/>
                <a:ea typeface="Courier New"/>
              </a:rPr>
              <a:t># gets columns 1 and 3</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&gt;df[, c("name", "reader_rating")] </a:t>
            </a:r>
            <a:r>
              <a:rPr b="0" lang="en-US" sz="1800" spc="-1" strike="noStrike">
                <a:solidFill>
                  <a:srgbClr val="4f6228"/>
                </a:solidFill>
                <a:latin typeface="Lucida Console"/>
                <a:ea typeface="Courier New"/>
              </a:rPr>
              <a:t># gets columns "name" </a:t>
            </a:r>
            <a:endParaRPr b="0" lang="en-US" sz="1800" spc="-1" strike="noStrike">
              <a:latin typeface="Arial"/>
            </a:endParaRPr>
          </a:p>
          <a:p>
            <a:pPr>
              <a:lnSpc>
                <a:spcPct val="100000"/>
              </a:lnSpc>
            </a:pPr>
            <a:r>
              <a:rPr b="0" lang="en-US" sz="1800" spc="-1" strike="noStrike">
                <a:solidFill>
                  <a:srgbClr val="4f6228"/>
                </a:solidFill>
                <a:latin typeface="Lucida Console"/>
                <a:ea typeface="Courier New"/>
              </a:rPr>
              <a:t>	</a:t>
            </a:r>
            <a:r>
              <a:rPr b="0" lang="en-US" sz="1800" spc="-1" strike="noStrike">
                <a:solidFill>
                  <a:srgbClr val="4f6228"/>
                </a:solidFill>
                <a:latin typeface="Lucida Console"/>
                <a:ea typeface="Courier New"/>
              </a:rPr>
              <a:t>	</a:t>
            </a:r>
            <a:r>
              <a:rPr b="0" lang="en-US" sz="1800" spc="-1" strike="noStrike">
                <a:solidFill>
                  <a:srgbClr val="4f6228"/>
                </a:solidFill>
                <a:latin typeface="Lucida Console"/>
                <a:ea typeface="Courier New"/>
              </a:rPr>
              <a:t>	</a:t>
            </a:r>
            <a:r>
              <a:rPr b="0" lang="en-US" sz="1800" spc="-1" strike="noStrike">
                <a:solidFill>
                  <a:srgbClr val="4f6228"/>
                </a:solidFill>
                <a:latin typeface="Lucida Console"/>
                <a:ea typeface="Courier New"/>
              </a:rPr>
              <a:t>	</a:t>
            </a:r>
            <a:r>
              <a:rPr b="0" lang="en-US" sz="1800" spc="-1" strike="noStrike">
                <a:solidFill>
                  <a:srgbClr val="4f6228"/>
                </a:solidFill>
                <a:latin typeface="Lucida Console"/>
                <a:ea typeface="Courier New"/>
              </a:rPr>
              <a:t>	</a:t>
            </a:r>
            <a:r>
              <a:rPr b="0" lang="en-US" sz="1800" spc="-1" strike="noStrike">
                <a:solidFill>
                  <a:srgbClr val="4f6228"/>
                </a:solidFill>
                <a:latin typeface="Lucida Console"/>
                <a:ea typeface="Courier New"/>
              </a:rPr>
              <a:t>                      </a:t>
            </a:r>
            <a:r>
              <a:rPr b="0" lang="en-US" sz="1800" spc="-1" strike="noStrike">
                <a:solidFill>
                  <a:srgbClr val="4f6228"/>
                </a:solidFill>
                <a:latin typeface="Lucida Console"/>
                <a:ea typeface="Courier New"/>
              </a:rPr>
              <a:t>#  and "reader_rating"</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&gt;df</a:t>
            </a:r>
            <a:r>
              <a:rPr b="0" lang="en-US" sz="1800" spc="-1" strike="noStrike">
                <a:solidFill>
                  <a:srgbClr val="e60003"/>
                </a:solidFill>
                <a:latin typeface="Lucida Console"/>
                <a:ea typeface="Courier New"/>
              </a:rPr>
              <a:t>$</a:t>
            </a:r>
            <a:r>
              <a:rPr b="0" lang="en-US" sz="1800" spc="-1" strike="noStrike">
                <a:solidFill>
                  <a:srgbClr val="4f81bd"/>
                </a:solidFill>
                <a:latin typeface="Lucida Console"/>
                <a:ea typeface="Courier New"/>
              </a:rPr>
              <a:t>name       </a:t>
            </a:r>
            <a:r>
              <a:rPr b="0" lang="en-US" sz="1800" spc="-1" strike="noStrike">
                <a:solidFill>
                  <a:srgbClr val="4f6228"/>
                </a:solidFill>
                <a:latin typeface="Lucida Console"/>
                <a:ea typeface="Courier New"/>
              </a:rPr>
              <a:t># gets column "name"</a:t>
            </a: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r>
              <a:rPr b="1" lang="en-US" sz="2000" spc="-1" strike="noStrike">
                <a:solidFill>
                  <a:srgbClr val="000000"/>
                </a:solidFill>
                <a:latin typeface="Calibri"/>
                <a:ea typeface="Courier New"/>
              </a:rPr>
              <a:t>list:</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&gt;l</a:t>
            </a:r>
            <a:r>
              <a:rPr b="0" lang="en-US" sz="1800" spc="-1" strike="noStrike">
                <a:solidFill>
                  <a:srgbClr val="e60003"/>
                </a:solidFill>
                <a:latin typeface="Lucida Console"/>
                <a:ea typeface="Courier New"/>
              </a:rPr>
              <a:t>[[</a:t>
            </a:r>
            <a:r>
              <a:rPr b="0" lang="en-US" sz="1800" spc="-1" strike="noStrike">
                <a:solidFill>
                  <a:srgbClr val="4f81bd"/>
                </a:solidFill>
                <a:latin typeface="Lucida Console"/>
                <a:ea typeface="Courier New"/>
              </a:rPr>
              <a:t>1</a:t>
            </a:r>
            <a:r>
              <a:rPr b="0" lang="en-US" sz="1800" spc="-1" strike="noStrike">
                <a:solidFill>
                  <a:srgbClr val="e60003"/>
                </a:solidFill>
                <a:latin typeface="Lucida Console"/>
                <a:ea typeface="Courier New"/>
              </a:rPr>
              <a:t>]]</a:t>
            </a:r>
            <a:r>
              <a:rPr b="0" lang="en-US" sz="1800" spc="-1" strike="noStrike">
                <a:solidFill>
                  <a:srgbClr val="4f81bd"/>
                </a:solidFill>
                <a:latin typeface="Lucida Console"/>
                <a:ea typeface="Courier New"/>
              </a:rPr>
              <a:t>                 </a:t>
            </a:r>
            <a:r>
              <a:rPr b="0" lang="en-US" sz="1800" spc="-1" strike="noStrike">
                <a:solidFill>
                  <a:srgbClr val="4f6228"/>
                </a:solidFill>
                <a:latin typeface="Lucida Console"/>
                <a:ea typeface="Courier New"/>
              </a:rPr>
              <a:t># gets the first object</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&gt;l_with_names</a:t>
            </a:r>
            <a:r>
              <a:rPr b="0" lang="en-US" sz="1800" spc="-1" strike="noStrike">
                <a:solidFill>
                  <a:srgbClr val="e60003"/>
                </a:solidFill>
                <a:latin typeface="Lucida Console"/>
                <a:ea typeface="Courier New"/>
              </a:rPr>
              <a:t>[[</a:t>
            </a:r>
            <a:r>
              <a:rPr b="0" lang="en-US" sz="1800" spc="-1" strike="noStrike">
                <a:solidFill>
                  <a:srgbClr val="4f81bd"/>
                </a:solidFill>
                <a:latin typeface="Lucida Console"/>
                <a:ea typeface="Courier New"/>
              </a:rPr>
              <a:t>"myvec"</a:t>
            </a:r>
            <a:r>
              <a:rPr b="0" lang="en-US" sz="1800" spc="-1" strike="noStrike">
                <a:solidFill>
                  <a:srgbClr val="e60003"/>
                </a:solidFill>
                <a:latin typeface="Lucida Console"/>
                <a:ea typeface="Courier New"/>
              </a:rPr>
              <a:t>]]</a:t>
            </a:r>
            <a:r>
              <a:rPr b="0" lang="en-US" sz="1800" spc="-1" strike="noStrike">
                <a:solidFill>
                  <a:srgbClr val="4f6228"/>
                </a:solidFill>
                <a:latin typeface="Lucida Console"/>
                <a:ea typeface="Courier New"/>
              </a:rPr>
              <a:t># gets the object named "myvec"</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&gt;l_with_names</a:t>
            </a:r>
            <a:r>
              <a:rPr b="0" lang="en-US" sz="1800" spc="-1" strike="noStrike">
                <a:solidFill>
                  <a:srgbClr val="e60003"/>
                </a:solidFill>
                <a:latin typeface="Lucida Console"/>
                <a:ea typeface="Courier New"/>
              </a:rPr>
              <a:t>$</a:t>
            </a:r>
            <a:r>
              <a:rPr b="0" lang="en-US" sz="1800" spc="-1" strike="noStrike">
                <a:solidFill>
                  <a:srgbClr val="4f81bd"/>
                </a:solidFill>
                <a:latin typeface="Lucida Console"/>
                <a:ea typeface="Courier New"/>
              </a:rPr>
              <a:t>myvec     </a:t>
            </a:r>
            <a:r>
              <a:rPr b="0" lang="en-US" sz="1800" spc="-1" strike="noStrike">
                <a:solidFill>
                  <a:srgbClr val="4f6228"/>
                </a:solidFill>
                <a:latin typeface="Lucida Console"/>
                <a:ea typeface="Courier New"/>
              </a:rPr>
              <a:t># gets the object named "myvec", too</a:t>
            </a:r>
            <a:endParaRPr b="0" lang="en-US" sz="1800" spc="-1" strike="noStrike">
              <a:latin typeface="Arial"/>
            </a:endParaRPr>
          </a:p>
          <a:p>
            <a:pPr>
              <a:lnSpc>
                <a:spcPct val="100000"/>
              </a:lnSpc>
              <a:spcBef>
                <a:spcPts val="400"/>
              </a:spcBef>
            </a:pPr>
            <a:endParaRPr b="0" lang="en-US" sz="1800" spc="-1" strike="noStrike">
              <a:latin typeface="Arial"/>
            </a:endParaRPr>
          </a:p>
        </p:txBody>
      </p:sp>
    </p:spTree>
  </p:cSld>
  <p:timing>
    <p:tnLst>
      <p:par>
        <p:cTn id="1377" dur="indefinite" restart="never" nodeType="tmRoot">
          <p:childTnLst>
            <p:seq>
              <p:cTn id="1378" dur="indefinite" nodeType="mainSeq">
                <p:childTnLst>
                  <p:par>
                    <p:cTn id="1379" fill="hold">
                      <p:stCondLst>
                        <p:cond delay="indefinite"/>
                      </p:stCondLst>
                      <p:childTnLst>
                        <p:par>
                          <p:cTn id="1380" fill="hold">
                            <p:stCondLst>
                              <p:cond delay="0"/>
                            </p:stCondLst>
                            <p:childTnLst>
                              <p:par>
                                <p:cTn id="1381" nodeType="clickEffect" fill="hold" presetClass="entr" presetID="1">
                                  <p:stCondLst>
                                    <p:cond delay="0"/>
                                  </p:stCondLst>
                                  <p:childTnLst>
                                    <p:set>
                                      <p:cBhvr>
                                        <p:cTn id="1382" dur="1" fill="hold">
                                          <p:stCondLst>
                                            <p:cond delay="0"/>
                                          </p:stCondLst>
                                        </p:cTn>
                                        <p:tgtEl>
                                          <p:spTgt spid="837">
                                            <p:txEl>
                                              <p:pRg st="0" end="0"/>
                                            </p:txEl>
                                          </p:spTgt>
                                        </p:tgtEl>
                                        <p:attrNameLst>
                                          <p:attrName>style.visibility</p:attrName>
                                        </p:attrNameLst>
                                      </p:cBhvr>
                                      <p:to>
                                        <p:strVal val="visible"/>
                                      </p:to>
                                    </p:set>
                                  </p:childTnLst>
                                </p:cTn>
                              </p:par>
                            </p:childTnLst>
                          </p:cTn>
                        </p:par>
                      </p:childTnLst>
                    </p:cTn>
                  </p:par>
                  <p:par>
                    <p:cTn id="1383" fill="hold">
                      <p:stCondLst>
                        <p:cond delay="indefinite"/>
                      </p:stCondLst>
                      <p:childTnLst>
                        <p:par>
                          <p:cTn id="1384" fill="hold">
                            <p:stCondLst>
                              <p:cond delay="0"/>
                            </p:stCondLst>
                            <p:childTnLst>
                              <p:par>
                                <p:cTn id="1385" nodeType="clickEffect" fill="hold" presetClass="entr" presetID="1">
                                  <p:stCondLst>
                                    <p:cond delay="0"/>
                                  </p:stCondLst>
                                  <p:childTnLst>
                                    <p:set>
                                      <p:cBhvr>
                                        <p:cTn id="1386" dur="1" fill="hold">
                                          <p:stCondLst>
                                            <p:cond delay="0"/>
                                          </p:stCondLst>
                                        </p:cTn>
                                        <p:tgtEl>
                                          <p:spTgt spid="837">
                                            <p:txEl>
                                              <p:pRg st="1" end="1"/>
                                            </p:txEl>
                                          </p:spTgt>
                                        </p:tgtEl>
                                        <p:attrNameLst>
                                          <p:attrName>style.visibility</p:attrName>
                                        </p:attrNameLst>
                                      </p:cBhvr>
                                      <p:to>
                                        <p:strVal val="visible"/>
                                      </p:to>
                                    </p:set>
                                  </p:childTnLst>
                                </p:cTn>
                              </p:par>
                            </p:childTnLst>
                          </p:cTn>
                        </p:par>
                      </p:childTnLst>
                    </p:cTn>
                  </p:par>
                  <p:par>
                    <p:cTn id="1387" fill="hold">
                      <p:stCondLst>
                        <p:cond delay="indefinite"/>
                      </p:stCondLst>
                      <p:childTnLst>
                        <p:par>
                          <p:cTn id="1388" fill="hold">
                            <p:stCondLst>
                              <p:cond delay="0"/>
                            </p:stCondLst>
                            <p:childTnLst>
                              <p:par>
                                <p:cTn id="1389" nodeType="clickEffect" fill="hold" presetClass="entr" presetID="1">
                                  <p:stCondLst>
                                    <p:cond delay="0"/>
                                  </p:stCondLst>
                                  <p:childTnLst>
                                    <p:set>
                                      <p:cBhvr>
                                        <p:cTn id="1390" dur="1" fill="hold">
                                          <p:stCondLst>
                                            <p:cond delay="0"/>
                                          </p:stCondLst>
                                        </p:cTn>
                                        <p:tgtEl>
                                          <p:spTgt spid="837">
                                            <p:txEl>
                                              <p:pRg st="2" end="2"/>
                                            </p:txEl>
                                          </p:spTgt>
                                        </p:tgtEl>
                                        <p:attrNameLst>
                                          <p:attrName>style.visibility</p:attrName>
                                        </p:attrNameLst>
                                      </p:cBhvr>
                                      <p:to>
                                        <p:strVal val="visible"/>
                                      </p:to>
                                    </p:set>
                                  </p:childTnLst>
                                </p:cTn>
                              </p:par>
                            </p:childTnLst>
                          </p:cTn>
                        </p:par>
                      </p:childTnLst>
                    </p:cTn>
                  </p:par>
                  <p:par>
                    <p:cTn id="1391" fill="hold">
                      <p:stCondLst>
                        <p:cond delay="indefinite"/>
                      </p:stCondLst>
                      <p:childTnLst>
                        <p:par>
                          <p:cTn id="1392" fill="hold">
                            <p:stCondLst>
                              <p:cond delay="0"/>
                            </p:stCondLst>
                            <p:childTnLst>
                              <p:par>
                                <p:cTn id="1393" nodeType="clickEffect" fill="hold" presetClass="entr" presetID="1">
                                  <p:stCondLst>
                                    <p:cond delay="0"/>
                                  </p:stCondLst>
                                  <p:childTnLst>
                                    <p:set>
                                      <p:cBhvr>
                                        <p:cTn id="1394"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1395" fill="hold">
                      <p:stCondLst>
                        <p:cond delay="indefinite"/>
                      </p:stCondLst>
                      <p:childTnLst>
                        <p:par>
                          <p:cTn id="1396" fill="hold">
                            <p:stCondLst>
                              <p:cond delay="0"/>
                            </p:stCondLst>
                            <p:childTnLst>
                              <p:par>
                                <p:cTn id="1397" nodeType="clickEffect" fill="hold" presetClass="entr" presetID="1">
                                  <p:stCondLst>
                                    <p:cond delay="0"/>
                                  </p:stCondLst>
                                  <p:childTnLst>
                                    <p:set>
                                      <p:cBhvr>
                                        <p:cTn id="1398" dur="1" fill="hold">
                                          <p:stCondLst>
                                            <p:cond delay="0"/>
                                          </p:stCondLst>
                                        </p:cTn>
                                        <p:tgtEl>
                                          <p:spTgt spid="837">
                                            <p:txEl>
                                              <p:pRg st="5" end="5"/>
                                            </p:txEl>
                                          </p:spTgt>
                                        </p:tgtEl>
                                        <p:attrNameLst>
                                          <p:attrName>style.visibility</p:attrName>
                                        </p:attrNameLst>
                                      </p:cBhvr>
                                      <p:to>
                                        <p:strVal val="visible"/>
                                      </p:to>
                                    </p:set>
                                  </p:childTnLst>
                                </p:cTn>
                              </p:par>
                            </p:childTnLst>
                          </p:cTn>
                        </p:par>
                      </p:childTnLst>
                    </p:cTn>
                  </p:par>
                  <p:par>
                    <p:cTn id="1399" fill="hold">
                      <p:stCondLst>
                        <p:cond delay="indefinite"/>
                      </p:stCondLst>
                      <p:childTnLst>
                        <p:par>
                          <p:cTn id="1400" fill="hold">
                            <p:stCondLst>
                              <p:cond delay="0"/>
                            </p:stCondLst>
                            <p:childTnLst>
                              <p:par>
                                <p:cTn id="1401" nodeType="clickEffect" fill="hold" presetClass="entr" presetID="1">
                                  <p:stCondLst>
                                    <p:cond delay="0"/>
                                  </p:stCondLst>
                                  <p:childTnLst>
                                    <p:set>
                                      <p:cBhvr>
                                        <p:cTn id="1402"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1403" fill="hold">
                      <p:stCondLst>
                        <p:cond delay="indefinite"/>
                      </p:stCondLst>
                      <p:childTnLst>
                        <p:par>
                          <p:cTn id="1404" fill="hold">
                            <p:stCondLst>
                              <p:cond delay="0"/>
                            </p:stCondLst>
                            <p:childTnLst>
                              <p:par>
                                <p:cTn id="1405" nodeType="clickEffect" fill="hold" presetClass="entr" presetID="1">
                                  <p:stCondLst>
                                    <p:cond delay="0"/>
                                  </p:stCondLst>
                                  <p:childTnLst>
                                    <p:set>
                                      <p:cBhvr>
                                        <p:cTn id="1406" dur="1" fill="hold">
                                          <p:stCondLst>
                                            <p:cond delay="0"/>
                                          </p:stCondLst>
                                        </p:cTn>
                                        <p:tgtEl>
                                          <p:spTgt spid="837">
                                            <p:txEl>
                                              <p:pRg st="7" end="7"/>
                                            </p:txEl>
                                          </p:spTgt>
                                        </p:tgtEl>
                                        <p:attrNameLst>
                                          <p:attrName>style.visibility</p:attrName>
                                        </p:attrNameLst>
                                      </p:cBhvr>
                                      <p:to>
                                        <p:strVal val="visible"/>
                                      </p:to>
                                    </p:set>
                                  </p:childTnLst>
                                </p:cTn>
                              </p:par>
                            </p:childTnLst>
                          </p:cTn>
                        </p:par>
                      </p:childTnLst>
                    </p:cTn>
                  </p:par>
                  <p:par>
                    <p:cTn id="1407" fill="hold">
                      <p:stCondLst>
                        <p:cond delay="indefinite"/>
                      </p:stCondLst>
                      <p:childTnLst>
                        <p:par>
                          <p:cTn id="1408" fill="hold">
                            <p:stCondLst>
                              <p:cond delay="0"/>
                            </p:stCondLst>
                            <p:childTnLst>
                              <p:par>
                                <p:cTn id="1409" nodeType="clickEffect" fill="hold" presetClass="entr" presetID="1">
                                  <p:stCondLst>
                                    <p:cond delay="0"/>
                                  </p:stCondLst>
                                  <p:childTnLst>
                                    <p:set>
                                      <p:cBhvr>
                                        <p:cTn id="1410" dur="1" fill="hold">
                                          <p:stCondLst>
                                            <p:cond delay="0"/>
                                          </p:stCondLst>
                                        </p:cTn>
                                        <p:tgtEl>
                                          <p:spTgt spid="837">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3" name="CustomShape 1"/>
          <p:cNvSpPr/>
          <p:nvPr/>
        </p:nvSpPr>
        <p:spPr>
          <a:xfrm>
            <a:off x="182880" y="2011680"/>
            <a:ext cx="9777960" cy="816840"/>
          </a:xfrm>
          <a:prstGeom prst="rect">
            <a:avLst/>
          </a:prstGeom>
          <a:noFill/>
          <a:ln>
            <a:noFill/>
          </a:ln>
        </p:spPr>
        <p:style>
          <a:lnRef idx="0"/>
          <a:fillRef idx="0"/>
          <a:effectRef idx="0"/>
          <a:fontRef idx="minor"/>
        </p:style>
        <p:txBody>
          <a:bodyPr lIns="144000" rIns="0" tIns="0" bIns="0" anchor="b"/>
          <a:p>
            <a:pPr>
              <a:lnSpc>
                <a:spcPct val="90000"/>
              </a:lnSpc>
            </a:pPr>
            <a:r>
              <a:rPr b="0" lang="en-US" sz="5400" spc="-1" strike="noStrike">
                <a:solidFill>
                  <a:srgbClr val="4f81bd"/>
                </a:solidFill>
                <a:latin typeface="Calibri"/>
                <a:ea typeface="DejaVu Sans"/>
              </a:rPr>
              <a:t>But first, a few questions</a:t>
            </a:r>
            <a:endParaRPr b="0" lang="en-US" sz="54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CustomShape 1"/>
          <p:cNvSpPr/>
          <p:nvPr/>
        </p:nvSpPr>
        <p:spPr>
          <a:xfrm>
            <a:off x="258480" y="344520"/>
            <a:ext cx="79405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Accessing Names of Data Elements</a:t>
            </a:r>
            <a:endParaRPr b="0" lang="en-US" sz="2800" spc="-1" strike="noStrike">
              <a:latin typeface="Arial"/>
            </a:endParaRPr>
          </a:p>
        </p:txBody>
      </p:sp>
      <p:sp>
        <p:nvSpPr>
          <p:cNvPr id="839" name="CustomShape 2"/>
          <p:cNvSpPr/>
          <p:nvPr/>
        </p:nvSpPr>
        <p:spPr>
          <a:xfrm>
            <a:off x="329400" y="906120"/>
            <a:ext cx="8663760" cy="5570640"/>
          </a:xfrm>
          <a:prstGeom prst="rect">
            <a:avLst/>
          </a:prstGeom>
          <a:noFill/>
          <a:ln>
            <a:noFill/>
          </a:ln>
        </p:spPr>
        <p:style>
          <a:lnRef idx="0"/>
          <a:fillRef idx="0"/>
          <a:effectRef idx="0"/>
          <a:fontRef idx="minor"/>
        </p:style>
        <p:txBody>
          <a:bodyPr lIns="0" rIns="0" tIns="0" bIns="0" anchor="ctr"/>
          <a:p>
            <a:pPr>
              <a:lnSpc>
                <a:spcPct val="100000"/>
              </a:lnSpc>
              <a:spcBef>
                <a:spcPts val="400"/>
              </a:spcBef>
            </a:pPr>
            <a:r>
              <a:rPr b="1" lang="en-US" sz="2000" spc="-1" strike="noStrike">
                <a:solidFill>
                  <a:srgbClr val="262626"/>
                </a:solidFill>
                <a:latin typeface="Calibri"/>
                <a:ea typeface="DejaVu Sans"/>
              </a:rPr>
              <a:t>matrix and data frame:</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&gt;rownames(df) </a:t>
            </a:r>
            <a:r>
              <a:rPr b="0" lang="en-US" sz="1800" spc="-1" strike="noStrike">
                <a:solidFill>
                  <a:srgbClr val="4f81bd"/>
                </a:solidFill>
                <a:latin typeface="Lucida Console"/>
                <a:ea typeface="Courier New"/>
              </a:rPr>
              <a:t>	</a:t>
            </a:r>
            <a:r>
              <a:rPr b="0" lang="en-US" sz="1800" spc="-1" strike="noStrike">
                <a:solidFill>
                  <a:srgbClr val="4f6228"/>
                </a:solidFill>
                <a:latin typeface="Lucida Console"/>
                <a:ea typeface="Courier New"/>
              </a:rPr>
              <a:t># gets the row names </a:t>
            </a: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&gt;colnames(df)</a:t>
            </a:r>
            <a:r>
              <a:rPr b="0" lang="en-US" sz="1800" spc="-1" strike="noStrike">
                <a:solidFill>
                  <a:srgbClr val="4f81bd"/>
                </a:solidFill>
                <a:latin typeface="Lucida Console"/>
                <a:ea typeface="Courier New"/>
              </a:rPr>
              <a:t>	</a:t>
            </a:r>
            <a:r>
              <a:rPr b="0" lang="en-US" sz="1800" spc="-1" strike="noStrike">
                <a:solidFill>
                  <a:srgbClr val="4f81bd"/>
                </a:solidFill>
                <a:latin typeface="Lucida Console"/>
                <a:ea typeface="Courier New"/>
              </a:rPr>
              <a:t>	</a:t>
            </a:r>
            <a:r>
              <a:rPr b="0" lang="en-US" sz="1800" spc="-1" strike="noStrike">
                <a:solidFill>
                  <a:srgbClr val="4f6228"/>
                </a:solidFill>
                <a:latin typeface="Lucida Console"/>
                <a:ea typeface="Courier New"/>
              </a:rPr>
              <a:t># gets the column names</a:t>
            </a: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&gt;rownames(df) &lt;- c("J", "C", "H")  </a:t>
            </a:r>
            <a:r>
              <a:rPr b="0" lang="en-US" sz="1800" spc="-1" strike="noStrike">
                <a:solidFill>
                  <a:srgbClr val="4f6228"/>
                </a:solidFill>
                <a:latin typeface="Lucida Console"/>
                <a:ea typeface="Courier New"/>
              </a:rPr>
              <a:t># sets/overwrites row names</a:t>
            </a: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r>
              <a:rPr b="1" lang="en-US" sz="2000" spc="-1" strike="noStrike">
                <a:solidFill>
                  <a:srgbClr val="000000"/>
                </a:solidFill>
                <a:latin typeface="Calibri"/>
                <a:ea typeface="Courier New"/>
              </a:rPr>
              <a:t>list:</a:t>
            </a:r>
            <a:endParaRPr b="0" lang="en-US" sz="2000" spc="-1" strike="noStrike">
              <a:latin typeface="Arial"/>
            </a:endParaRPr>
          </a:p>
          <a:p>
            <a:pPr>
              <a:lnSpc>
                <a:spcPct val="100000"/>
              </a:lnSpc>
              <a:spcBef>
                <a:spcPts val="360"/>
              </a:spcBef>
            </a:pPr>
            <a:r>
              <a:rPr b="0" lang="en-US" sz="1800" spc="-1" strike="noStrike">
                <a:solidFill>
                  <a:srgbClr val="4f81bd"/>
                </a:solidFill>
                <a:latin typeface="Lucida Console"/>
                <a:ea typeface="Courier New"/>
              </a:rPr>
              <a:t>&gt;names(l_with_names) </a:t>
            </a:r>
            <a:r>
              <a:rPr b="0" lang="en-US" sz="1800" spc="-1" strike="noStrike">
                <a:solidFill>
                  <a:srgbClr val="4f6228"/>
                </a:solidFill>
                <a:latin typeface="Lucida Console"/>
                <a:ea typeface="Courier New"/>
              </a:rPr>
              <a:t># gets the list elements' names</a:t>
            </a:r>
            <a:endParaRPr b="0" lang="en-US" sz="1800" spc="-1" strike="noStrike">
              <a:latin typeface="Arial"/>
            </a:endParaRPr>
          </a:p>
          <a:p>
            <a:pPr>
              <a:lnSpc>
                <a:spcPct val="100000"/>
              </a:lnSpc>
              <a:spcBef>
                <a:spcPts val="400"/>
              </a:spcBef>
            </a:pPr>
            <a:r>
              <a:rPr b="0" lang="en-US" sz="1800" spc="-1" strike="noStrike">
                <a:solidFill>
                  <a:srgbClr val="4f81bd"/>
                </a:solidFill>
                <a:latin typeface="Lucida Console"/>
                <a:ea typeface="Courier New"/>
              </a:rPr>
              <a:t>&gt;names(l_with_names) &lt;- c("A", "B", "C") </a:t>
            </a:r>
            <a:r>
              <a:rPr b="0" lang="en-US" sz="2000" spc="-1" strike="noStrike">
                <a:solidFill>
                  <a:srgbClr val="4f6228"/>
                </a:solidFill>
                <a:latin typeface="Lucida Console"/>
                <a:ea typeface="Courier New"/>
              </a:rPr>
              <a:t># </a:t>
            </a:r>
            <a:r>
              <a:rPr b="0" lang="en-US" sz="1800" spc="-1" strike="noStrike">
                <a:solidFill>
                  <a:srgbClr val="4f6228"/>
                </a:solidFill>
                <a:latin typeface="Lucida Console"/>
                <a:ea typeface="Courier New"/>
              </a:rPr>
              <a:t>overwrites names</a:t>
            </a:r>
            <a:endParaRPr b="0" lang="en-US" sz="1800" spc="-1" strike="noStrike">
              <a:latin typeface="Arial"/>
            </a:endParaRPr>
          </a:p>
        </p:txBody>
      </p:sp>
    </p:spTree>
  </p:cSld>
  <p:timing>
    <p:tnLst>
      <p:par>
        <p:cTn id="1411" dur="indefinite" restart="never" nodeType="tmRoot">
          <p:childTnLst>
            <p:seq>
              <p:cTn id="1412" dur="indefinite" nodeType="mainSeq">
                <p:childTnLst>
                  <p:par>
                    <p:cTn id="1413" fill="hold">
                      <p:stCondLst>
                        <p:cond delay="indefinite"/>
                      </p:stCondLst>
                      <p:childTnLst>
                        <p:par>
                          <p:cTn id="1414" fill="hold">
                            <p:stCondLst>
                              <p:cond delay="0"/>
                            </p:stCondLst>
                            <p:childTnLst>
                              <p:par>
                                <p:cTn id="1415" nodeType="clickEffect" fill="hold" presetClass="entr" presetID="1">
                                  <p:stCondLst>
                                    <p:cond delay="0"/>
                                  </p:stCondLst>
                                  <p:childTnLst>
                                    <p:set>
                                      <p:cBhvr>
                                        <p:cTn id="1416" dur="1" fill="hold">
                                          <p:stCondLst>
                                            <p:cond delay="0"/>
                                          </p:stCondLst>
                                        </p:cTn>
                                        <p:tgtEl>
                                          <p:spTgt spid="839">
                                            <p:txEl>
                                              <p:pRg st="0" end="0"/>
                                            </p:txEl>
                                          </p:spTgt>
                                        </p:tgtEl>
                                        <p:attrNameLst>
                                          <p:attrName>style.visibility</p:attrName>
                                        </p:attrNameLst>
                                      </p:cBhvr>
                                      <p:to>
                                        <p:strVal val="visible"/>
                                      </p:to>
                                    </p:set>
                                  </p:childTnLst>
                                </p:cTn>
                              </p:par>
                            </p:childTnLst>
                          </p:cTn>
                        </p:par>
                      </p:childTnLst>
                    </p:cTn>
                  </p:par>
                  <p:par>
                    <p:cTn id="1417" fill="hold">
                      <p:stCondLst>
                        <p:cond delay="indefinite"/>
                      </p:stCondLst>
                      <p:childTnLst>
                        <p:par>
                          <p:cTn id="1418" fill="hold">
                            <p:stCondLst>
                              <p:cond delay="0"/>
                            </p:stCondLst>
                            <p:childTnLst>
                              <p:par>
                                <p:cTn id="1419" nodeType="clickEffect" fill="hold" presetClass="entr" presetID="1">
                                  <p:stCondLst>
                                    <p:cond delay="0"/>
                                  </p:stCondLst>
                                  <p:childTnLst>
                                    <p:set>
                                      <p:cBhvr>
                                        <p:cTn id="1420" dur="1" fill="hold">
                                          <p:stCondLst>
                                            <p:cond delay="0"/>
                                          </p:stCondLst>
                                        </p:cTn>
                                        <p:tgtEl>
                                          <p:spTgt spid="839">
                                            <p:txEl>
                                              <p:pRg st="1" end="1"/>
                                            </p:txEl>
                                          </p:spTgt>
                                        </p:tgtEl>
                                        <p:attrNameLst>
                                          <p:attrName>style.visibility</p:attrName>
                                        </p:attrNameLst>
                                      </p:cBhvr>
                                      <p:to>
                                        <p:strVal val="visible"/>
                                      </p:to>
                                    </p:set>
                                  </p:childTnLst>
                                </p:cTn>
                              </p:par>
                            </p:childTnLst>
                          </p:cTn>
                        </p:par>
                      </p:childTnLst>
                    </p:cTn>
                  </p:par>
                  <p:par>
                    <p:cTn id="1421" fill="hold">
                      <p:stCondLst>
                        <p:cond delay="indefinite"/>
                      </p:stCondLst>
                      <p:childTnLst>
                        <p:par>
                          <p:cTn id="1422" fill="hold">
                            <p:stCondLst>
                              <p:cond delay="0"/>
                            </p:stCondLst>
                            <p:childTnLst>
                              <p:par>
                                <p:cTn id="1423" nodeType="clickEffect" fill="hold" presetClass="entr" presetID="1">
                                  <p:stCondLst>
                                    <p:cond delay="0"/>
                                  </p:stCondLst>
                                  <p:childTnLst>
                                    <p:set>
                                      <p:cBhvr>
                                        <p:cTn id="1424" dur="1" fill="hold">
                                          <p:stCondLst>
                                            <p:cond delay="0"/>
                                          </p:stCondLst>
                                        </p:cTn>
                                        <p:tgtEl>
                                          <p:spTgt spid="839">
                                            <p:txEl>
                                              <p:pRg st="2" end="2"/>
                                            </p:txEl>
                                          </p:spTgt>
                                        </p:tgtEl>
                                        <p:attrNameLst>
                                          <p:attrName>style.visibility</p:attrName>
                                        </p:attrNameLst>
                                      </p:cBhvr>
                                      <p:to>
                                        <p:strVal val="visible"/>
                                      </p:to>
                                    </p:set>
                                  </p:childTnLst>
                                </p:cTn>
                              </p:par>
                            </p:childTnLst>
                          </p:cTn>
                        </p:par>
                      </p:childTnLst>
                    </p:cTn>
                  </p:par>
                  <p:par>
                    <p:cTn id="1425" fill="hold">
                      <p:stCondLst>
                        <p:cond delay="indefinite"/>
                      </p:stCondLst>
                      <p:childTnLst>
                        <p:par>
                          <p:cTn id="1426" fill="hold">
                            <p:stCondLst>
                              <p:cond delay="0"/>
                            </p:stCondLst>
                            <p:childTnLst>
                              <p:par>
                                <p:cTn id="1427" nodeType="clickEffect" fill="hold" presetClass="entr" presetID="1">
                                  <p:stCondLst>
                                    <p:cond delay="0"/>
                                  </p:stCondLst>
                                  <p:childTnLst>
                                    <p:set>
                                      <p:cBhvr>
                                        <p:cTn id="1428" dur="1" fill="hold">
                                          <p:stCondLst>
                                            <p:cond delay="0"/>
                                          </p:stCondLst>
                                        </p:cTn>
                                        <p:tgtEl>
                                          <p:spTgt spid="839">
                                            <p:txEl>
                                              <p:pRg st="4" end="4"/>
                                            </p:txEl>
                                          </p:spTgt>
                                        </p:tgtEl>
                                        <p:attrNameLst>
                                          <p:attrName>style.visibility</p:attrName>
                                        </p:attrNameLst>
                                      </p:cBhvr>
                                      <p:to>
                                        <p:strVal val="visible"/>
                                      </p:to>
                                    </p:set>
                                  </p:childTnLst>
                                </p:cTn>
                              </p:par>
                            </p:childTnLst>
                          </p:cTn>
                        </p:par>
                      </p:childTnLst>
                    </p:cTn>
                  </p:par>
                  <p:par>
                    <p:cTn id="1429" fill="hold">
                      <p:stCondLst>
                        <p:cond delay="indefinite"/>
                      </p:stCondLst>
                      <p:childTnLst>
                        <p:par>
                          <p:cTn id="1430" fill="hold">
                            <p:stCondLst>
                              <p:cond delay="0"/>
                            </p:stCondLst>
                            <p:childTnLst>
                              <p:par>
                                <p:cTn id="1431" nodeType="clickEffect" fill="hold" presetClass="entr" presetID="1">
                                  <p:stCondLst>
                                    <p:cond delay="0"/>
                                  </p:stCondLst>
                                  <p:childTnLst>
                                    <p:set>
                                      <p:cBhvr>
                                        <p:cTn id="1432" dur="1" fill="hold">
                                          <p:stCondLst>
                                            <p:cond delay="0"/>
                                          </p:stCondLst>
                                        </p:cTn>
                                        <p:tgtEl>
                                          <p:spTgt spid="839">
                                            <p:txEl>
                                              <p:pRg st="6" end="6"/>
                                            </p:txEl>
                                          </p:spTgt>
                                        </p:tgtEl>
                                        <p:attrNameLst>
                                          <p:attrName>style.visibility</p:attrName>
                                        </p:attrNameLst>
                                      </p:cBhvr>
                                      <p:to>
                                        <p:strVal val="visible"/>
                                      </p:to>
                                    </p:set>
                                  </p:childTnLst>
                                </p:cTn>
                              </p:par>
                            </p:childTnLst>
                          </p:cTn>
                        </p:par>
                      </p:childTnLst>
                    </p:cTn>
                  </p:par>
                  <p:par>
                    <p:cTn id="1433" fill="hold">
                      <p:stCondLst>
                        <p:cond delay="indefinite"/>
                      </p:stCondLst>
                      <p:childTnLst>
                        <p:par>
                          <p:cTn id="1434" fill="hold">
                            <p:stCondLst>
                              <p:cond delay="0"/>
                            </p:stCondLst>
                            <p:childTnLst>
                              <p:par>
                                <p:cTn id="1435" nodeType="clickEffect" fill="hold" presetClass="entr" presetID="1">
                                  <p:stCondLst>
                                    <p:cond delay="0"/>
                                  </p:stCondLst>
                                  <p:childTnLst>
                                    <p:set>
                                      <p:cBhvr>
                                        <p:cTn id="1436" dur="1" fill="hold">
                                          <p:stCondLst>
                                            <p:cond delay="0"/>
                                          </p:stCondLst>
                                        </p:cTn>
                                        <p:tgtEl>
                                          <p:spTgt spid="839">
                                            <p:txEl>
                                              <p:pRg st="7" end="7"/>
                                            </p:txEl>
                                          </p:spTgt>
                                        </p:tgtEl>
                                        <p:attrNameLst>
                                          <p:attrName>style.visibility</p:attrName>
                                        </p:attrNameLst>
                                      </p:cBhvr>
                                      <p:to>
                                        <p:strVal val="visible"/>
                                      </p:to>
                                    </p:set>
                                  </p:childTnLst>
                                </p:cTn>
                              </p:par>
                            </p:childTnLst>
                          </p:cTn>
                        </p:par>
                      </p:childTnLst>
                    </p:cTn>
                  </p:par>
                  <p:par>
                    <p:cTn id="1437" fill="hold">
                      <p:stCondLst>
                        <p:cond delay="indefinite"/>
                      </p:stCondLst>
                      <p:childTnLst>
                        <p:par>
                          <p:cTn id="1438" fill="hold">
                            <p:stCondLst>
                              <p:cond delay="0"/>
                            </p:stCondLst>
                            <p:childTnLst>
                              <p:par>
                                <p:cTn id="1439" nodeType="clickEffect" fill="hold" presetClass="entr" presetID="1">
                                  <p:stCondLst>
                                    <p:cond delay="0"/>
                                  </p:stCondLst>
                                  <p:childTnLst>
                                    <p:set>
                                      <p:cBhvr>
                                        <p:cTn id="1440" dur="1" fill="hold">
                                          <p:stCondLst>
                                            <p:cond delay="0"/>
                                          </p:stCondLst>
                                        </p:cTn>
                                        <p:tgtEl>
                                          <p:spTgt spid="839">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CustomShape 1"/>
          <p:cNvSpPr/>
          <p:nvPr/>
        </p:nvSpPr>
        <p:spPr>
          <a:xfrm>
            <a:off x="258480" y="216720"/>
            <a:ext cx="8633880" cy="6375600"/>
          </a:xfrm>
          <a:prstGeom prst="rect">
            <a:avLst/>
          </a:prstGeom>
          <a:noFill/>
          <a:ln w="25560">
            <a:noFill/>
          </a:ln>
        </p:spPr>
        <p:style>
          <a:lnRef idx="0"/>
          <a:fillRef idx="0"/>
          <a:effectRef idx="0"/>
          <a:fontRef idx="minor"/>
        </p:style>
      </p:sp>
      <p:sp>
        <p:nvSpPr>
          <p:cNvPr id="841" name="CustomShape 2"/>
          <p:cNvSpPr/>
          <p:nvPr/>
        </p:nvSpPr>
        <p:spPr>
          <a:xfrm>
            <a:off x="191880" y="704160"/>
            <a:ext cx="8852400" cy="6539760"/>
          </a:xfrm>
          <a:prstGeom prst="rect">
            <a:avLst/>
          </a:prstGeom>
          <a:noFill/>
          <a:ln>
            <a:noFill/>
          </a:ln>
        </p:spPr>
        <p:style>
          <a:lnRef idx="0"/>
          <a:fillRef idx="0"/>
          <a:effectRef idx="0"/>
          <a:fontRef idx="minor"/>
        </p:style>
        <p:txBody>
          <a:bodyPr lIns="0" rIns="0" tIns="0" bIns="0"/>
          <a:p>
            <a:pPr>
              <a:lnSpc>
                <a:spcPct val="100000"/>
              </a:lnSpc>
              <a:spcBef>
                <a:spcPts val="400"/>
              </a:spcBef>
            </a:pPr>
            <a:endParaRPr b="0" lang="en-US" sz="1800" spc="-1" strike="noStrike">
              <a:latin typeface="Arial"/>
            </a:endParaRPr>
          </a:p>
          <a:p>
            <a:pPr marL="216000" indent="-214200">
              <a:lnSpc>
                <a:spcPct val="100000"/>
              </a:lnSpc>
              <a:spcBef>
                <a:spcPts val="400"/>
              </a:spcBef>
              <a:buClr>
                <a:srgbClr val="262626"/>
              </a:buClr>
              <a:buFont typeface="StarSymbol"/>
              <a:buAutoNum type="arabicParenR"/>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Install and load the package “MASS”</a:t>
            </a:r>
            <a:endParaRPr b="0" lang="en-US" sz="2000" spc="-1" strike="noStrike">
              <a:latin typeface="Arial"/>
            </a:endParaRPr>
          </a:p>
          <a:p>
            <a:pPr marL="216000" indent="-214200">
              <a:lnSpc>
                <a:spcPct val="100000"/>
              </a:lnSpc>
              <a:spcBef>
                <a:spcPts val="400"/>
              </a:spcBef>
              <a:buClr>
                <a:srgbClr val="262626"/>
              </a:buClr>
              <a:buFont typeface="StarSymbol"/>
              <a:buAutoNum type="arabicParenR"/>
            </a:pPr>
            <a:r>
              <a:rPr b="0" lang="en-US" sz="2000" spc="-1" strike="noStrike">
                <a:solidFill>
                  <a:srgbClr val="262626"/>
                </a:solidFill>
                <a:latin typeface="Calibri"/>
                <a:ea typeface="DejaVu Sans"/>
              </a:rPr>
              <a:t> </a:t>
            </a:r>
            <a:r>
              <a:rPr b="0" lang="en-US" sz="2000" spc="-1" strike="noStrike">
                <a:solidFill>
                  <a:srgbClr val="262626"/>
                </a:solidFill>
                <a:latin typeface="Calibri"/>
                <a:ea typeface="DejaVu Sans"/>
              </a:rPr>
              <a:t>The following command line loads the </a:t>
            </a:r>
            <a:r>
              <a:rPr b="1" lang="en-US" sz="2000" spc="-1" strike="noStrike">
                <a:solidFill>
                  <a:srgbClr val="262626"/>
                </a:solidFill>
                <a:latin typeface="Calibri"/>
                <a:ea typeface="DejaVu Sans"/>
              </a:rPr>
              <a:t>bacteria</a:t>
            </a:r>
            <a:r>
              <a:rPr b="0" lang="en-US" sz="2000" spc="-1" strike="noStrike">
                <a:solidFill>
                  <a:srgbClr val="262626"/>
                </a:solidFill>
                <a:latin typeface="Calibri"/>
                <a:ea typeface="DejaVu Sans"/>
              </a:rPr>
              <a:t> data.frame present in the MASS package. Execute it:</a:t>
            </a:r>
            <a:endParaRPr b="0" lang="en-US" sz="2000" spc="-1" strike="noStrike">
              <a:latin typeface="Arial"/>
            </a:endParaRPr>
          </a:p>
          <a:p>
            <a:pPr marL="216000" indent="-214200">
              <a:lnSpc>
                <a:spcPct val="100000"/>
              </a:lnSpc>
              <a:spcBef>
                <a:spcPts val="400"/>
              </a:spcBef>
              <a:buClr>
                <a:srgbClr val="262626"/>
              </a:buClr>
              <a:buFont typeface="StarSymbol"/>
              <a:buAutoNum type="arabicParenR"/>
            </a:pPr>
            <a:r>
              <a:rPr b="0" lang="en-US" sz="2000" spc="-1" strike="noStrike">
                <a:solidFill>
                  <a:srgbClr val="4f81bd"/>
                </a:solidFill>
                <a:latin typeface="Calibri"/>
                <a:ea typeface="DejaVu Sans"/>
              </a:rPr>
              <a:t>&gt; data(bacteria)</a:t>
            </a:r>
            <a:endParaRPr b="0" lang="en-US" sz="2000" spc="-1" strike="noStrike">
              <a:latin typeface="Arial"/>
            </a:endParaRPr>
          </a:p>
          <a:p>
            <a:pPr marL="216000" indent="-214200">
              <a:lnSpc>
                <a:spcPct val="100000"/>
              </a:lnSpc>
              <a:spcBef>
                <a:spcPts val="400"/>
              </a:spcBef>
              <a:buClr>
                <a:srgbClr val="262626"/>
              </a:buClr>
              <a:buFont typeface="StarSymbol"/>
              <a:buAutoNum type="arabicParenR"/>
            </a:pPr>
            <a:r>
              <a:rPr b="0" lang="en-US" sz="2000" spc="-1" strike="noStrike">
                <a:solidFill>
                  <a:srgbClr val="4f81bd"/>
                </a:solidFill>
                <a:latin typeface="Calibri"/>
                <a:ea typeface="DejaVu Sans"/>
              </a:rPr>
              <a:t> </a:t>
            </a:r>
            <a:r>
              <a:rPr b="0" lang="en-US" sz="2000" spc="-1" strike="noStrike">
                <a:solidFill>
                  <a:srgbClr val="000000"/>
                </a:solidFill>
                <a:latin typeface="Calibri"/>
                <a:ea typeface="DejaVu Sans"/>
              </a:rPr>
              <a:t>What are the names of the columns of the </a:t>
            </a:r>
            <a:r>
              <a:rPr b="1" lang="en-US" sz="2000" spc="-1" strike="noStrike">
                <a:solidFill>
                  <a:srgbClr val="000000"/>
                </a:solidFill>
                <a:latin typeface="Calibri"/>
                <a:ea typeface="DejaVu Sans"/>
              </a:rPr>
              <a:t>bacteria</a:t>
            </a:r>
            <a:r>
              <a:rPr b="0" lang="en-US" sz="2000" spc="-1" strike="noStrike">
                <a:solidFill>
                  <a:srgbClr val="000000"/>
                </a:solidFill>
                <a:latin typeface="Calibri"/>
                <a:ea typeface="DejaVu Sans"/>
              </a:rPr>
              <a:t> data.frame ?</a:t>
            </a:r>
            <a:endParaRPr b="0" lang="en-US" sz="2000" spc="-1" strike="noStrike">
              <a:latin typeface="Arial"/>
            </a:endParaRPr>
          </a:p>
          <a:p>
            <a:pPr marL="216000" indent="-214200">
              <a:lnSpc>
                <a:spcPct val="100000"/>
              </a:lnSpc>
              <a:spcBef>
                <a:spcPts val="400"/>
              </a:spcBef>
              <a:buClr>
                <a:srgbClr val="262626"/>
              </a:buClr>
              <a:buFont typeface="StarSymbol"/>
              <a:buAutoNum type="arabicParenR"/>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Use the </a:t>
            </a:r>
            <a:r>
              <a:rPr b="1" lang="en-US" sz="2000" spc="-1" strike="noStrike">
                <a:solidFill>
                  <a:srgbClr val="000000"/>
                </a:solidFill>
                <a:latin typeface="Calibri"/>
                <a:ea typeface="DejaVu Sans"/>
              </a:rPr>
              <a:t>[]</a:t>
            </a:r>
            <a:r>
              <a:rPr b="0" lang="en-US" sz="2000" spc="-1" strike="noStrike">
                <a:solidFill>
                  <a:srgbClr val="000000"/>
                </a:solidFill>
                <a:latin typeface="Calibri"/>
                <a:ea typeface="DejaVu Sans"/>
              </a:rPr>
              <a:t> , to select in </a:t>
            </a:r>
            <a:r>
              <a:rPr b="1" lang="en-US" sz="2000" spc="-1" strike="noStrike">
                <a:solidFill>
                  <a:srgbClr val="000000"/>
                </a:solidFill>
                <a:latin typeface="Calibri"/>
                <a:ea typeface="DejaVu Sans"/>
              </a:rPr>
              <a:t>bacteria</a:t>
            </a:r>
            <a:r>
              <a:rPr b="0" lang="en-US" sz="2000" spc="-1" strike="noStrike">
                <a:solidFill>
                  <a:srgbClr val="000000"/>
                </a:solidFill>
                <a:latin typeface="Calibri"/>
                <a:ea typeface="DejaVu Sans"/>
              </a:rPr>
              <a:t> rows 100 to 119 in the “trt” column.</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0" lang="en-US" sz="2000" spc="-1" strike="noStrike">
                <a:solidFill>
                  <a:srgbClr val="262626"/>
                </a:solidFill>
                <a:latin typeface="Calibri"/>
                <a:ea typeface="DejaVu Sans"/>
              </a:rPr>
              <a:t>Optional : 5) use comparison operators to count how many rows correspond to a “placebo” treatment (“trt” column).</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39"/>
              </a:spcBef>
            </a:pPr>
            <a:endParaRPr b="0" lang="en-US" sz="2000" spc="-1" strike="noStrike">
              <a:latin typeface="Arial"/>
            </a:endParaRPr>
          </a:p>
        </p:txBody>
      </p:sp>
      <p:sp>
        <p:nvSpPr>
          <p:cNvPr id="842" name="CustomShape 3"/>
          <p:cNvSpPr/>
          <p:nvPr/>
        </p:nvSpPr>
        <p:spPr>
          <a:xfrm>
            <a:off x="258480" y="-46800"/>
            <a:ext cx="7936560" cy="60300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Let’s practice – 5 </a:t>
            </a:r>
            <a:endParaRPr b="0" lang="en-US" sz="4000" spc="-1" strike="noStrike">
              <a:latin typeface="Arial"/>
            </a:endParaRPr>
          </a:p>
        </p:txBody>
      </p:sp>
    </p:spTree>
  </p:cSld>
  <p:timing>
    <p:tnLst>
      <p:par>
        <p:cTn id="1441" dur="indefinite" restart="never" nodeType="tmRoot">
          <p:childTnLst>
            <p:seq>
              <p:cTn id="1442" dur="indefinite" nodeType="mainSeq"/>
              <p:prevCondLst>
                <p:cond delay="0" evt="onPrev">
                  <p:tgtEl>
                    <p:sldTgt/>
                  </p:tgtEl>
                </p:cond>
              </p:prevCondLst>
              <p:nextCondLst>
                <p:cond delay="0" evt="onNext">
                  <p:tgtEl>
                    <p:sldTgt/>
                  </p:tgtEl>
                </p:cond>
              </p:nextCondLst>
            </p:seq>
          </p:childTnLst>
        </p:cTn>
      </p:par>
    </p:tnLst>
  </p:timing>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7e1ed"/>
        </a:solidFill>
      </p:bgPr>
    </p:bg>
    <p:spTree>
      <p:nvGrpSpPr>
        <p:cNvPr id="1" name=""/>
        <p:cNvGrpSpPr/>
        <p:nvPr/>
      </p:nvGrpSpPr>
      <p:grpSpPr>
        <a:xfrm>
          <a:off x="0" y="0"/>
          <a:ext cx="0" cy="0"/>
          <a:chOff x="0" y="0"/>
          <a:chExt cx="0" cy="0"/>
        </a:xfrm>
      </p:grpSpPr>
      <p:sp>
        <p:nvSpPr>
          <p:cNvPr id="843" name="CustomShape 1"/>
          <p:cNvSpPr/>
          <p:nvPr/>
        </p:nvSpPr>
        <p:spPr>
          <a:xfrm>
            <a:off x="258480" y="216720"/>
            <a:ext cx="8633880" cy="6375600"/>
          </a:xfrm>
          <a:prstGeom prst="rect">
            <a:avLst/>
          </a:prstGeom>
          <a:noFill/>
          <a:ln w="25560">
            <a:noFill/>
          </a:ln>
        </p:spPr>
        <p:style>
          <a:lnRef idx="0"/>
          <a:fillRef idx="0"/>
          <a:effectRef idx="0"/>
          <a:fontRef idx="minor"/>
        </p:style>
      </p:sp>
      <p:sp>
        <p:nvSpPr>
          <p:cNvPr id="844" name="CustomShape 2"/>
          <p:cNvSpPr/>
          <p:nvPr/>
        </p:nvSpPr>
        <p:spPr>
          <a:xfrm>
            <a:off x="393480" y="1010160"/>
            <a:ext cx="8350560" cy="5507640"/>
          </a:xfrm>
          <a:prstGeom prst="rect">
            <a:avLst/>
          </a:prstGeom>
          <a:noFill/>
          <a:ln>
            <a:noFill/>
          </a:ln>
        </p:spPr>
        <p:style>
          <a:lnRef idx="0"/>
          <a:fillRef idx="0"/>
          <a:effectRef idx="0"/>
          <a:fontRef idx="minor"/>
        </p:style>
        <p:txBody>
          <a:bodyPr lIns="0" rIns="0" tIns="0" bIns="0"/>
          <a:p>
            <a:pPr marL="266760" indent="-260280">
              <a:lnSpc>
                <a:spcPct val="100000"/>
              </a:lnSpc>
              <a:spcBef>
                <a:spcPts val="763"/>
              </a:spcBef>
              <a:spcAft>
                <a:spcPts val="283"/>
              </a:spcAft>
              <a:buClr>
                <a:srgbClr val="262626"/>
              </a:buClr>
              <a:buFont typeface="Arial"/>
              <a:buChar char="•"/>
            </a:pPr>
            <a:r>
              <a:rPr b="0" lang="en-US" sz="2200" spc="-1" strike="noStrike">
                <a:solidFill>
                  <a:srgbClr val="4f81bd"/>
                </a:solidFill>
                <a:latin typeface="Calibri"/>
                <a:ea typeface="DejaVu Sans"/>
              </a:rPr>
              <a:t>Everything in R is an object.</a:t>
            </a:r>
            <a:endParaRPr b="0" lang="en-US" sz="2200" spc="-1" strike="noStrike">
              <a:latin typeface="Arial"/>
            </a:endParaRPr>
          </a:p>
          <a:p>
            <a:pPr marL="266760" indent="-260280">
              <a:lnSpc>
                <a:spcPct val="100000"/>
              </a:lnSpc>
              <a:spcBef>
                <a:spcPts val="763"/>
              </a:spcBef>
              <a:spcAft>
                <a:spcPts val="283"/>
              </a:spcAft>
              <a:buClr>
                <a:srgbClr val="262626"/>
              </a:buClr>
              <a:buFont typeface="Arial"/>
              <a:buChar char="•"/>
            </a:pPr>
            <a:r>
              <a:rPr b="0" lang="en-US" sz="2200" spc="-1" strike="noStrike">
                <a:solidFill>
                  <a:srgbClr val="262626"/>
                </a:solidFill>
                <a:latin typeface="Calibri"/>
                <a:ea typeface="DejaVu Sans"/>
              </a:rPr>
              <a:t>Using R is all about </a:t>
            </a:r>
            <a:r>
              <a:rPr b="0" lang="en-US" sz="2200" spc="-1" strike="noStrike">
                <a:solidFill>
                  <a:srgbClr val="4f81bd"/>
                </a:solidFill>
                <a:latin typeface="Calibri"/>
                <a:ea typeface="DejaVu Sans"/>
              </a:rPr>
              <a:t>creating and manipulating data objects </a:t>
            </a:r>
            <a:r>
              <a:rPr b="0" lang="en-US" sz="2200" spc="-1" strike="noStrike">
                <a:solidFill>
                  <a:srgbClr val="262626"/>
                </a:solidFill>
                <a:latin typeface="Calibri"/>
                <a:ea typeface="DejaVu Sans"/>
              </a:rPr>
              <a:t>using</a:t>
            </a:r>
            <a:r>
              <a:rPr b="0" lang="en-US" sz="2200" spc="-1" strike="noStrike">
                <a:solidFill>
                  <a:srgbClr val="4f81bd"/>
                </a:solidFill>
                <a:latin typeface="Calibri"/>
                <a:ea typeface="DejaVu Sans"/>
              </a:rPr>
              <a:t> functions (which are themselves objects)</a:t>
            </a:r>
            <a:r>
              <a:rPr b="0" lang="en-US" sz="2200" spc="-1" strike="noStrike">
                <a:solidFill>
                  <a:srgbClr val="262626"/>
                </a:solidFill>
                <a:latin typeface="Calibri"/>
                <a:ea typeface="DejaVu Sans"/>
              </a:rPr>
              <a:t>. </a:t>
            </a:r>
            <a:endParaRPr b="0" lang="en-US" sz="2200" spc="-1" strike="noStrike">
              <a:latin typeface="Arial"/>
            </a:endParaRPr>
          </a:p>
          <a:p>
            <a:pPr lvl="1" marL="723960" indent="-260280">
              <a:lnSpc>
                <a:spcPct val="100000"/>
              </a:lnSpc>
              <a:spcBef>
                <a:spcPts val="763"/>
              </a:spcBef>
              <a:spcAft>
                <a:spcPts val="283"/>
              </a:spcAft>
              <a:buClr>
                <a:srgbClr val="262626"/>
              </a:buClr>
              <a:buFont typeface="Arial"/>
              <a:buChar char="•"/>
            </a:pPr>
            <a:r>
              <a:rPr b="0" lang="en-US" sz="2200" spc="-1" strike="noStrike">
                <a:solidFill>
                  <a:srgbClr val="262626"/>
                </a:solidFill>
                <a:latin typeface="Calibri"/>
                <a:ea typeface="DejaVu Sans"/>
              </a:rPr>
              <a:t>Objects can be assigned to a name</a:t>
            </a:r>
            <a:endParaRPr b="0" lang="en-US" sz="2200" spc="-1" strike="noStrike">
              <a:latin typeface="Arial"/>
            </a:endParaRPr>
          </a:p>
          <a:p>
            <a:pPr lvl="1" marL="723960" indent="-260280">
              <a:lnSpc>
                <a:spcPct val="100000"/>
              </a:lnSpc>
              <a:spcBef>
                <a:spcPts val="763"/>
              </a:spcBef>
              <a:spcAft>
                <a:spcPts val="283"/>
              </a:spcAft>
              <a:buClr>
                <a:srgbClr val="262626"/>
              </a:buClr>
              <a:buFont typeface="Arial"/>
              <a:buChar char="•"/>
            </a:pPr>
            <a:r>
              <a:rPr b="0" lang="en-US" sz="2200" spc="-1" strike="noStrike">
                <a:solidFill>
                  <a:srgbClr val="262626"/>
                </a:solidFill>
                <a:latin typeface="Calibri"/>
                <a:ea typeface="DejaVu Sans"/>
              </a:rPr>
              <a:t>Objects have a </a:t>
            </a:r>
            <a:r>
              <a:rPr b="0" lang="en-US" sz="2200" spc="-1" strike="noStrike">
                <a:solidFill>
                  <a:srgbClr val="4f81bd"/>
                </a:solidFill>
                <a:latin typeface="Calibri"/>
                <a:ea typeface="DejaVu Sans"/>
              </a:rPr>
              <a:t>class</a:t>
            </a:r>
            <a:r>
              <a:rPr b="0" lang="en-US" sz="2200" spc="-1" strike="noStrike">
                <a:solidFill>
                  <a:srgbClr val="262626"/>
                </a:solidFill>
                <a:latin typeface="Calibri"/>
                <a:ea typeface="DejaVu Sans"/>
              </a:rPr>
              <a:t> (data frame, matrix, list etc)</a:t>
            </a:r>
            <a:endParaRPr b="0" lang="en-US" sz="2200" spc="-1" strike="noStrike">
              <a:latin typeface="Arial"/>
            </a:endParaRPr>
          </a:p>
          <a:p>
            <a:pPr lvl="1" marL="723960" indent="-260280">
              <a:lnSpc>
                <a:spcPct val="100000"/>
              </a:lnSpc>
              <a:spcBef>
                <a:spcPts val="763"/>
              </a:spcBef>
              <a:spcAft>
                <a:spcPts val="283"/>
              </a:spcAft>
              <a:buClr>
                <a:srgbClr val="262626"/>
              </a:buClr>
              <a:buFont typeface="Arial"/>
              <a:buChar char="•"/>
            </a:pPr>
            <a:r>
              <a:rPr b="0" lang="en-US" sz="2200" spc="-1" strike="noStrike">
                <a:solidFill>
                  <a:srgbClr val="262626"/>
                </a:solidFill>
                <a:latin typeface="Calibri"/>
                <a:ea typeface="DejaVu Sans"/>
              </a:rPr>
              <a:t>Data values inside objects have different data storage </a:t>
            </a:r>
            <a:r>
              <a:rPr b="0" lang="en-US" sz="2200" spc="-1" strike="noStrike">
                <a:solidFill>
                  <a:srgbClr val="4f81bd"/>
                </a:solidFill>
                <a:latin typeface="Calibri"/>
                <a:ea typeface="DejaVu Sans"/>
              </a:rPr>
              <a:t>modes</a:t>
            </a:r>
            <a:r>
              <a:rPr b="0" lang="en-US" sz="2200" spc="-1" strike="noStrike">
                <a:solidFill>
                  <a:srgbClr val="262626"/>
                </a:solidFill>
                <a:latin typeface="Calibri"/>
                <a:ea typeface="DejaVu Sans"/>
              </a:rPr>
              <a:t> (numeric, character, logical)</a:t>
            </a:r>
            <a:endParaRPr b="0" lang="en-US" sz="2200" spc="-1" strike="noStrike">
              <a:latin typeface="Arial"/>
            </a:endParaRPr>
          </a:p>
          <a:p>
            <a:pPr marL="266760" indent="-260280">
              <a:lnSpc>
                <a:spcPct val="100000"/>
              </a:lnSpc>
              <a:spcBef>
                <a:spcPts val="763"/>
              </a:spcBef>
              <a:spcAft>
                <a:spcPts val="283"/>
              </a:spcAft>
              <a:buClr>
                <a:srgbClr val="262626"/>
              </a:buClr>
              <a:buFont typeface="Arial"/>
              <a:buChar char="•"/>
            </a:pPr>
            <a:r>
              <a:rPr b="0" lang="en-US" sz="2200" spc="-1" strike="noStrike">
                <a:solidFill>
                  <a:srgbClr val="262626"/>
                </a:solidFill>
                <a:latin typeface="Calibri"/>
                <a:ea typeface="DejaVu Sans"/>
              </a:rPr>
              <a:t>We covered many ways to generate data (create objects).</a:t>
            </a:r>
            <a:endParaRPr b="0" lang="en-US" sz="2200" spc="-1" strike="noStrike">
              <a:latin typeface="Arial"/>
            </a:endParaRPr>
          </a:p>
          <a:p>
            <a:pPr>
              <a:lnSpc>
                <a:spcPct val="100000"/>
              </a:lnSpc>
              <a:spcBef>
                <a:spcPts val="763"/>
              </a:spcBef>
              <a:spcAft>
                <a:spcPts val="283"/>
              </a:spcAft>
            </a:pPr>
            <a:endParaRPr b="0" lang="en-US" sz="2200" spc="-1" strike="noStrike">
              <a:latin typeface="Arial"/>
            </a:endParaRPr>
          </a:p>
          <a:p>
            <a:pPr marL="266760" indent="-260280">
              <a:lnSpc>
                <a:spcPct val="100000"/>
              </a:lnSpc>
              <a:spcBef>
                <a:spcPts val="763"/>
              </a:spcBef>
              <a:spcAft>
                <a:spcPts val="283"/>
              </a:spcAft>
              <a:buClr>
                <a:srgbClr val="262626"/>
              </a:buClr>
              <a:buFont typeface="Arial"/>
              <a:buChar char="•"/>
            </a:pPr>
            <a:r>
              <a:rPr b="0" lang="en-US" sz="2200" spc="-1" strike="noStrike">
                <a:solidFill>
                  <a:srgbClr val="262626"/>
                </a:solidFill>
                <a:latin typeface="Calibri"/>
                <a:ea typeface="Noto Sans CJK SC"/>
              </a:rPr>
              <a:t>Now, let's import some data !</a:t>
            </a:r>
            <a:endParaRPr b="0" lang="en-US" sz="2200" spc="-1" strike="noStrike">
              <a:latin typeface="Arial"/>
            </a:endParaRPr>
          </a:p>
          <a:p>
            <a:pPr marL="266760">
              <a:lnSpc>
                <a:spcPct val="100000"/>
              </a:lnSpc>
              <a:spcBef>
                <a:spcPts val="683"/>
              </a:spcBef>
              <a:spcAft>
                <a:spcPts val="283"/>
              </a:spcAft>
            </a:pPr>
            <a:endParaRPr b="0" lang="en-US" sz="2200" spc="-1" strike="noStrike">
              <a:latin typeface="Arial"/>
            </a:endParaRPr>
          </a:p>
          <a:p>
            <a:pPr marL="266760">
              <a:lnSpc>
                <a:spcPct val="100000"/>
              </a:lnSpc>
              <a:spcBef>
                <a:spcPts val="811"/>
              </a:spcBef>
              <a:spcAft>
                <a:spcPts val="283"/>
              </a:spcAft>
            </a:pPr>
            <a:endParaRPr b="0" lang="en-US" sz="2200" spc="-1" strike="noStrike">
              <a:latin typeface="Arial"/>
            </a:endParaRPr>
          </a:p>
          <a:p>
            <a:pPr marL="266760">
              <a:lnSpc>
                <a:spcPct val="100000"/>
              </a:lnSpc>
              <a:spcBef>
                <a:spcPts val="527"/>
              </a:spcBef>
            </a:pPr>
            <a:endParaRPr b="0" lang="en-US" sz="2200" spc="-1" strike="noStrike">
              <a:latin typeface="Arial"/>
            </a:endParaRPr>
          </a:p>
        </p:txBody>
      </p:sp>
      <p:sp>
        <p:nvSpPr>
          <p:cNvPr id="845" name="CustomShape 3"/>
          <p:cNvSpPr/>
          <p:nvPr/>
        </p:nvSpPr>
        <p:spPr>
          <a:xfrm>
            <a:off x="258480" y="216720"/>
            <a:ext cx="7936560" cy="614160"/>
          </a:xfrm>
          <a:prstGeom prst="rect">
            <a:avLst/>
          </a:prstGeom>
          <a:noFill/>
          <a:ln>
            <a:noFill/>
          </a:ln>
        </p:spPr>
        <p:style>
          <a:lnRef idx="0"/>
          <a:fillRef idx="0"/>
          <a:effectRef idx="0"/>
          <a:fontRef idx="minor"/>
        </p:style>
        <p:txBody>
          <a:bodyPr lIns="144000" rIns="0" tIns="0" bIns="0" anchor="b"/>
          <a:p>
            <a:pPr>
              <a:lnSpc>
                <a:spcPct val="90000"/>
              </a:lnSpc>
            </a:pPr>
            <a:r>
              <a:rPr b="0" lang="en-US" sz="4000" spc="-1" strike="noStrike">
                <a:solidFill>
                  <a:srgbClr val="4f81bd"/>
                </a:solidFill>
                <a:latin typeface="Calibri"/>
                <a:ea typeface="DejaVu Sans"/>
              </a:rPr>
              <a:t>In a nutshell</a:t>
            </a:r>
            <a:endParaRPr b="0" lang="en-US" sz="4000" spc="-1" strike="noStrike">
              <a:latin typeface="Arial"/>
            </a:endParaRPr>
          </a:p>
        </p:txBody>
      </p:sp>
    </p:spTree>
  </p:cSld>
  <p:timing>
    <p:tnLst>
      <p:par>
        <p:cTn id="1443" dur="indefinite" restart="never" nodeType="tmRoot">
          <p:childTnLst>
            <p:seq>
              <p:cTn id="1444" dur="indefinite" nodeType="mainSeq">
                <p:childTnLst>
                  <p:par>
                    <p:cTn id="1445" fill="hold">
                      <p:stCondLst>
                        <p:cond delay="indefinite"/>
                      </p:stCondLst>
                      <p:childTnLst>
                        <p:par>
                          <p:cTn id="1446" fill="hold">
                            <p:stCondLst>
                              <p:cond delay="0"/>
                            </p:stCondLst>
                            <p:childTnLst>
                              <p:par>
                                <p:cTn id="1447" nodeType="clickEffect" fill="hold" presetClass="entr" presetID="1">
                                  <p:stCondLst>
                                    <p:cond delay="0"/>
                                  </p:stCondLst>
                                  <p:childTnLst>
                                    <p:set>
                                      <p:cBhvr>
                                        <p:cTn id="1448" dur="1" fill="hold">
                                          <p:stCondLst>
                                            <p:cond delay="0"/>
                                          </p:stCondLst>
                                        </p:cTn>
                                        <p:tgtEl>
                                          <p:spTgt spid="844">
                                            <p:txEl>
                                              <p:pRg st="0" end="0"/>
                                            </p:txEl>
                                          </p:spTgt>
                                        </p:tgtEl>
                                        <p:attrNameLst>
                                          <p:attrName>style.visibility</p:attrName>
                                        </p:attrNameLst>
                                      </p:cBhvr>
                                      <p:to>
                                        <p:strVal val="visible"/>
                                      </p:to>
                                    </p:set>
                                  </p:childTnLst>
                                </p:cTn>
                              </p:par>
                            </p:childTnLst>
                          </p:cTn>
                        </p:par>
                      </p:childTnLst>
                    </p:cTn>
                  </p:par>
                  <p:par>
                    <p:cTn id="1449" fill="hold">
                      <p:stCondLst>
                        <p:cond delay="indefinite"/>
                      </p:stCondLst>
                      <p:childTnLst>
                        <p:par>
                          <p:cTn id="1450" fill="hold">
                            <p:stCondLst>
                              <p:cond delay="0"/>
                            </p:stCondLst>
                            <p:childTnLst>
                              <p:par>
                                <p:cTn id="1451" nodeType="clickEffect" fill="hold" presetClass="entr" presetID="1">
                                  <p:stCondLst>
                                    <p:cond delay="0"/>
                                  </p:stCondLst>
                                  <p:childTnLst>
                                    <p:set>
                                      <p:cBhvr>
                                        <p:cTn id="1452" dur="1" fill="hold">
                                          <p:stCondLst>
                                            <p:cond delay="0"/>
                                          </p:stCondLst>
                                        </p:cTn>
                                        <p:tgtEl>
                                          <p:spTgt spid="844">
                                            <p:txEl>
                                              <p:pRg st="1" end="1"/>
                                            </p:txEl>
                                          </p:spTgt>
                                        </p:tgtEl>
                                        <p:attrNameLst>
                                          <p:attrName>style.visibility</p:attrName>
                                        </p:attrNameLst>
                                      </p:cBhvr>
                                      <p:to>
                                        <p:strVal val="visible"/>
                                      </p:to>
                                    </p:set>
                                  </p:childTnLst>
                                </p:cTn>
                              </p:par>
                            </p:childTnLst>
                          </p:cTn>
                        </p:par>
                      </p:childTnLst>
                    </p:cTn>
                  </p:par>
                  <p:par>
                    <p:cTn id="1453" fill="hold">
                      <p:stCondLst>
                        <p:cond delay="indefinite"/>
                      </p:stCondLst>
                      <p:childTnLst>
                        <p:par>
                          <p:cTn id="1454" fill="hold">
                            <p:stCondLst>
                              <p:cond delay="0"/>
                            </p:stCondLst>
                            <p:childTnLst>
                              <p:par>
                                <p:cTn id="1455" nodeType="clickEffect" fill="hold" presetClass="entr" presetID="1">
                                  <p:stCondLst>
                                    <p:cond delay="0"/>
                                  </p:stCondLst>
                                  <p:childTnLst>
                                    <p:set>
                                      <p:cBhvr>
                                        <p:cTn id="1456"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1457" fill="hold">
                      <p:stCondLst>
                        <p:cond delay="indefinite"/>
                      </p:stCondLst>
                      <p:childTnLst>
                        <p:par>
                          <p:cTn id="1458" fill="hold">
                            <p:stCondLst>
                              <p:cond delay="0"/>
                            </p:stCondLst>
                            <p:childTnLst>
                              <p:par>
                                <p:cTn id="1459" nodeType="clickEffect" fill="hold" presetClass="entr" presetID="1">
                                  <p:stCondLst>
                                    <p:cond delay="0"/>
                                  </p:stCondLst>
                                  <p:childTnLst>
                                    <p:set>
                                      <p:cBhvr>
                                        <p:cTn id="1460"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461" fill="hold">
                      <p:stCondLst>
                        <p:cond delay="indefinite"/>
                      </p:stCondLst>
                      <p:childTnLst>
                        <p:par>
                          <p:cTn id="1462" fill="hold">
                            <p:stCondLst>
                              <p:cond delay="0"/>
                            </p:stCondLst>
                            <p:childTnLst>
                              <p:par>
                                <p:cTn id="1463" nodeType="clickEffect" fill="hold" presetClass="entr" presetID="1">
                                  <p:stCondLst>
                                    <p:cond delay="0"/>
                                  </p:stCondLst>
                                  <p:childTnLst>
                                    <p:set>
                                      <p:cBhvr>
                                        <p:cTn id="1464" dur="1" fill="hold">
                                          <p:stCondLst>
                                            <p:cond delay="0"/>
                                          </p:stCondLst>
                                        </p:cTn>
                                        <p:tgtEl>
                                          <p:spTgt spid="844">
                                            <p:txEl>
                                              <p:pRg st="4" end="4"/>
                                            </p:txEl>
                                          </p:spTgt>
                                        </p:tgtEl>
                                        <p:attrNameLst>
                                          <p:attrName>style.visibility</p:attrName>
                                        </p:attrNameLst>
                                      </p:cBhvr>
                                      <p:to>
                                        <p:strVal val="visible"/>
                                      </p:to>
                                    </p:set>
                                  </p:childTnLst>
                                </p:cTn>
                              </p:par>
                            </p:childTnLst>
                          </p:cTn>
                        </p:par>
                      </p:childTnLst>
                    </p:cTn>
                  </p:par>
                  <p:par>
                    <p:cTn id="1465" fill="hold">
                      <p:stCondLst>
                        <p:cond delay="indefinite"/>
                      </p:stCondLst>
                      <p:childTnLst>
                        <p:par>
                          <p:cTn id="1466" fill="hold">
                            <p:stCondLst>
                              <p:cond delay="0"/>
                            </p:stCondLst>
                            <p:childTnLst>
                              <p:par>
                                <p:cTn id="1467" nodeType="clickEffect" fill="hold" presetClass="entr" presetID="1">
                                  <p:stCondLst>
                                    <p:cond delay="0"/>
                                  </p:stCondLst>
                                  <p:childTnLst>
                                    <p:set>
                                      <p:cBhvr>
                                        <p:cTn id="1468" dur="1" fill="hold">
                                          <p:stCondLst>
                                            <p:cond delay="0"/>
                                          </p:stCondLst>
                                        </p:cTn>
                                        <p:tgtEl>
                                          <p:spTgt spid="844">
                                            <p:txEl>
                                              <p:pRg st="5" end="5"/>
                                            </p:txEl>
                                          </p:spTgt>
                                        </p:tgtEl>
                                        <p:attrNameLst>
                                          <p:attrName>style.visibility</p:attrName>
                                        </p:attrNameLst>
                                      </p:cBhvr>
                                      <p:to>
                                        <p:strVal val="visible"/>
                                      </p:to>
                                    </p:set>
                                  </p:childTnLst>
                                </p:cTn>
                              </p:par>
                            </p:childTnLst>
                          </p:cTn>
                        </p:par>
                      </p:childTnLst>
                    </p:cTn>
                  </p:par>
                  <p:par>
                    <p:cTn id="1469" fill="hold">
                      <p:stCondLst>
                        <p:cond delay="indefinite"/>
                      </p:stCondLst>
                      <p:childTnLst>
                        <p:par>
                          <p:cTn id="1470" fill="hold">
                            <p:stCondLst>
                              <p:cond delay="0"/>
                            </p:stCondLst>
                            <p:childTnLst>
                              <p:par>
                                <p:cTn id="1471" nodeType="clickEffect" fill="hold" presetClass="entr" presetID="1">
                                  <p:stCondLst>
                                    <p:cond delay="0"/>
                                  </p:stCondLst>
                                  <p:childTnLst>
                                    <p:set>
                                      <p:cBhvr>
                                        <p:cTn id="1472" dur="1" fill="hold">
                                          <p:stCondLst>
                                            <p:cond delay="0"/>
                                          </p:stCondLst>
                                        </p:cTn>
                                        <p:tgtEl>
                                          <p:spTgt spid="844">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46" name="CustomShape 1"/>
          <p:cNvSpPr/>
          <p:nvPr/>
        </p:nvSpPr>
        <p:spPr>
          <a:xfrm rot="13238400">
            <a:off x="2719800" y="2609640"/>
            <a:ext cx="927360" cy="682560"/>
          </a:xfrm>
          <a:prstGeom prst="curvedUpArrow">
            <a:avLst>
              <a:gd name="adj1" fmla="val 15475"/>
              <a:gd name="adj2" fmla="val 53339"/>
              <a:gd name="adj3" fmla="val 25000"/>
            </a:avLst>
          </a:prstGeom>
          <a:gradFill rotWithShape="0">
            <a:gsLst>
              <a:gs pos="0">
                <a:srgbClr val="779637"/>
              </a:gs>
              <a:gs pos="100000">
                <a:srgbClr val="9bc348"/>
              </a:gs>
            </a:gsLst>
            <a:lin ang="7836000"/>
          </a:gradFill>
          <a:ln w="9360">
            <a:solidFill>
              <a:srgbClr val="98b855"/>
            </a:solidFill>
            <a:round/>
          </a:ln>
          <a:effectLst>
            <a:outerShdw dir="5400000" dist="23040">
              <a:srgbClr val="000000">
                <a:alpha val="35000"/>
              </a:srgbClr>
            </a:outerShdw>
          </a:effectLst>
        </p:spPr>
        <p:style>
          <a:lnRef idx="0"/>
          <a:fillRef idx="0"/>
          <a:effectRef idx="0"/>
          <a:fontRef idx="minor"/>
        </p:style>
      </p:sp>
      <p:sp>
        <p:nvSpPr>
          <p:cNvPr id="847" name="CustomShape 2"/>
          <p:cNvSpPr/>
          <p:nvPr/>
        </p:nvSpPr>
        <p:spPr>
          <a:xfrm>
            <a:off x="313200" y="-399240"/>
            <a:ext cx="8553960" cy="120348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f81bd"/>
                </a:solidFill>
                <a:latin typeface="Calibri"/>
                <a:ea typeface="DejaVu Sans"/>
              </a:rPr>
              <a:t>Taking advantage of R for your work</a:t>
            </a:r>
            <a:endParaRPr b="0" lang="en-US" sz="4400" spc="-1" strike="noStrike">
              <a:latin typeface="Arial"/>
            </a:endParaRPr>
          </a:p>
        </p:txBody>
      </p:sp>
      <p:sp>
        <p:nvSpPr>
          <p:cNvPr id="848" name="CustomShape 3"/>
          <p:cNvSpPr/>
          <p:nvPr/>
        </p:nvSpPr>
        <p:spPr>
          <a:xfrm>
            <a:off x="2608920" y="2146320"/>
            <a:ext cx="1494720" cy="51444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Calibri"/>
                <a:ea typeface="DejaVu Sans"/>
              </a:rPr>
              <a:t>Tidying &amp; data manipulation</a:t>
            </a:r>
            <a:endParaRPr b="0" lang="en-US" sz="1400" spc="-1" strike="noStrike">
              <a:latin typeface="Arial"/>
            </a:endParaRPr>
          </a:p>
        </p:txBody>
      </p:sp>
      <p:sp>
        <p:nvSpPr>
          <p:cNvPr id="849" name="CustomShape 4"/>
          <p:cNvSpPr/>
          <p:nvPr/>
        </p:nvSpPr>
        <p:spPr>
          <a:xfrm>
            <a:off x="4391640" y="2486880"/>
            <a:ext cx="3036240" cy="585000"/>
          </a:xfrm>
          <a:prstGeom prst="bentArrow">
            <a:avLst>
              <a:gd name="adj1" fmla="val 25000"/>
              <a:gd name="adj2" fmla="val 25000"/>
              <a:gd name="adj3" fmla="val 25000"/>
              <a:gd name="adj4" fmla="val 43750"/>
            </a:avLst>
          </a:prstGeom>
          <a:gradFill rotWithShape="0">
            <a:gsLst>
              <a:gs pos="0">
                <a:srgbClr val="5e437f"/>
              </a:gs>
              <a:gs pos="100000">
                <a:srgbClr val="7b57a5"/>
              </a:gs>
            </a:gsLst>
            <a:lin ang="16200000"/>
          </a:gradFill>
          <a:ln w="9360">
            <a:solidFill>
              <a:srgbClr val="7d5fa0"/>
            </a:solidFill>
            <a:round/>
          </a:ln>
          <a:effectLst>
            <a:outerShdw dir="5400000" dist="23040">
              <a:srgbClr val="000000">
                <a:alpha val="35000"/>
              </a:srgbClr>
            </a:outerShdw>
          </a:effectLst>
        </p:spPr>
        <p:style>
          <a:lnRef idx="0"/>
          <a:fillRef idx="0"/>
          <a:effectRef idx="0"/>
          <a:fontRef idx="minor"/>
        </p:style>
      </p:sp>
      <p:sp>
        <p:nvSpPr>
          <p:cNvPr id="850" name="CustomShape 5"/>
          <p:cNvSpPr/>
          <p:nvPr/>
        </p:nvSpPr>
        <p:spPr>
          <a:xfrm>
            <a:off x="2920680" y="4108320"/>
            <a:ext cx="1652760" cy="3625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ff0000"/>
                </a:solidFill>
                <a:latin typeface="Calibri"/>
                <a:ea typeface="DejaVu Sans"/>
              </a:rPr>
              <a:t>Exploration</a:t>
            </a:r>
            <a:endParaRPr b="0" lang="en-US" sz="1800" spc="-1" strike="noStrike">
              <a:latin typeface="Arial"/>
            </a:endParaRPr>
          </a:p>
        </p:txBody>
      </p:sp>
      <p:sp>
        <p:nvSpPr>
          <p:cNvPr id="851" name="CustomShape 6"/>
          <p:cNvSpPr/>
          <p:nvPr/>
        </p:nvSpPr>
        <p:spPr>
          <a:xfrm>
            <a:off x="4664520" y="4108320"/>
            <a:ext cx="1439280" cy="3625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ff0000"/>
                </a:solidFill>
                <a:latin typeface="Calibri"/>
                <a:ea typeface="DejaVu Sans"/>
              </a:rPr>
              <a:t>Modelling</a:t>
            </a:r>
            <a:endParaRPr b="0" lang="en-US" sz="1800" spc="-1" strike="noStrike">
              <a:latin typeface="Arial"/>
            </a:endParaRPr>
          </a:p>
        </p:txBody>
      </p:sp>
      <p:sp>
        <p:nvSpPr>
          <p:cNvPr id="852" name="CustomShape 7"/>
          <p:cNvSpPr/>
          <p:nvPr/>
        </p:nvSpPr>
        <p:spPr>
          <a:xfrm>
            <a:off x="6659640" y="4108320"/>
            <a:ext cx="1023480" cy="3625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ff0000"/>
                </a:solidFill>
                <a:latin typeface="Calibri"/>
                <a:ea typeface="DejaVu Sans"/>
              </a:rPr>
              <a:t>Export</a:t>
            </a:r>
            <a:endParaRPr b="0" lang="en-US" sz="1800" spc="-1" strike="noStrike">
              <a:latin typeface="Arial"/>
            </a:endParaRPr>
          </a:p>
        </p:txBody>
      </p:sp>
      <p:sp>
        <p:nvSpPr>
          <p:cNvPr id="853" name="CustomShape 8"/>
          <p:cNvSpPr/>
          <p:nvPr/>
        </p:nvSpPr>
        <p:spPr>
          <a:xfrm>
            <a:off x="919440" y="4108320"/>
            <a:ext cx="1619280" cy="3625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ff0000"/>
                </a:solidFill>
                <a:latin typeface="Calibri"/>
                <a:ea typeface="DejaVu Sans"/>
              </a:rPr>
              <a:t>Import in R</a:t>
            </a:r>
            <a:endParaRPr b="0" lang="en-US" sz="1800" spc="-1" strike="noStrike">
              <a:latin typeface="Arial"/>
            </a:endParaRPr>
          </a:p>
        </p:txBody>
      </p:sp>
    </p:spTree>
  </p:cSld>
  <p:timing>
    <p:tnLst>
      <p:par>
        <p:cTn id="1473" dur="indefinite" restart="never" nodeType="tmRoot">
          <p:childTnLst>
            <p:seq>
              <p:cTn id="1474" dur="indefinite" nodeType="mainSeq"/>
              <p:prevCondLst>
                <p:cond delay="0" evt="onPrev">
                  <p:tgtEl>
                    <p:sldTgt/>
                  </p:tgtEl>
                </p:cond>
              </p:prevCondLst>
              <p:nextCondLst>
                <p:cond delay="0"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54" name="CustomShape 1"/>
          <p:cNvSpPr/>
          <p:nvPr/>
        </p:nvSpPr>
        <p:spPr>
          <a:xfrm rot="13238400">
            <a:off x="2719800" y="2609640"/>
            <a:ext cx="927360" cy="682560"/>
          </a:xfrm>
          <a:prstGeom prst="curvedUpArrow">
            <a:avLst>
              <a:gd name="adj1" fmla="val 15475"/>
              <a:gd name="adj2" fmla="val 53339"/>
              <a:gd name="adj3" fmla="val 25000"/>
            </a:avLst>
          </a:prstGeom>
          <a:gradFill rotWithShape="0">
            <a:gsLst>
              <a:gs pos="0">
                <a:srgbClr val="779637"/>
              </a:gs>
              <a:gs pos="100000">
                <a:srgbClr val="9bc348"/>
              </a:gs>
            </a:gsLst>
            <a:lin ang="7836000"/>
          </a:gradFill>
          <a:ln w="9360">
            <a:solidFill>
              <a:srgbClr val="98b855"/>
            </a:solidFill>
            <a:round/>
          </a:ln>
          <a:effectLst>
            <a:outerShdw dir="5400000" dist="23040">
              <a:srgbClr val="000000">
                <a:alpha val="35000"/>
              </a:srgbClr>
            </a:outerShdw>
          </a:effectLst>
        </p:spPr>
        <p:style>
          <a:lnRef idx="0"/>
          <a:fillRef idx="0"/>
          <a:effectRef idx="0"/>
          <a:fontRef idx="minor"/>
        </p:style>
      </p:sp>
      <p:sp>
        <p:nvSpPr>
          <p:cNvPr id="855" name="CustomShape 2"/>
          <p:cNvSpPr/>
          <p:nvPr/>
        </p:nvSpPr>
        <p:spPr>
          <a:xfrm>
            <a:off x="313200" y="-399240"/>
            <a:ext cx="8553960" cy="1203480"/>
          </a:xfrm>
          <a:prstGeom prst="rect">
            <a:avLst/>
          </a:prstGeom>
          <a:noFill/>
          <a:ln>
            <a:noFill/>
          </a:ln>
        </p:spPr>
        <p:style>
          <a:lnRef idx="0"/>
          <a:fillRef idx="0"/>
          <a:effectRef idx="0"/>
          <a:fontRef idx="minor"/>
        </p:style>
        <p:txBody>
          <a:bodyPr lIns="144000" rIns="0" tIns="0" bIns="0" anchor="b"/>
          <a:p>
            <a:pPr>
              <a:lnSpc>
                <a:spcPct val="90000"/>
              </a:lnSpc>
            </a:pPr>
            <a:r>
              <a:rPr b="0" lang="en-US" sz="4400" spc="-1" strike="noStrike">
                <a:solidFill>
                  <a:srgbClr val="4f81bd"/>
                </a:solidFill>
                <a:latin typeface="Calibri"/>
                <a:ea typeface="DejaVu Sans"/>
              </a:rPr>
              <a:t>Taking advantage of R for your work</a:t>
            </a:r>
            <a:endParaRPr b="0" lang="en-US" sz="4400" spc="-1" strike="noStrike">
              <a:latin typeface="Arial"/>
            </a:endParaRPr>
          </a:p>
        </p:txBody>
      </p:sp>
      <p:sp>
        <p:nvSpPr>
          <p:cNvPr id="856" name="CustomShape 3"/>
          <p:cNvSpPr/>
          <p:nvPr/>
        </p:nvSpPr>
        <p:spPr>
          <a:xfrm>
            <a:off x="2608920" y="2163240"/>
            <a:ext cx="1494720" cy="51444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Calibri"/>
                <a:ea typeface="DejaVu Sans"/>
              </a:rPr>
              <a:t>Tidying &amp; data manipulation</a:t>
            </a:r>
            <a:endParaRPr b="0" lang="en-US" sz="1400" spc="-1" strike="noStrike">
              <a:latin typeface="Arial"/>
            </a:endParaRPr>
          </a:p>
        </p:txBody>
      </p:sp>
      <p:sp>
        <p:nvSpPr>
          <p:cNvPr id="857" name="CustomShape 4"/>
          <p:cNvSpPr/>
          <p:nvPr/>
        </p:nvSpPr>
        <p:spPr>
          <a:xfrm>
            <a:off x="4391640" y="2486880"/>
            <a:ext cx="3036240" cy="585000"/>
          </a:xfrm>
          <a:prstGeom prst="bentArrow">
            <a:avLst>
              <a:gd name="adj1" fmla="val 25000"/>
              <a:gd name="adj2" fmla="val 25000"/>
              <a:gd name="adj3" fmla="val 25000"/>
              <a:gd name="adj4" fmla="val 43750"/>
            </a:avLst>
          </a:prstGeom>
          <a:solidFill>
            <a:srgbClr val="d9d9d9"/>
          </a:solidFill>
          <a:ln w="9360">
            <a:solidFill>
              <a:srgbClr val="7d5fa0"/>
            </a:solidFill>
            <a:round/>
          </a:ln>
          <a:effectLst>
            <a:outerShdw dir="5400000" dist="23040">
              <a:srgbClr val="000000">
                <a:alpha val="35000"/>
              </a:srgbClr>
            </a:outerShdw>
          </a:effectLst>
        </p:spPr>
        <p:style>
          <a:lnRef idx="0"/>
          <a:fillRef idx="0"/>
          <a:effectRef idx="0"/>
          <a:fontRef idx="minor"/>
        </p:style>
      </p:sp>
      <p:sp>
        <p:nvSpPr>
          <p:cNvPr id="858" name="CustomShape 5"/>
          <p:cNvSpPr/>
          <p:nvPr/>
        </p:nvSpPr>
        <p:spPr>
          <a:xfrm>
            <a:off x="2920680" y="4108320"/>
            <a:ext cx="1652760" cy="3625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ff0000"/>
                </a:solidFill>
                <a:latin typeface="Calibri"/>
                <a:ea typeface="DejaVu Sans"/>
              </a:rPr>
              <a:t>Exploration</a:t>
            </a:r>
            <a:endParaRPr b="0" lang="en-US" sz="1800" spc="-1" strike="noStrike">
              <a:latin typeface="Arial"/>
            </a:endParaRPr>
          </a:p>
        </p:txBody>
      </p:sp>
      <p:sp>
        <p:nvSpPr>
          <p:cNvPr id="859" name="CustomShape 6"/>
          <p:cNvSpPr/>
          <p:nvPr/>
        </p:nvSpPr>
        <p:spPr>
          <a:xfrm>
            <a:off x="4664520" y="4108320"/>
            <a:ext cx="1439280" cy="3625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808080"/>
                </a:solidFill>
                <a:latin typeface="Calibri"/>
                <a:ea typeface="DejaVu Sans"/>
              </a:rPr>
              <a:t>Modelling</a:t>
            </a:r>
            <a:endParaRPr b="0" lang="en-US" sz="1800" spc="-1" strike="noStrike">
              <a:latin typeface="Arial"/>
            </a:endParaRPr>
          </a:p>
        </p:txBody>
      </p:sp>
      <p:sp>
        <p:nvSpPr>
          <p:cNvPr id="860" name="CustomShape 7"/>
          <p:cNvSpPr/>
          <p:nvPr/>
        </p:nvSpPr>
        <p:spPr>
          <a:xfrm>
            <a:off x="6659640" y="4108320"/>
            <a:ext cx="1023480" cy="3625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808080"/>
                </a:solidFill>
                <a:latin typeface="Calibri"/>
                <a:ea typeface="DejaVu Sans"/>
              </a:rPr>
              <a:t>Export</a:t>
            </a:r>
            <a:endParaRPr b="0" lang="en-US" sz="1800" spc="-1" strike="noStrike">
              <a:latin typeface="Arial"/>
            </a:endParaRPr>
          </a:p>
        </p:txBody>
      </p:sp>
      <p:sp>
        <p:nvSpPr>
          <p:cNvPr id="861" name="CustomShape 8"/>
          <p:cNvSpPr/>
          <p:nvPr/>
        </p:nvSpPr>
        <p:spPr>
          <a:xfrm>
            <a:off x="919440" y="4108320"/>
            <a:ext cx="1619280" cy="3625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ff0000"/>
                </a:solidFill>
                <a:latin typeface="Calibri"/>
                <a:ea typeface="DejaVu Sans"/>
              </a:rPr>
              <a:t>Import in R</a:t>
            </a:r>
            <a:endParaRPr b="0" lang="en-US" sz="1800" spc="-1" strike="noStrike">
              <a:latin typeface="Arial"/>
            </a:endParaRPr>
          </a:p>
        </p:txBody>
      </p:sp>
    </p:spTree>
  </p:cSld>
  <p:timing>
    <p:tnLst>
      <p:par>
        <p:cTn id="1475" dur="indefinite" restart="never" nodeType="tmRoot">
          <p:childTnLst>
            <p:seq>
              <p:cTn id="1476" dur="indefinite" nodeType="mainSeq"/>
              <p:prevCondLst>
                <p:cond delay="0" evt="onPrev">
                  <p:tgtEl>
                    <p:sldTgt/>
                  </p:tgtEl>
                </p:cond>
              </p:prevCondLst>
              <p:nextCondLst>
                <p:cond delay="0"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CustomShape 1"/>
          <p:cNvSpPr/>
          <p:nvPr/>
        </p:nvSpPr>
        <p:spPr>
          <a:xfrm>
            <a:off x="522000" y="2205000"/>
            <a:ext cx="8097480" cy="3237840"/>
          </a:xfrm>
          <a:prstGeom prst="rect">
            <a:avLst/>
          </a:prstGeom>
          <a:noFill/>
          <a:ln>
            <a:noFill/>
          </a:ln>
        </p:spPr>
        <p:style>
          <a:lnRef idx="0"/>
          <a:fillRef idx="0"/>
          <a:effectRef idx="0"/>
          <a:fontRef idx="minor"/>
        </p:style>
        <p:txBody>
          <a:bodyPr lIns="0" rIns="0" tIns="0" bIns="0" anchor="ctr">
            <a:normAutofit/>
          </a:bodyPr>
          <a:p>
            <a:pPr algn="ctr">
              <a:lnSpc>
                <a:spcPct val="100000"/>
              </a:lnSpc>
            </a:pPr>
            <a:r>
              <a:rPr b="0" lang="en-US" sz="3600" spc="-1" strike="noStrike">
                <a:solidFill>
                  <a:srgbClr val="323232"/>
                </a:solidFill>
                <a:latin typeface="Calibri"/>
                <a:ea typeface="Calibri"/>
              </a:rPr>
              <a:t>   </a:t>
            </a:r>
            <a:r>
              <a:rPr b="0" lang="en-US" sz="3600" spc="-1" strike="noStrike">
                <a:solidFill>
                  <a:srgbClr val="323232"/>
                </a:solidFill>
                <a:latin typeface="Calibri"/>
                <a:ea typeface="Calibri"/>
              </a:rPr>
              <a:t>Formatting your data</a:t>
            </a:r>
            <a:endParaRPr b="0" lang="en-US" sz="3600" spc="-1" strike="noStrike">
              <a:latin typeface="Arial"/>
            </a:endParaRPr>
          </a:p>
        </p:txBody>
      </p:sp>
      <p:sp>
        <p:nvSpPr>
          <p:cNvPr id="863" name="CustomShape 2"/>
          <p:cNvSpPr/>
          <p:nvPr/>
        </p:nvSpPr>
        <p:spPr>
          <a:xfrm>
            <a:off x="1706760" y="3525120"/>
            <a:ext cx="573480" cy="597600"/>
          </a:xfrm>
          <a:prstGeom prst="roundRect">
            <a:avLst>
              <a:gd name="adj" fmla="val 16667"/>
            </a:avLst>
          </a:prstGeom>
          <a:solidFill>
            <a:srgbClr val="575757"/>
          </a:solidFill>
          <a:ln w="76320">
            <a:solidFill>
              <a:srgbClr val="ffffff"/>
            </a:solidFill>
            <a:round/>
          </a:ln>
          <a:effectLst>
            <a:outerShdw dir="5400000" dist="3816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ffffff"/>
                </a:solidFill>
                <a:latin typeface="Arial"/>
                <a:ea typeface="DejaVu Sans"/>
              </a:rPr>
              <a:t>04</a:t>
            </a:r>
            <a:endParaRPr b="0" lang="en-US" sz="2000" spc="-1" strike="noStrike">
              <a:latin typeface="Arial"/>
            </a:endParaRPr>
          </a:p>
        </p:txBody>
      </p:sp>
    </p:spTree>
  </p:cSld>
  <p:timing>
    <p:tnLst>
      <p:par>
        <p:cTn id="1477" dur="indefinite" restart="never" nodeType="tmRoot">
          <p:childTnLst>
            <p:seq>
              <p:cTn id="1478" dur="indefinite" nodeType="mainSeq"/>
              <p:prevCondLst>
                <p:cond delay="0" evt="onPrev">
                  <p:tgtEl>
                    <p:sldTgt/>
                  </p:tgtEl>
                </p:cond>
              </p:prevCondLst>
              <p:nextCondLst>
                <p:cond delay="0"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4" name="Espace réservé du contenu 3" descr=""/>
          <p:cNvPicPr/>
          <p:nvPr/>
        </p:nvPicPr>
        <p:blipFill>
          <a:blip r:embed="rId1"/>
          <a:srcRect l="0" t="7574" r="0" b="7574"/>
          <a:stretch/>
        </p:blipFill>
        <p:spPr>
          <a:xfrm>
            <a:off x="747360" y="853920"/>
            <a:ext cx="7789320" cy="4653360"/>
          </a:xfrm>
          <a:prstGeom prst="rect">
            <a:avLst/>
          </a:prstGeom>
          <a:ln>
            <a:noFill/>
          </a:ln>
        </p:spPr>
      </p:pic>
      <p:sp>
        <p:nvSpPr>
          <p:cNvPr id="865" name="CustomShape 1"/>
          <p:cNvSpPr/>
          <p:nvPr/>
        </p:nvSpPr>
        <p:spPr>
          <a:xfrm>
            <a:off x="5303520" y="6401160"/>
            <a:ext cx="3539520" cy="362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Courtesy of Frédéric Schütz</a:t>
            </a:r>
            <a:endParaRPr b="0" lang="en-US" sz="1800" spc="-1" strike="noStrike">
              <a:latin typeface="Arial"/>
            </a:endParaRPr>
          </a:p>
        </p:txBody>
      </p:sp>
      <p:sp>
        <p:nvSpPr>
          <p:cNvPr id="866" name="CustomShape 2"/>
          <p:cNvSpPr/>
          <p:nvPr/>
        </p:nvSpPr>
        <p:spPr>
          <a:xfrm>
            <a:off x="258480" y="399960"/>
            <a:ext cx="8342280" cy="329760"/>
          </a:xfrm>
          <a:prstGeom prst="rect">
            <a:avLst/>
          </a:prstGeom>
          <a:noFill/>
          <a:ln>
            <a:noFill/>
          </a:ln>
        </p:spPr>
        <p:style>
          <a:lnRef idx="0"/>
          <a:fillRef idx="0"/>
          <a:effectRef idx="0"/>
          <a:fontRef idx="minor"/>
        </p:style>
        <p:txBody>
          <a:bodyPr lIns="144000" rIns="0" tIns="0" bIns="0" anchor="b"/>
          <a:p>
            <a:pPr>
              <a:lnSpc>
                <a:spcPct val="90000"/>
              </a:lnSpc>
            </a:pPr>
            <a:r>
              <a:rPr b="0" lang="en-US" sz="2400" spc="-1" strike="noStrike">
                <a:solidFill>
                  <a:srgbClr val="4f81bd"/>
                </a:solidFill>
                <a:latin typeface="Calibri"/>
                <a:ea typeface="DejaVu Sans"/>
              </a:rPr>
              <a:t>Example of a dataset</a:t>
            </a:r>
            <a:endParaRPr b="0" lang="en-US" sz="2400" spc="-1" strike="noStrike">
              <a:latin typeface="Arial"/>
            </a:endParaRPr>
          </a:p>
        </p:txBody>
      </p:sp>
      <p:sp>
        <p:nvSpPr>
          <p:cNvPr id="867" name="CustomShape 3"/>
          <p:cNvSpPr/>
          <p:nvPr/>
        </p:nvSpPr>
        <p:spPr>
          <a:xfrm>
            <a:off x="598680" y="5678280"/>
            <a:ext cx="8178840" cy="666360"/>
          </a:xfrm>
          <a:prstGeom prst="rect">
            <a:avLst/>
          </a:prstGeom>
          <a:solidFill>
            <a:srgbClr val="1f497d"/>
          </a:solidFill>
          <a:ln>
            <a:noFill/>
          </a:ln>
        </p:spPr>
        <p:style>
          <a:lnRef idx="0"/>
          <a:fillRef idx="0"/>
          <a:effectRef idx="0"/>
          <a:fontRef idx="minor"/>
        </p:style>
        <p:txBody>
          <a:bodyPr lIns="0" rIns="0" tIns="0" bIns="0"/>
          <a:p>
            <a:pPr algn="ctr">
              <a:lnSpc>
                <a:spcPct val="100000"/>
              </a:lnSpc>
              <a:spcBef>
                <a:spcPts val="561"/>
              </a:spcBef>
            </a:pPr>
            <a:r>
              <a:rPr b="0" lang="en-US" sz="2800" spc="-1" strike="noStrike">
                <a:solidFill>
                  <a:srgbClr val="f6f6f6"/>
                </a:solidFill>
                <a:latin typeface="Comic Sans MS"/>
                <a:ea typeface="DejaVu Sans"/>
              </a:rPr>
              <a:t>Difficult to use with any statistical program</a:t>
            </a:r>
            <a:endParaRPr b="0" lang="en-US" sz="2800" spc="-1" strike="noStrike">
              <a:latin typeface="Arial"/>
            </a:endParaRPr>
          </a:p>
          <a:p>
            <a:pPr algn="ctr">
              <a:lnSpc>
                <a:spcPct val="100000"/>
              </a:lnSpc>
              <a:spcBef>
                <a:spcPts val="561"/>
              </a:spcBef>
            </a:pPr>
            <a:endParaRPr b="0" lang="en-US" sz="2800" spc="-1" strike="noStrike">
              <a:latin typeface="Arial"/>
            </a:endParaRPr>
          </a:p>
        </p:txBody>
      </p:sp>
      <p:sp>
        <p:nvSpPr>
          <p:cNvPr id="868" name="CustomShape 4"/>
          <p:cNvSpPr/>
          <p:nvPr/>
        </p:nvSpPr>
        <p:spPr>
          <a:xfrm>
            <a:off x="3155760" y="853920"/>
            <a:ext cx="677880" cy="4767840"/>
          </a:xfrm>
          <a:prstGeom prst="ellipse">
            <a:avLst/>
          </a:prstGeom>
          <a:noFill/>
          <a:ln w="25560">
            <a:solidFill>
              <a:srgbClr val="3a5f8b"/>
            </a:solidFill>
            <a:round/>
          </a:ln>
        </p:spPr>
        <p:style>
          <a:lnRef idx="0"/>
          <a:fillRef idx="0"/>
          <a:effectRef idx="0"/>
          <a:fontRef idx="minor"/>
        </p:style>
      </p:sp>
      <p:sp>
        <p:nvSpPr>
          <p:cNvPr id="869" name="CustomShape 5"/>
          <p:cNvSpPr/>
          <p:nvPr/>
        </p:nvSpPr>
        <p:spPr>
          <a:xfrm>
            <a:off x="6244560" y="900720"/>
            <a:ext cx="677880" cy="598320"/>
          </a:xfrm>
          <a:prstGeom prst="ellipse">
            <a:avLst/>
          </a:prstGeom>
          <a:noFill/>
          <a:ln w="25560">
            <a:solidFill>
              <a:srgbClr val="3a5f8b"/>
            </a:solidFill>
            <a:round/>
          </a:ln>
        </p:spPr>
        <p:style>
          <a:lnRef idx="0"/>
          <a:fillRef idx="0"/>
          <a:effectRef idx="0"/>
          <a:fontRef idx="minor"/>
        </p:style>
      </p:sp>
      <p:sp>
        <p:nvSpPr>
          <p:cNvPr id="870" name="CustomShape 6"/>
          <p:cNvSpPr/>
          <p:nvPr/>
        </p:nvSpPr>
        <p:spPr>
          <a:xfrm>
            <a:off x="1315080" y="4890600"/>
            <a:ext cx="1415160" cy="670680"/>
          </a:xfrm>
          <a:prstGeom prst="ellipse">
            <a:avLst/>
          </a:prstGeom>
          <a:noFill/>
          <a:ln w="25560">
            <a:solidFill>
              <a:srgbClr val="3a5f8b"/>
            </a:solidFill>
            <a:round/>
          </a:ln>
        </p:spPr>
        <p:style>
          <a:lnRef idx="0"/>
          <a:fillRef idx="0"/>
          <a:effectRef idx="0"/>
          <a:fontRef idx="minor"/>
        </p:style>
      </p:sp>
    </p:spTree>
  </p:cSld>
  <p:timing>
    <p:tnLst>
      <p:par>
        <p:cTn id="1479" dur="indefinite" restart="never" nodeType="tmRoot">
          <p:childTnLst>
            <p:seq>
              <p:cTn id="1480" dur="indefinite" nodeType="mainSeq">
                <p:childTnLst>
                  <p:par>
                    <p:cTn id="1481" fill="hold">
                      <p:stCondLst>
                        <p:cond delay="indefinite"/>
                      </p:stCondLst>
                      <p:childTnLst>
                        <p:par>
                          <p:cTn id="1482" fill="hold">
                            <p:stCondLst>
                              <p:cond delay="0"/>
                            </p:stCondLst>
                            <p:childTnLst>
                              <p:par>
                                <p:cTn id="1483" nodeType="clickEffect" fill="hold" presetClass="entr" presetID="1">
                                  <p:stCondLst>
                                    <p:cond delay="0"/>
                                  </p:stCondLst>
                                  <p:childTnLst>
                                    <p:set>
                                      <p:cBhvr>
                                        <p:cTn id="1484" dur="1" fill="hold">
                                          <p:stCondLst>
                                            <p:cond delay="0"/>
                                          </p:stCondLst>
                                        </p:cTn>
                                        <p:tgtEl>
                                          <p:spTgt spid="870"/>
                                        </p:tgtEl>
                                        <p:attrNameLst>
                                          <p:attrName>style.visibility</p:attrName>
                                        </p:attrNameLst>
                                      </p:cBhvr>
                                      <p:to>
                                        <p:strVal val="visible"/>
                                      </p:to>
                                    </p:set>
                                  </p:childTnLst>
                                </p:cTn>
                              </p:par>
                            </p:childTnLst>
                          </p:cTn>
                        </p:par>
                      </p:childTnLst>
                    </p:cTn>
                  </p:par>
                  <p:par>
                    <p:cTn id="1485" fill="hold">
                      <p:stCondLst>
                        <p:cond delay="indefinite"/>
                      </p:stCondLst>
                      <p:childTnLst>
                        <p:par>
                          <p:cTn id="1486" fill="hold">
                            <p:stCondLst>
                              <p:cond delay="0"/>
                            </p:stCondLst>
                            <p:childTnLst>
                              <p:par>
                                <p:cTn id="1487" nodeType="clickEffect" fill="hold" presetClass="entr" presetID="1">
                                  <p:stCondLst>
                                    <p:cond delay="0"/>
                                  </p:stCondLst>
                                  <p:childTnLst>
                                    <p:set>
                                      <p:cBhvr>
                                        <p:cTn id="1488" dur="1" fill="hold">
                                          <p:stCondLst>
                                            <p:cond delay="0"/>
                                          </p:stCondLst>
                                        </p:cTn>
                                        <p:tgtEl>
                                          <p:spTgt spid="868"/>
                                        </p:tgtEl>
                                        <p:attrNameLst>
                                          <p:attrName>style.visibility</p:attrName>
                                        </p:attrNameLst>
                                      </p:cBhvr>
                                      <p:to>
                                        <p:strVal val="visible"/>
                                      </p:to>
                                    </p:set>
                                  </p:childTnLst>
                                </p:cTn>
                              </p:par>
                            </p:childTnLst>
                          </p:cTn>
                        </p:par>
                      </p:childTnLst>
                    </p:cTn>
                  </p:par>
                  <p:par>
                    <p:cTn id="1489" fill="hold">
                      <p:stCondLst>
                        <p:cond delay="indefinite"/>
                      </p:stCondLst>
                      <p:childTnLst>
                        <p:par>
                          <p:cTn id="1490" fill="hold">
                            <p:stCondLst>
                              <p:cond delay="0"/>
                            </p:stCondLst>
                            <p:childTnLst>
                              <p:par>
                                <p:cTn id="1491" nodeType="clickEffect" fill="hold" presetClass="entr" presetID="1">
                                  <p:stCondLst>
                                    <p:cond delay="0"/>
                                  </p:stCondLst>
                                  <p:childTnLst>
                                    <p:set>
                                      <p:cBhvr>
                                        <p:cTn id="1492" dur="1" fill="hold">
                                          <p:stCondLst>
                                            <p:cond delay="0"/>
                                          </p:stCondLst>
                                        </p:cTn>
                                        <p:tgtEl>
                                          <p:spTgt spid="869"/>
                                        </p:tgtEl>
                                        <p:attrNameLst>
                                          <p:attrName>style.visibility</p:attrName>
                                        </p:attrNameLst>
                                      </p:cBhvr>
                                      <p:to>
                                        <p:strVal val="visible"/>
                                      </p:to>
                                    </p:set>
                                  </p:childTnLst>
                                </p:cTn>
                              </p:par>
                            </p:childTnLst>
                          </p:cTn>
                        </p:par>
                      </p:childTnLst>
                    </p:cTn>
                  </p:par>
                  <p:par>
                    <p:cTn id="1493" fill="hold">
                      <p:stCondLst>
                        <p:cond delay="indefinite"/>
                      </p:stCondLst>
                      <p:childTnLst>
                        <p:par>
                          <p:cTn id="1494" fill="hold">
                            <p:stCondLst>
                              <p:cond delay="0"/>
                            </p:stCondLst>
                            <p:childTnLst>
                              <p:par>
                                <p:cTn id="1495" nodeType="clickEffect" fill="hold" presetClass="entr" presetID="10">
                                  <p:stCondLst>
                                    <p:cond delay="0"/>
                                  </p:stCondLst>
                                  <p:childTnLst>
                                    <p:set>
                                      <p:cBhvr>
                                        <p:cTn id="1496" dur="1" fill="hold">
                                          <p:stCondLst>
                                            <p:cond delay="0"/>
                                          </p:stCondLst>
                                        </p:cTn>
                                        <p:tgtEl>
                                          <p:spTgt spid="867"/>
                                        </p:tgtEl>
                                        <p:attrNameLst>
                                          <p:attrName>style.visibility</p:attrName>
                                        </p:attrNameLst>
                                      </p:cBhvr>
                                      <p:to>
                                        <p:strVal val="visible"/>
                                      </p:to>
                                    </p:set>
                                    <p:animEffect filter="fade" transition="in">
                                      <p:cBhvr additive="repl">
                                        <p:cTn id="1497" dur="500"/>
                                        <p:tgtEl>
                                          <p:spTgt spid="86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CustomShape 1"/>
          <p:cNvSpPr/>
          <p:nvPr/>
        </p:nvSpPr>
        <p:spPr>
          <a:xfrm>
            <a:off x="393480" y="1010160"/>
            <a:ext cx="8354520" cy="9570240"/>
          </a:xfrm>
          <a:prstGeom prst="rect">
            <a:avLst/>
          </a:prstGeom>
          <a:noFill/>
          <a:ln>
            <a:noFill/>
          </a:ln>
        </p:spPr>
        <p:style>
          <a:lnRef idx="0"/>
          <a:fillRef idx="0"/>
          <a:effectRef idx="0"/>
          <a:fontRef idx="minor"/>
        </p:style>
        <p:txBody>
          <a:bodyPr lIns="0" rIns="0" tIns="0" bIns="0"/>
          <a:p>
            <a:pPr>
              <a:lnSpc>
                <a:spcPct val="100000"/>
              </a:lnSpc>
              <a:spcBef>
                <a:spcPts val="479"/>
              </a:spcBef>
            </a:pPr>
            <a:r>
              <a:rPr b="0" lang="en-US" sz="2400" spc="-1" strike="noStrike">
                <a:solidFill>
                  <a:srgbClr val="262626"/>
                </a:solidFill>
                <a:latin typeface="Calibri"/>
                <a:ea typeface="DejaVu Sans"/>
              </a:rPr>
              <a:t>Before using R and importing the dataset you collected from an experiment, you need to know </a:t>
            </a:r>
            <a:r>
              <a:rPr b="0" lang="en-US" sz="2400" spc="-1" strike="noStrike">
                <a:solidFill>
                  <a:srgbClr val="4f81bd"/>
                </a:solidFill>
                <a:latin typeface="Calibri"/>
                <a:ea typeface="DejaVu Sans"/>
              </a:rPr>
              <a:t>how to format </a:t>
            </a:r>
            <a:r>
              <a:rPr b="0" lang="en-US" sz="2400" spc="-1" strike="noStrike">
                <a:solidFill>
                  <a:srgbClr val="262626"/>
                </a:solidFill>
                <a:latin typeface="Calibri"/>
                <a:ea typeface="DejaVu Sans"/>
              </a:rPr>
              <a:t>it properly, so R can read it. </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r>
              <a:rPr b="0" lang="en-US" sz="2400" spc="-1" strike="noStrike">
                <a:solidFill>
                  <a:srgbClr val="262626"/>
                </a:solidFill>
                <a:latin typeface="Calibri"/>
                <a:ea typeface="DejaVu Sans"/>
              </a:rPr>
              <a:t>A spreadsheet program such as Excel or OpenOffice can be used for data entry and simple manipulation.</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r>
              <a:rPr b="0" lang="en-US" sz="2400" spc="-1" strike="noStrike">
                <a:solidFill>
                  <a:srgbClr val="4f81bd"/>
                </a:solidFill>
                <a:latin typeface="Calibri"/>
                <a:ea typeface="DejaVu Sans"/>
              </a:rPr>
              <a:t> </a:t>
            </a:r>
            <a:r>
              <a:rPr b="0" lang="en-US" sz="2400" spc="-1" strike="noStrike">
                <a:solidFill>
                  <a:srgbClr val="4f81bd"/>
                </a:solidFill>
                <a:latin typeface="Calibri"/>
                <a:ea typeface="DejaVu Sans"/>
              </a:rPr>
              <a:t>Three precepts of tidy data:</a:t>
            </a:r>
            <a:endParaRPr b="0" lang="en-US" sz="2400" spc="-1" strike="noStrike">
              <a:latin typeface="Arial"/>
            </a:endParaRPr>
          </a:p>
          <a:p>
            <a:pPr marL="514440" indent="-511920">
              <a:lnSpc>
                <a:spcPct val="100000"/>
              </a:lnSpc>
              <a:spcBef>
                <a:spcPts val="479"/>
              </a:spcBef>
              <a:buClr>
                <a:srgbClr val="262626"/>
              </a:buClr>
              <a:buFont typeface="StarSymbol"/>
              <a:buAutoNum type="arabicPeriod"/>
            </a:pPr>
            <a:r>
              <a:rPr b="0" lang="en-US" sz="2400" spc="-1" strike="noStrike">
                <a:solidFill>
                  <a:srgbClr val="262626"/>
                </a:solidFill>
                <a:latin typeface="Calibri"/>
                <a:ea typeface="DejaVu Sans"/>
              </a:rPr>
              <a:t>Each variable forms a column.</a:t>
            </a:r>
            <a:endParaRPr b="0" lang="en-US" sz="2400" spc="-1" strike="noStrike">
              <a:latin typeface="Arial"/>
            </a:endParaRPr>
          </a:p>
          <a:p>
            <a:pPr marL="514440" indent="-511920">
              <a:lnSpc>
                <a:spcPct val="100000"/>
              </a:lnSpc>
              <a:spcBef>
                <a:spcPts val="479"/>
              </a:spcBef>
              <a:buClr>
                <a:srgbClr val="262626"/>
              </a:buClr>
              <a:buFont typeface="StarSymbol"/>
              <a:buAutoNum type="arabicPeriod"/>
            </a:pPr>
            <a:r>
              <a:rPr b="0" lang="en-US" sz="2400" spc="-1" strike="noStrike">
                <a:solidFill>
                  <a:srgbClr val="262626"/>
                </a:solidFill>
                <a:latin typeface="Calibri"/>
                <a:ea typeface="DejaVu Sans"/>
              </a:rPr>
              <a:t>Each observation forms a row.</a:t>
            </a:r>
            <a:endParaRPr b="0" lang="en-US" sz="2400" spc="-1" strike="noStrike">
              <a:latin typeface="Arial"/>
            </a:endParaRPr>
          </a:p>
          <a:p>
            <a:pPr marL="514440" indent="-511920">
              <a:lnSpc>
                <a:spcPct val="100000"/>
              </a:lnSpc>
              <a:spcBef>
                <a:spcPts val="479"/>
              </a:spcBef>
              <a:buClr>
                <a:srgbClr val="262626"/>
              </a:buClr>
              <a:buFont typeface="StarSymbol"/>
              <a:buAutoNum type="arabicPeriod"/>
            </a:pPr>
            <a:r>
              <a:rPr b="0" lang="en-US" sz="2400" spc="-1" strike="noStrike">
                <a:solidFill>
                  <a:srgbClr val="262626"/>
                </a:solidFill>
                <a:latin typeface="Calibri"/>
                <a:ea typeface="DejaVu Sans"/>
              </a:rPr>
              <a:t>Each type of observational unit forms a table.</a:t>
            </a:r>
            <a:endParaRPr b="0" lang="en-US" sz="2400" spc="-1" strike="noStrike">
              <a:latin typeface="Arial"/>
            </a:endParaRPr>
          </a:p>
          <a:p>
            <a:pPr>
              <a:lnSpc>
                <a:spcPct val="100000"/>
              </a:lnSpc>
              <a:spcBef>
                <a:spcPts val="400"/>
              </a:spcBef>
            </a:pPr>
            <a:r>
              <a:rPr b="0" lang="en-US" sz="2000" spc="-1" strike="noStrike" u="sng">
                <a:solidFill>
                  <a:srgbClr val="0000ff"/>
                </a:solidFill>
                <a:uFillTx/>
                <a:latin typeface="Calibri"/>
                <a:ea typeface="DejaVu Sans"/>
                <a:hlinkClick r:id="rId1"/>
              </a:rPr>
              <a:t>http://www.ucd.ie/ecomodel/pdf/TidyData.pdf</a:t>
            </a:r>
            <a:endParaRPr b="0" lang="en-US" sz="2000" spc="-1" strike="noStrike">
              <a:latin typeface="Arial"/>
            </a:endParaRPr>
          </a:p>
          <a:p>
            <a:pPr>
              <a:lnSpc>
                <a:spcPct val="100000"/>
              </a:lnSpc>
              <a:spcBef>
                <a:spcPts val="479"/>
              </a:spcBef>
            </a:pPr>
            <a:endParaRPr b="0" lang="en-US" sz="2000" spc="-1" strike="noStrike">
              <a:latin typeface="Arial"/>
            </a:endParaRPr>
          </a:p>
        </p:txBody>
      </p:sp>
      <p:sp>
        <p:nvSpPr>
          <p:cNvPr id="872" name="CustomShape 2"/>
          <p:cNvSpPr/>
          <p:nvPr/>
        </p:nvSpPr>
        <p:spPr>
          <a:xfrm>
            <a:off x="258480" y="344520"/>
            <a:ext cx="8406720" cy="385200"/>
          </a:xfrm>
          <a:prstGeom prst="rect">
            <a:avLst/>
          </a:prstGeom>
          <a:noFill/>
          <a:ln>
            <a:noFill/>
          </a:ln>
        </p:spPr>
        <p:style>
          <a:lnRef idx="0"/>
          <a:fillRef idx="0"/>
          <a:effectRef idx="0"/>
          <a:fontRef idx="minor"/>
        </p:style>
        <p:txBody>
          <a:bodyPr lIns="144000" rIns="0" tIns="0" bIns="0" anchor="b"/>
          <a:p>
            <a:pPr>
              <a:lnSpc>
                <a:spcPct val="90000"/>
              </a:lnSpc>
            </a:pPr>
            <a:r>
              <a:rPr b="0" lang="en-US" sz="2800" spc="-1" strike="noStrike">
                <a:solidFill>
                  <a:srgbClr val="4f81bd"/>
                </a:solidFill>
                <a:latin typeface="Calibri"/>
                <a:ea typeface="DejaVu Sans"/>
              </a:rPr>
              <a:t>Prepare your data outside of R</a:t>
            </a:r>
            <a:endParaRPr b="0" lang="en-US" sz="2800" spc="-1" strike="noStrike">
              <a:latin typeface="Arial"/>
            </a:endParaRPr>
          </a:p>
        </p:txBody>
      </p:sp>
    </p:spTree>
  </p:cSld>
  <p:timing>
    <p:tnLst>
      <p:par>
        <p:cTn id="1498" dur="indefinite" restart="never" nodeType="tmRoot">
          <p:childTnLst>
            <p:seq>
              <p:cTn id="1499" dur="indefinite" nodeType="mainSeq">
                <p:childTnLst>
                  <p:par>
                    <p:cTn id="1500" fill="hold">
                      <p:stCondLst>
                        <p:cond delay="indefinite"/>
                      </p:stCondLst>
                      <p:childTnLst>
                        <p:par>
                          <p:cTn id="1501" fill="hold">
                            <p:stCondLst>
                              <p:cond delay="0"/>
                            </p:stCondLst>
                            <p:childTnLst>
                              <p:par>
                                <p:cTn id="1502" nodeType="clickEffect" fill="hold" presetClass="entr" presetID="1">
                                  <p:stCondLst>
                                    <p:cond delay="0"/>
                                  </p:stCondLst>
                                  <p:childTnLst>
                                    <p:set>
                                      <p:cBhvr>
                                        <p:cTn id="1503" dur="1" fill="hold">
                                          <p:stCondLst>
                                            <p:cond delay="0"/>
                                          </p:stCondLst>
                                        </p:cTn>
                                        <p:tgtEl>
                                          <p:spTgt spid="871">
                                            <p:txEl>
                                              <p:pRg st="0" end="0"/>
                                            </p:txEl>
                                          </p:spTgt>
                                        </p:tgtEl>
                                        <p:attrNameLst>
                                          <p:attrName>style.visibility</p:attrName>
                                        </p:attrNameLst>
                                      </p:cBhvr>
                                      <p:to>
                                        <p:strVal val="visible"/>
                                      </p:to>
                                    </p:set>
                                  </p:childTnLst>
                                </p:cTn>
                              </p:par>
                            </p:childTnLst>
                          </p:cTn>
                        </p:par>
                      </p:childTnLst>
                    </p:cTn>
                  </p:par>
                  <p:par>
                    <p:cTn id="1504" fill="hold">
                      <p:stCondLst>
                        <p:cond delay="indefinite"/>
                      </p:stCondLst>
                      <p:childTnLst>
                        <p:par>
                          <p:cTn id="1505" fill="hold">
                            <p:stCondLst>
                              <p:cond delay="0"/>
                            </p:stCondLst>
                            <p:childTnLst>
                              <p:par>
                                <p:cTn id="1506" nodeType="clickEffect" fill="hold" presetClass="entr" presetID="1">
                                  <p:stCondLst>
                                    <p:cond delay="0"/>
                                  </p:stCondLst>
                                  <p:childTnLst>
                                    <p:set>
                                      <p:cBhvr>
                                        <p:cTn id="1507"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1508" fill="hold">
                      <p:stCondLst>
                        <p:cond delay="indefinite"/>
                      </p:stCondLst>
                      <p:childTnLst>
                        <p:par>
                          <p:cTn id="1509" fill="hold">
                            <p:stCondLst>
                              <p:cond delay="0"/>
                            </p:stCondLst>
                            <p:childTnLst>
                              <p:par>
                                <p:cTn id="1510" nodeType="clickEffect" fill="hold" presetClass="entr" presetID="1">
                                  <p:stCondLst>
                                    <p:cond delay="0"/>
                                  </p:stCondLst>
                                  <p:childTnLst>
                                    <p:set>
                                      <p:cBhvr>
                                        <p:cTn id="1511" dur="1" fill="hold">
                                          <p:stCondLst>
                                            <p:cond delay="0"/>
                                          </p:stCondLst>
                                        </p:cTn>
                                        <p:tgtEl>
                                          <p:spTgt spid="871">
                                            <p:txEl>
                                              <p:pRg st="4" end="4"/>
                                            </p:txEl>
                                          </p:spTgt>
                                        </p:tgtEl>
                                        <p:attrNameLst>
                                          <p:attrName>style.visibility</p:attrName>
                                        </p:attrNameLst>
                                      </p:cBhvr>
                                      <p:to>
                                        <p:strVal val="visible"/>
                                      </p:to>
                                    </p:set>
                                  </p:childTnLst>
                                </p:cTn>
                              </p:par>
                              <p:par>
                                <p:cTn id="1512" nodeType="withEffect" fill="hold" presetClass="entr" presetID="1">
                                  <p:stCondLst>
                                    <p:cond delay="0"/>
                                  </p:stCondLst>
                                  <p:childTnLst>
                                    <p:set>
                                      <p:cBhvr>
                                        <p:cTn id="1513" dur="1" fill="hold">
                                          <p:stCondLst>
                                            <p:cond delay="0"/>
                                          </p:stCondLst>
                                        </p:cTn>
                                        <p:tgtEl>
                                          <p:spTgt spid="871">
                                            <p:txEl>
                                              <p:pRg st="5" end="5"/>
                                            </p:txEl>
                                          </p:spTgt>
                                        </p:tgtEl>
                                        <p:attrNameLst>
                                          <p:attrName>style.visibility</p:attrName>
                                        </p:attrNameLst>
                                      </p:cBhvr>
                                      <p:to>
                                        <p:strVal val="visible"/>
                                      </p:to>
                                    </p:set>
                                  </p:childTnLst>
                                </p:cTn>
                              </p:par>
                              <p:par>
                                <p:cTn id="1514" nodeType="withEffect" fill="hold" presetClass="entr" presetID="1">
                                  <p:stCondLst>
                                    <p:cond delay="0"/>
                                  </p:stCondLst>
                                  <p:childTnLst>
                                    <p:set>
                                      <p:cBhvr>
                                        <p:cTn id="1515" dur="1" fill="hold">
                                          <p:stCondLst>
                                            <p:cond delay="0"/>
                                          </p:stCondLst>
                                        </p:cTn>
                                        <p:tgtEl>
                                          <p:spTgt spid="871">
                                            <p:txEl>
                                              <p:pRg st="6" end="6"/>
                                            </p:txEl>
                                          </p:spTgt>
                                        </p:tgtEl>
                                        <p:attrNameLst>
                                          <p:attrName>style.visibility</p:attrName>
                                        </p:attrNameLst>
                                      </p:cBhvr>
                                      <p:to>
                                        <p:strVal val="visible"/>
                                      </p:to>
                                    </p:set>
                                  </p:childTnLst>
                                </p:cTn>
                              </p:par>
                              <p:par>
                                <p:cTn id="1516" nodeType="withEffect" fill="hold" presetClass="entr" presetID="1">
                                  <p:stCondLst>
                                    <p:cond delay="0"/>
                                  </p:stCondLst>
                                  <p:childTnLst>
                                    <p:set>
                                      <p:cBhvr>
                                        <p:cTn id="1517" dur="1" fill="hold">
                                          <p:stCondLst>
                                            <p:cond delay="0"/>
                                          </p:stCondLst>
                                        </p:cTn>
                                        <p:tgtEl>
                                          <p:spTgt spid="871">
                                            <p:txEl>
                                              <p:pRg st="7" end="7"/>
                                            </p:txEl>
                                          </p:spTgt>
                                        </p:tgtEl>
                                        <p:attrNameLst>
                                          <p:attrName>style.visibility</p:attrName>
                                        </p:attrNameLst>
                                      </p:cBhvr>
                                      <p:to>
                                        <p:strVal val="visible"/>
                                      </p:to>
                                    </p:set>
                                  </p:childTnLst>
                                </p:cTn>
                              </p:par>
                              <p:par>
                                <p:cTn id="1518" nodeType="withEffect" fill="hold" presetClass="entr" presetID="1">
                                  <p:stCondLst>
                                    <p:cond delay="0"/>
                                  </p:stCondLst>
                                  <p:childTnLst>
                                    <p:set>
                                      <p:cBhvr>
                                        <p:cTn id="1519" dur="1" fill="hold">
                                          <p:stCondLst>
                                            <p:cond delay="0"/>
                                          </p:stCondLst>
                                        </p:cTn>
                                        <p:tgtEl>
                                          <p:spTgt spid="871">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CustomShape 1"/>
          <p:cNvSpPr/>
          <p:nvPr/>
        </p:nvSpPr>
        <p:spPr>
          <a:xfrm>
            <a:off x="258480" y="399960"/>
            <a:ext cx="8342280" cy="329760"/>
          </a:xfrm>
          <a:prstGeom prst="rect">
            <a:avLst/>
          </a:prstGeom>
          <a:noFill/>
          <a:ln>
            <a:noFill/>
          </a:ln>
        </p:spPr>
        <p:style>
          <a:lnRef idx="0"/>
          <a:fillRef idx="0"/>
          <a:effectRef idx="0"/>
          <a:fontRef idx="minor"/>
        </p:style>
        <p:txBody>
          <a:bodyPr lIns="144000" rIns="0" tIns="0" bIns="0" anchor="b"/>
          <a:p>
            <a:pPr>
              <a:lnSpc>
                <a:spcPct val="90000"/>
              </a:lnSpc>
            </a:pPr>
            <a:r>
              <a:rPr b="0" lang="en-US" sz="2400" spc="-1" strike="noStrike">
                <a:solidFill>
                  <a:srgbClr val="4f81bd"/>
                </a:solidFill>
                <a:latin typeface="Calibri"/>
                <a:ea typeface="DejaVu Sans"/>
              </a:rPr>
              <a:t>Example of well-formatted dataset</a:t>
            </a:r>
            <a:endParaRPr b="0" lang="en-US" sz="2400" spc="-1" strike="noStrike">
              <a:latin typeface="Arial"/>
            </a:endParaRPr>
          </a:p>
        </p:txBody>
      </p:sp>
      <p:sp>
        <p:nvSpPr>
          <p:cNvPr id="874" name="CustomShape 2"/>
          <p:cNvSpPr/>
          <p:nvPr/>
        </p:nvSpPr>
        <p:spPr>
          <a:xfrm>
            <a:off x="4687200" y="2071800"/>
            <a:ext cx="3913560" cy="3073680"/>
          </a:xfrm>
          <a:prstGeom prst="rect">
            <a:avLst/>
          </a:prstGeom>
          <a:noFill/>
          <a:ln>
            <a:noFill/>
          </a:ln>
        </p:spPr>
        <p:style>
          <a:lnRef idx="0"/>
          <a:fillRef idx="0"/>
          <a:effectRef idx="0"/>
          <a:fontRef idx="minor"/>
        </p:style>
        <p:txBody>
          <a:bodyPr lIns="90000" rIns="90000" tIns="45000" bIns="45000"/>
          <a:p>
            <a:pPr marL="457200" indent="-454680">
              <a:lnSpc>
                <a:spcPct val="100000"/>
              </a:lnSpc>
              <a:buClr>
                <a:srgbClr val="000000"/>
              </a:buClr>
              <a:buFont typeface="Arial"/>
              <a:buChar char="•"/>
            </a:pPr>
            <a:r>
              <a:rPr b="0" lang="en-US" sz="2800" spc="-1" strike="noStrike">
                <a:solidFill>
                  <a:srgbClr val="000000"/>
                </a:solidFill>
                <a:latin typeface="Calibri"/>
                <a:ea typeface="DejaVu Sans"/>
              </a:rPr>
              <a:t>A header line with variable names</a:t>
            </a:r>
            <a:endParaRPr b="0" lang="en-US" sz="2800" spc="-1" strike="noStrike">
              <a:latin typeface="Arial"/>
            </a:endParaRPr>
          </a:p>
          <a:p>
            <a:pPr marL="457200" indent="-454680">
              <a:lnSpc>
                <a:spcPct val="100000"/>
              </a:lnSpc>
              <a:buClr>
                <a:srgbClr val="000000"/>
              </a:buClr>
              <a:buFont typeface="Arial"/>
              <a:buChar char="•"/>
            </a:pPr>
            <a:r>
              <a:rPr b="0" lang="en-US" sz="2800" spc="-1" strike="noStrike">
                <a:solidFill>
                  <a:srgbClr val="000000"/>
                </a:solidFill>
                <a:latin typeface="Calibri"/>
                <a:ea typeface="DejaVu Sans"/>
              </a:rPr>
              <a:t>4 variables, one in each column </a:t>
            </a:r>
            <a:endParaRPr b="0" lang="en-US" sz="2800" spc="-1" strike="noStrike">
              <a:latin typeface="Arial"/>
            </a:endParaRPr>
          </a:p>
          <a:p>
            <a:pPr marL="457200" indent="-454680">
              <a:lnSpc>
                <a:spcPct val="100000"/>
              </a:lnSpc>
              <a:buClr>
                <a:srgbClr val="000000"/>
              </a:buClr>
              <a:buFont typeface="Arial"/>
              <a:buChar char="•"/>
            </a:pPr>
            <a:r>
              <a:rPr b="0" lang="en-US" sz="2800" spc="-1" strike="noStrike">
                <a:solidFill>
                  <a:srgbClr val="000000"/>
                </a:solidFill>
                <a:latin typeface="Calibri"/>
                <a:ea typeface="DejaVu Sans"/>
              </a:rPr>
              <a:t>One observation per row, here SNP info</a:t>
            </a:r>
            <a:endParaRPr b="0" lang="en-US" sz="2800" spc="-1" strike="noStrike">
              <a:latin typeface="Arial"/>
            </a:endParaRPr>
          </a:p>
        </p:txBody>
      </p:sp>
      <p:pic>
        <p:nvPicPr>
          <p:cNvPr id="875" name="Image 1" descr=""/>
          <p:cNvPicPr/>
          <p:nvPr/>
        </p:nvPicPr>
        <p:blipFill>
          <a:blip r:embed="rId1"/>
          <a:stretch/>
        </p:blipFill>
        <p:spPr>
          <a:xfrm>
            <a:off x="258480" y="937800"/>
            <a:ext cx="4200480" cy="5448240"/>
          </a:xfrm>
          <a:prstGeom prst="rect">
            <a:avLst/>
          </a:prstGeom>
          <a:ln>
            <a:noFill/>
          </a:ln>
        </p:spPr>
      </p:pic>
    </p:spTree>
  </p:cSld>
  <p:timing>
    <p:tnLst>
      <p:par>
        <p:cTn id="1520" dur="indefinite" restart="never" nodeType="tmRoot">
          <p:childTnLst>
            <p:seq>
              <p:cTn id="1521" dur="indefinite" nodeType="mainSeq"/>
              <p:prevCondLst>
                <p:cond delay="0" evt="onPrev">
                  <p:tgtEl>
                    <p:sldTgt/>
                  </p:tgtEl>
                </p:cond>
              </p:prevCondLst>
              <p:nextCondLst>
                <p:cond delay="0"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CustomShape 1"/>
          <p:cNvSpPr/>
          <p:nvPr/>
        </p:nvSpPr>
        <p:spPr>
          <a:xfrm>
            <a:off x="258480" y="399960"/>
            <a:ext cx="8342280" cy="329760"/>
          </a:xfrm>
          <a:prstGeom prst="rect">
            <a:avLst/>
          </a:prstGeom>
          <a:noFill/>
          <a:ln>
            <a:noFill/>
          </a:ln>
        </p:spPr>
        <p:style>
          <a:lnRef idx="0"/>
          <a:fillRef idx="0"/>
          <a:effectRef idx="0"/>
          <a:fontRef idx="minor"/>
        </p:style>
        <p:txBody>
          <a:bodyPr lIns="144000" rIns="0" tIns="0" bIns="0" anchor="b"/>
          <a:p>
            <a:pPr>
              <a:lnSpc>
                <a:spcPct val="90000"/>
              </a:lnSpc>
            </a:pPr>
            <a:r>
              <a:rPr b="0" lang="en-US" sz="2400" spc="-1" strike="noStrike">
                <a:solidFill>
                  <a:srgbClr val="4f81bd"/>
                </a:solidFill>
                <a:latin typeface="Calibri"/>
                <a:ea typeface="DejaVu Sans"/>
              </a:rPr>
              <a:t>Example of well-formatted dataset</a:t>
            </a:r>
            <a:endParaRPr b="0" lang="en-US" sz="2400" spc="-1" strike="noStrike">
              <a:latin typeface="Arial"/>
            </a:endParaRPr>
          </a:p>
        </p:txBody>
      </p:sp>
      <p:pic>
        <p:nvPicPr>
          <p:cNvPr id="877" name="Image 1" descr=""/>
          <p:cNvPicPr/>
          <p:nvPr/>
        </p:nvPicPr>
        <p:blipFill>
          <a:blip r:embed="rId1"/>
          <a:stretch/>
        </p:blipFill>
        <p:spPr>
          <a:xfrm>
            <a:off x="258480" y="937800"/>
            <a:ext cx="4200480" cy="5448240"/>
          </a:xfrm>
          <a:prstGeom prst="rect">
            <a:avLst/>
          </a:prstGeom>
          <a:ln>
            <a:noFill/>
          </a:ln>
        </p:spPr>
      </p:pic>
      <p:sp>
        <p:nvSpPr>
          <p:cNvPr id="878" name="CustomShape 2"/>
          <p:cNvSpPr/>
          <p:nvPr/>
        </p:nvSpPr>
        <p:spPr>
          <a:xfrm>
            <a:off x="2389680" y="2603160"/>
            <a:ext cx="6211440" cy="3970800"/>
          </a:xfrm>
          <a:prstGeom prst="rect">
            <a:avLst/>
          </a:prstGeom>
          <a:solidFill>
            <a:srgbClr val="ffffff"/>
          </a:solidFill>
          <a:ln w="19080">
            <a:solidFill>
              <a:srgbClr val="4e81bd"/>
            </a:solidFill>
            <a:round/>
          </a:ln>
        </p:spPr>
        <p:style>
          <a:lnRef idx="0"/>
          <a:fillRef idx="0"/>
          <a:effectRef idx="0"/>
          <a:fontRef idx="minor"/>
        </p:style>
        <p:txBody>
          <a:bodyPr lIns="274320" rIns="90000" tIns="182880" bIns="182880"/>
          <a:p>
            <a:pPr>
              <a:lnSpc>
                <a:spcPct val="100000"/>
              </a:lnSpc>
              <a:spcBef>
                <a:spcPts val="400"/>
              </a:spcBef>
            </a:pPr>
            <a:r>
              <a:rPr b="1" lang="en-US" sz="2000" spc="-1" strike="noStrike">
                <a:solidFill>
                  <a:srgbClr val="333333"/>
                </a:solidFill>
                <a:latin typeface="Calibri"/>
                <a:ea typeface="DejaVu Sans"/>
              </a:rPr>
              <a:t>Glossary for the snp data</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spcAft>
                <a:spcPts val="1199"/>
              </a:spcAft>
            </a:pPr>
            <a:r>
              <a:rPr b="1" lang="en-US" sz="2000" spc="-1" strike="noStrike">
                <a:solidFill>
                  <a:srgbClr val="333333"/>
                </a:solidFill>
                <a:latin typeface="Calibri"/>
                <a:ea typeface="DejaVu Sans"/>
              </a:rPr>
              <a:t>snp</a:t>
            </a:r>
            <a:r>
              <a:rPr b="0" lang="en-US" sz="2000" spc="-1" strike="noStrike">
                <a:solidFill>
                  <a:srgbClr val="333333"/>
                </a:solidFill>
                <a:latin typeface="Calibri"/>
                <a:ea typeface="DejaVu Sans"/>
              </a:rPr>
              <a:t>	</a:t>
            </a:r>
            <a:r>
              <a:rPr b="0" lang="en-US" sz="2000" spc="-1" strike="noStrike">
                <a:solidFill>
                  <a:srgbClr val="333333"/>
                </a:solidFill>
                <a:latin typeface="Calibri"/>
                <a:ea typeface="DejaVu Sans"/>
              </a:rPr>
              <a:t>single nucleotide polymorphism</a:t>
            </a:r>
            <a:endParaRPr b="0" lang="en-US" sz="2000" spc="-1" strike="noStrike">
              <a:latin typeface="Arial"/>
            </a:endParaRPr>
          </a:p>
          <a:p>
            <a:pPr>
              <a:lnSpc>
                <a:spcPct val="100000"/>
              </a:lnSpc>
              <a:spcBef>
                <a:spcPts val="400"/>
              </a:spcBef>
            </a:pPr>
            <a:r>
              <a:rPr b="1" lang="en-US" sz="2000" spc="-1" strike="noStrike">
                <a:solidFill>
                  <a:srgbClr val="333333"/>
                </a:solidFill>
                <a:latin typeface="Calibri"/>
                <a:ea typeface="DejaVu Sans"/>
              </a:rPr>
              <a:t>chr</a:t>
            </a:r>
            <a:r>
              <a:rPr b="0" lang="en-US" sz="2000" spc="-1" strike="noStrike">
                <a:solidFill>
                  <a:srgbClr val="333333"/>
                </a:solidFill>
                <a:latin typeface="Calibri"/>
                <a:ea typeface="DejaVu Sans"/>
              </a:rPr>
              <a:t>	</a:t>
            </a:r>
            <a:r>
              <a:rPr b="0" lang="en-US" sz="2000" spc="-1" strike="noStrike">
                <a:solidFill>
                  <a:srgbClr val="333333"/>
                </a:solidFill>
                <a:latin typeface="Calibri"/>
                <a:ea typeface="DejaVu Sans"/>
              </a:rPr>
              <a:t>chromosome</a:t>
            </a:r>
            <a:endParaRPr b="0" lang="en-US" sz="2000" spc="-1" strike="noStrike">
              <a:latin typeface="Arial"/>
            </a:endParaRPr>
          </a:p>
          <a:p>
            <a:pPr>
              <a:lnSpc>
                <a:spcPct val="100000"/>
              </a:lnSpc>
              <a:spcBef>
                <a:spcPts val="400"/>
              </a:spcBef>
            </a:pPr>
            <a:r>
              <a:rPr b="1" lang="en-US" sz="2000" spc="-1" strike="noStrike">
                <a:solidFill>
                  <a:srgbClr val="333333"/>
                </a:solidFill>
                <a:latin typeface="Calibri"/>
                <a:ea typeface="DejaVu Sans"/>
              </a:rPr>
              <a:t>pos</a:t>
            </a:r>
            <a:r>
              <a:rPr b="0" lang="en-US" sz="2000" spc="-1" strike="noStrike">
                <a:solidFill>
                  <a:srgbClr val="333333"/>
                </a:solidFill>
                <a:latin typeface="Calibri"/>
                <a:ea typeface="DejaVu Sans"/>
              </a:rPr>
              <a:t>	</a:t>
            </a:r>
            <a:r>
              <a:rPr b="0" lang="en-US" sz="2000" spc="-1" strike="noStrike">
                <a:solidFill>
                  <a:srgbClr val="333333"/>
                </a:solidFill>
                <a:latin typeface="Calibri"/>
                <a:ea typeface="DejaVu Sans"/>
              </a:rPr>
              <a:t>position</a:t>
            </a:r>
            <a:endParaRPr b="0" lang="en-US" sz="2000" spc="-1" strike="noStrike">
              <a:latin typeface="Arial"/>
            </a:endParaRPr>
          </a:p>
          <a:p>
            <a:pPr>
              <a:lnSpc>
                <a:spcPct val="100000"/>
              </a:lnSpc>
              <a:spcBef>
                <a:spcPts val="400"/>
              </a:spcBef>
            </a:pPr>
            <a:r>
              <a:rPr b="1" lang="en-US" sz="2000" spc="-1" strike="noStrike">
                <a:solidFill>
                  <a:srgbClr val="333333"/>
                </a:solidFill>
                <a:latin typeface="Calibri"/>
                <a:ea typeface="DejaVu Sans"/>
              </a:rPr>
              <a:t>minor</a:t>
            </a:r>
            <a:r>
              <a:rPr b="0" lang="en-US" sz="2000" spc="-1" strike="noStrike">
                <a:solidFill>
                  <a:srgbClr val="333333"/>
                </a:solidFill>
                <a:latin typeface="Calibri"/>
                <a:ea typeface="DejaVu Sans"/>
              </a:rPr>
              <a:t>	</a:t>
            </a:r>
            <a:r>
              <a:rPr b="0" lang="en-US" sz="2000" spc="-1" strike="noStrike">
                <a:solidFill>
                  <a:srgbClr val="333333"/>
                </a:solidFill>
                <a:latin typeface="Calibri"/>
                <a:ea typeface="DejaVu Sans"/>
              </a:rPr>
              <a:t>minor allele  (a minority of individuals</a:t>
            </a:r>
            <a:endParaRPr b="0" lang="en-US" sz="2000" spc="-1" strike="noStrike">
              <a:latin typeface="Arial"/>
            </a:endParaRPr>
          </a:p>
          <a:p>
            <a:pPr>
              <a:lnSpc>
                <a:spcPct val="100000"/>
              </a:lnSpc>
              <a:spcBef>
                <a:spcPts val="400"/>
              </a:spcBef>
            </a:pPr>
            <a:r>
              <a:rPr b="0" lang="en-US" sz="2000" spc="-1" strike="noStrike">
                <a:solidFill>
                  <a:srgbClr val="333333"/>
                </a:solidFill>
                <a:latin typeface="Calibri"/>
                <a:ea typeface="DejaVu Sans"/>
              </a:rPr>
              <a:t>	</a:t>
            </a:r>
            <a:r>
              <a:rPr b="0" lang="en-US" sz="2000" spc="-1" strike="noStrike">
                <a:solidFill>
                  <a:srgbClr val="333333"/>
                </a:solidFill>
                <a:latin typeface="Calibri"/>
                <a:ea typeface="DejaVu Sans"/>
              </a:rPr>
              <a:t>	</a:t>
            </a:r>
            <a:r>
              <a:rPr b="0" lang="en-US" sz="2000" spc="-1" strike="noStrike">
                <a:solidFill>
                  <a:srgbClr val="333333"/>
                </a:solidFill>
                <a:latin typeface="Calibri"/>
                <a:ea typeface="DejaVu Sans"/>
              </a:rPr>
              <a:t>        </a:t>
            </a:r>
            <a:r>
              <a:rPr b="0" lang="en-US" sz="2000" spc="-1" strike="noStrike">
                <a:solidFill>
                  <a:srgbClr val="333333"/>
                </a:solidFill>
                <a:latin typeface="Calibri"/>
                <a:ea typeface="DejaVu Sans"/>
              </a:rPr>
              <a:t>have this letter at this position)</a:t>
            </a:r>
            <a:endParaRPr b="0" lang="en-US" sz="2000" spc="-1" strike="noStrike">
              <a:latin typeface="Arial"/>
            </a:endParaRPr>
          </a:p>
          <a:p>
            <a:pPr>
              <a:lnSpc>
                <a:spcPct val="100000"/>
              </a:lnSpc>
              <a:spcBef>
                <a:spcPts val="400"/>
              </a:spcBef>
            </a:pPr>
            <a:r>
              <a:rPr b="1" lang="en-US" sz="2000" spc="-1" strike="noStrike">
                <a:solidFill>
                  <a:srgbClr val="333333"/>
                </a:solidFill>
                <a:latin typeface="Calibri"/>
                <a:ea typeface="DejaVu Sans"/>
              </a:rPr>
              <a:t>major</a:t>
            </a:r>
            <a:r>
              <a:rPr b="0" lang="en-US" sz="2000" spc="-1" strike="noStrike">
                <a:solidFill>
                  <a:srgbClr val="333333"/>
                </a:solidFill>
                <a:latin typeface="Calibri"/>
                <a:ea typeface="DejaVu Sans"/>
              </a:rPr>
              <a:t>	</a:t>
            </a:r>
            <a:r>
              <a:rPr b="0" lang="en-US" sz="2000" spc="-1" strike="noStrike">
                <a:solidFill>
                  <a:srgbClr val="333333"/>
                </a:solidFill>
                <a:latin typeface="Calibri"/>
                <a:ea typeface="DejaVu Sans"/>
              </a:rPr>
              <a:t>major allele ( a majority of individuals</a:t>
            </a:r>
            <a:endParaRPr b="0" lang="en-US" sz="2000" spc="-1" strike="noStrike">
              <a:latin typeface="Arial"/>
            </a:endParaRPr>
          </a:p>
          <a:p>
            <a:pPr>
              <a:lnSpc>
                <a:spcPct val="100000"/>
              </a:lnSpc>
              <a:spcBef>
                <a:spcPts val="400"/>
              </a:spcBef>
            </a:pPr>
            <a:r>
              <a:rPr b="0" lang="en-US" sz="2000" spc="-1" strike="noStrike">
                <a:solidFill>
                  <a:srgbClr val="333333"/>
                </a:solidFill>
                <a:latin typeface="Calibri"/>
                <a:ea typeface="DejaVu Sans"/>
              </a:rPr>
              <a:t>                                         </a:t>
            </a:r>
            <a:r>
              <a:rPr b="0" lang="en-US" sz="2000" spc="-1" strike="noStrike">
                <a:solidFill>
                  <a:srgbClr val="333333"/>
                </a:solidFill>
                <a:latin typeface="Calibri"/>
                <a:ea typeface="DejaVu Sans"/>
              </a:rPr>
              <a:t>have this letter at this position)</a:t>
            </a:r>
            <a:endParaRPr b="0" lang="en-US" sz="2000" spc="-1" strike="noStrike">
              <a:latin typeface="Arial"/>
            </a:endParaRPr>
          </a:p>
        </p:txBody>
      </p:sp>
    </p:spTree>
  </p:cSld>
  <p:timing>
    <p:tnLst>
      <p:par>
        <p:cTn id="1522" dur="indefinite" restart="never" nodeType="tmRoot">
          <p:childTnLst>
            <p:seq>
              <p:cTn id="1523" dur="indefinite" nodeType="mainSeq">
                <p:childTnLst>
                  <p:par>
                    <p:cTn id="1524" fill="hold">
                      <p:stCondLst>
                        <p:cond delay="indefinite"/>
                      </p:stCondLst>
                      <p:childTnLst>
                        <p:par>
                          <p:cTn id="1525" fill="hold">
                            <p:stCondLst>
                              <p:cond delay="0"/>
                            </p:stCondLst>
                            <p:childTnLst>
                              <p:par>
                                <p:cTn id="1526" nodeType="clickEffect" fill="hold" presetClass="entr" presetID="1">
                                  <p:stCondLst>
                                    <p:cond delay="0"/>
                                  </p:stCondLst>
                                  <p:childTnLst>
                                    <p:set>
                                      <p:cBhvr>
                                        <p:cTn id="1527" dur="1" fill="hold">
                                          <p:stCondLst>
                                            <p:cond delay="0"/>
                                          </p:stCondLst>
                                        </p:cTn>
                                        <p:tgtEl>
                                          <p:spTgt spid="878">
                                            <p:txEl>
                                              <p:pRg st="0" end="0"/>
                                            </p:txEl>
                                          </p:spTgt>
                                        </p:tgtEl>
                                        <p:attrNameLst>
                                          <p:attrName>style.visibility</p:attrName>
                                        </p:attrNameLst>
                                      </p:cBhvr>
                                      <p:to>
                                        <p:strVal val="visible"/>
                                      </p:to>
                                    </p:set>
                                  </p:childTnLst>
                                </p:cTn>
                              </p:par>
                            </p:childTnLst>
                          </p:cTn>
                        </p:par>
                      </p:childTnLst>
                    </p:cTn>
                  </p:par>
                  <p:par>
                    <p:cTn id="1528" fill="hold">
                      <p:stCondLst>
                        <p:cond delay="indefinite"/>
                      </p:stCondLst>
                      <p:childTnLst>
                        <p:par>
                          <p:cTn id="1529" fill="hold">
                            <p:stCondLst>
                              <p:cond delay="0"/>
                            </p:stCondLst>
                            <p:childTnLst>
                              <p:par>
                                <p:cTn id="1530" nodeType="clickEffect" fill="hold" presetClass="entr" presetID="1">
                                  <p:stCondLst>
                                    <p:cond delay="0"/>
                                  </p:stCondLst>
                                  <p:childTnLst>
                                    <p:set>
                                      <p:cBhvr>
                                        <p:cTn id="1531" dur="1" fill="hold">
                                          <p:stCondLst>
                                            <p:cond delay="0"/>
                                          </p:stCondLst>
                                        </p:cTn>
                                        <p:tgtEl>
                                          <p:spTgt spid="878">
                                            <p:txEl>
                                              <p:pRg st="2" end="2"/>
                                            </p:txEl>
                                          </p:spTgt>
                                        </p:tgtEl>
                                        <p:attrNameLst>
                                          <p:attrName>style.visibility</p:attrName>
                                        </p:attrNameLst>
                                      </p:cBhvr>
                                      <p:to>
                                        <p:strVal val="visible"/>
                                      </p:to>
                                    </p:set>
                                  </p:childTnLst>
                                </p:cTn>
                              </p:par>
                            </p:childTnLst>
                          </p:cTn>
                        </p:par>
                      </p:childTnLst>
                    </p:cTn>
                  </p:par>
                  <p:par>
                    <p:cTn id="1532" fill="hold">
                      <p:stCondLst>
                        <p:cond delay="indefinite"/>
                      </p:stCondLst>
                      <p:childTnLst>
                        <p:par>
                          <p:cTn id="1533" fill="hold">
                            <p:stCondLst>
                              <p:cond delay="0"/>
                            </p:stCondLst>
                            <p:childTnLst>
                              <p:par>
                                <p:cTn id="1534" nodeType="clickEffect" fill="hold" presetClass="entr" presetID="1">
                                  <p:stCondLst>
                                    <p:cond delay="0"/>
                                  </p:stCondLst>
                                  <p:childTnLst>
                                    <p:set>
                                      <p:cBhvr>
                                        <p:cTn id="1535" dur="1" fill="hold">
                                          <p:stCondLst>
                                            <p:cond delay="0"/>
                                          </p:stCondLst>
                                        </p:cTn>
                                        <p:tgtEl>
                                          <p:spTgt spid="878">
                                            <p:txEl>
                                              <p:pRg st="3" end="3"/>
                                            </p:txEl>
                                          </p:spTgt>
                                        </p:tgtEl>
                                        <p:attrNameLst>
                                          <p:attrName>style.visibility</p:attrName>
                                        </p:attrNameLst>
                                      </p:cBhvr>
                                      <p:to>
                                        <p:strVal val="visible"/>
                                      </p:to>
                                    </p:set>
                                  </p:childTnLst>
                                </p:cTn>
                              </p:par>
                            </p:childTnLst>
                          </p:cTn>
                        </p:par>
                      </p:childTnLst>
                    </p:cTn>
                  </p:par>
                  <p:par>
                    <p:cTn id="1536" fill="hold">
                      <p:stCondLst>
                        <p:cond delay="indefinite"/>
                      </p:stCondLst>
                      <p:childTnLst>
                        <p:par>
                          <p:cTn id="1537" fill="hold">
                            <p:stCondLst>
                              <p:cond delay="0"/>
                            </p:stCondLst>
                            <p:childTnLst>
                              <p:par>
                                <p:cTn id="1538" nodeType="clickEffect" fill="hold" presetClass="entr" presetID="1">
                                  <p:stCondLst>
                                    <p:cond delay="0"/>
                                  </p:stCondLst>
                                  <p:childTnLst>
                                    <p:set>
                                      <p:cBhvr>
                                        <p:cTn id="1539" dur="1" fill="hold">
                                          <p:stCondLst>
                                            <p:cond delay="0"/>
                                          </p:stCondLst>
                                        </p:cTn>
                                        <p:tgtEl>
                                          <p:spTgt spid="878">
                                            <p:txEl>
                                              <p:pRg st="4" end="4"/>
                                            </p:txEl>
                                          </p:spTgt>
                                        </p:tgtEl>
                                        <p:attrNameLst>
                                          <p:attrName>style.visibility</p:attrName>
                                        </p:attrNameLst>
                                      </p:cBhvr>
                                      <p:to>
                                        <p:strVal val="visible"/>
                                      </p:to>
                                    </p:set>
                                  </p:childTnLst>
                                </p:cTn>
                              </p:par>
                            </p:childTnLst>
                          </p:cTn>
                        </p:par>
                      </p:childTnLst>
                    </p:cTn>
                  </p:par>
                  <p:par>
                    <p:cTn id="1540" fill="hold">
                      <p:stCondLst>
                        <p:cond delay="indefinite"/>
                      </p:stCondLst>
                      <p:childTnLst>
                        <p:par>
                          <p:cTn id="1541" fill="hold">
                            <p:stCondLst>
                              <p:cond delay="0"/>
                            </p:stCondLst>
                            <p:childTnLst>
                              <p:par>
                                <p:cTn id="1542" nodeType="clickEffect" fill="hold" presetClass="entr" presetID="1">
                                  <p:stCondLst>
                                    <p:cond delay="0"/>
                                  </p:stCondLst>
                                  <p:childTnLst>
                                    <p:set>
                                      <p:cBhvr>
                                        <p:cTn id="1543" dur="1" fill="hold">
                                          <p:stCondLst>
                                            <p:cond delay="0"/>
                                          </p:stCondLst>
                                        </p:cTn>
                                        <p:tgtEl>
                                          <p:spTgt spid="878">
                                            <p:txEl>
                                              <p:pRg st="5" end="5"/>
                                            </p:txEl>
                                          </p:spTgt>
                                        </p:tgtEl>
                                        <p:attrNameLst>
                                          <p:attrName>style.visibility</p:attrName>
                                        </p:attrNameLst>
                                      </p:cBhvr>
                                      <p:to>
                                        <p:strVal val="visible"/>
                                      </p:to>
                                    </p:set>
                                  </p:childTnLst>
                                </p:cTn>
                              </p:par>
                            </p:childTnLst>
                          </p:cTn>
                        </p:par>
                      </p:childTnLst>
                    </p:cTn>
                  </p:par>
                  <p:par>
                    <p:cTn id="1544" fill="hold">
                      <p:stCondLst>
                        <p:cond delay="indefinite"/>
                      </p:stCondLst>
                      <p:childTnLst>
                        <p:par>
                          <p:cTn id="1545" fill="hold">
                            <p:stCondLst>
                              <p:cond delay="0"/>
                            </p:stCondLst>
                            <p:childTnLst>
                              <p:par>
                                <p:cTn id="1546" nodeType="clickEffect" fill="hold" presetClass="entr" presetID="1">
                                  <p:stCondLst>
                                    <p:cond delay="0"/>
                                  </p:stCondLst>
                                  <p:childTnLst>
                                    <p:set>
                                      <p:cBhvr>
                                        <p:cTn id="1547" dur="1" fill="hold">
                                          <p:stCondLst>
                                            <p:cond delay="0"/>
                                          </p:stCondLst>
                                        </p:cTn>
                                        <p:tgtEl>
                                          <p:spTgt spid="878">
                                            <p:txEl>
                                              <p:pRg st="6" end="6"/>
                                            </p:txEl>
                                          </p:spTgt>
                                        </p:tgtEl>
                                        <p:attrNameLst>
                                          <p:attrName>style.visibility</p:attrName>
                                        </p:attrNameLst>
                                      </p:cBhvr>
                                      <p:to>
                                        <p:strVal val="visible"/>
                                      </p:to>
                                    </p:set>
                                  </p:childTnLst>
                                </p:cTn>
                              </p:par>
                            </p:childTnLst>
                          </p:cTn>
                        </p:par>
                      </p:childTnLst>
                    </p:cTn>
                  </p:par>
                  <p:par>
                    <p:cTn id="1548" fill="hold">
                      <p:stCondLst>
                        <p:cond delay="indefinite"/>
                      </p:stCondLst>
                      <p:childTnLst>
                        <p:par>
                          <p:cTn id="1549" fill="hold">
                            <p:stCondLst>
                              <p:cond delay="0"/>
                            </p:stCondLst>
                            <p:childTnLst>
                              <p:par>
                                <p:cTn id="1550" nodeType="clickEffect" fill="hold" presetClass="entr" presetID="1">
                                  <p:stCondLst>
                                    <p:cond delay="0"/>
                                  </p:stCondLst>
                                  <p:childTnLst>
                                    <p:set>
                                      <p:cBhvr>
                                        <p:cTn id="1551" dur="1" fill="hold">
                                          <p:stCondLst>
                                            <p:cond delay="0"/>
                                          </p:stCondLst>
                                        </p:cTn>
                                        <p:tgtEl>
                                          <p:spTgt spid="878">
                                            <p:txEl>
                                              <p:pRg st="7" end="7"/>
                                            </p:txEl>
                                          </p:spTgt>
                                        </p:tgtEl>
                                        <p:attrNameLst>
                                          <p:attrName>style.visibility</p:attrName>
                                        </p:attrNameLst>
                                      </p:cBhvr>
                                      <p:to>
                                        <p:strVal val="visible"/>
                                      </p:to>
                                    </p:set>
                                  </p:childTnLst>
                                </p:cTn>
                              </p:par>
                            </p:childTnLst>
                          </p:cTn>
                        </p:par>
                      </p:childTnLst>
                    </p:cTn>
                  </p:par>
                  <p:par>
                    <p:cTn id="1552" fill="hold">
                      <p:stCondLst>
                        <p:cond delay="indefinite"/>
                      </p:stCondLst>
                      <p:childTnLst>
                        <p:par>
                          <p:cTn id="1553" fill="hold">
                            <p:stCondLst>
                              <p:cond delay="0"/>
                            </p:stCondLst>
                            <p:childTnLst>
                              <p:par>
                                <p:cTn id="1554" nodeType="clickEffect" fill="hold" presetClass="entr" presetID="1">
                                  <p:stCondLst>
                                    <p:cond delay="0"/>
                                  </p:stCondLst>
                                  <p:childTnLst>
                                    <p:set>
                                      <p:cBhvr>
                                        <p:cTn id="1555" dur="1" fill="hold">
                                          <p:stCondLst>
                                            <p:cond delay="0"/>
                                          </p:stCondLst>
                                        </p:cTn>
                                        <p:tgtEl>
                                          <p:spTgt spid="878">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11314</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2012-01-20T09:16:18Z</dcterms:created>
  <dc:creator>Daniela</dc:creator>
  <dc:description/>
  <dc:language>en-US</dc:language>
  <cp:lastModifiedBy/>
  <cp:lastPrinted>2018-11-05T15:45:20Z</cp:lastPrinted>
  <dcterms:modified xsi:type="dcterms:W3CDTF">2022-01-24T11:42:00Z</dcterms:modified>
  <cp:revision>3328</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2</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117</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129</vt:i4>
  </property>
</Properties>
</file>